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40A7624-AD7C-4235-BA5B-BD815C77D769}" type="datetimeFigureOut">
              <a:rPr lang="el-GR" smtClean="0"/>
              <a:pPr/>
              <a:t>6/6/2021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3C27A46-1EF0-412A-96C4-6F1EFCC0BC7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0A7624-AD7C-4235-BA5B-BD815C77D769}" type="datetimeFigureOut">
              <a:rPr lang="el-GR" smtClean="0"/>
              <a:pPr/>
              <a:t>6/6/2021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27A46-1EF0-412A-96C4-6F1EFCC0BC7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cache_1500x3000_analog_medium_637672_147530_912019.jpg"/>
          <p:cNvPicPr>
            <a:picLocks noChangeAspect="1" noChangeArrowheads="1"/>
          </p:cNvPicPr>
          <p:nvPr/>
        </p:nvPicPr>
        <p:blipFill>
          <a:blip r:embed="rId2" cstate="print"/>
          <a:srcRect/>
          <a:stretch>
            <a:fillRect/>
          </a:stretch>
        </p:blipFill>
        <p:spPr bwMode="auto">
          <a:xfrm>
            <a:off x="755576" y="428625"/>
            <a:ext cx="7776864" cy="600075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619672" y="620688"/>
            <a:ext cx="6408712" cy="923330"/>
          </a:xfrm>
          <a:prstGeom prst="rect">
            <a:avLst/>
          </a:prstGeom>
        </p:spPr>
        <p:txBody>
          <a:bodyPr wrap="square">
            <a:spAutoFit/>
          </a:bodyPr>
          <a:lstStyle/>
          <a:p>
            <a:pPr algn="just"/>
            <a:r>
              <a:rPr lang="el-GR" b="1" dirty="0"/>
              <a:t>Η Ανεργία είναι η κατάσταση ενός ατόμου, που, ενώ είναι ικανό, πρόθυμο και διαθέσιμο να απασχοληθεί, αδυνατεί να βρει εργασία. </a:t>
            </a:r>
          </a:p>
        </p:txBody>
      </p:sp>
      <p:sp>
        <p:nvSpPr>
          <p:cNvPr id="3" name="2 - Ορθογώνιο"/>
          <p:cNvSpPr/>
          <p:nvPr/>
        </p:nvSpPr>
        <p:spPr>
          <a:xfrm>
            <a:off x="1691680" y="4221087"/>
            <a:ext cx="6192688" cy="1200329"/>
          </a:xfrm>
          <a:prstGeom prst="rect">
            <a:avLst/>
          </a:prstGeom>
        </p:spPr>
        <p:txBody>
          <a:bodyPr wrap="square">
            <a:spAutoFit/>
          </a:bodyPr>
          <a:lstStyle/>
          <a:p>
            <a:pPr algn="just"/>
            <a:endParaRPr lang="en-US" dirty="0" smtClean="0"/>
          </a:p>
          <a:p>
            <a:pPr algn="just"/>
            <a:endParaRPr lang="en-US" dirty="0" smtClean="0"/>
          </a:p>
          <a:p>
            <a:pPr algn="just"/>
            <a:r>
              <a:rPr lang="el-GR" dirty="0" smtClean="0"/>
              <a:t>Για </a:t>
            </a:r>
            <a:r>
              <a:rPr lang="el-GR" dirty="0"/>
              <a:t>λόγους οικονομικής ανάλυσης ο πληθυσμός διακρίνεται σε </a:t>
            </a:r>
            <a:r>
              <a:rPr lang="el-GR" b="1" dirty="0"/>
              <a:t>οικονομικά ενεργό</a:t>
            </a:r>
            <a:r>
              <a:rPr lang="el-GR" dirty="0"/>
              <a:t> και σε </a:t>
            </a:r>
            <a:r>
              <a:rPr lang="el-GR" b="1" dirty="0"/>
              <a:t>οικονομικά μη ενεργό</a:t>
            </a:r>
            <a:r>
              <a:rPr lang="el-GR" dirty="0"/>
              <a:t>.</a:t>
            </a:r>
          </a:p>
        </p:txBody>
      </p:sp>
      <p:pic>
        <p:nvPicPr>
          <p:cNvPr id="2050" name="Picture 2" descr="C:\Users\user\Desktop\ανεργία.jpg"/>
          <p:cNvPicPr>
            <a:picLocks noChangeAspect="1" noChangeArrowheads="1"/>
          </p:cNvPicPr>
          <p:nvPr/>
        </p:nvPicPr>
        <p:blipFill>
          <a:blip r:embed="rId2" cstate="print"/>
          <a:srcRect/>
          <a:stretch>
            <a:fillRect/>
          </a:stretch>
        </p:blipFill>
        <p:spPr bwMode="auto">
          <a:xfrm>
            <a:off x="1835696" y="1556792"/>
            <a:ext cx="5976664" cy="302433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619672" y="1859340"/>
            <a:ext cx="6408712" cy="2862322"/>
          </a:xfrm>
          <a:prstGeom prst="rect">
            <a:avLst/>
          </a:prstGeom>
        </p:spPr>
        <p:txBody>
          <a:bodyPr wrap="square">
            <a:spAutoFit/>
          </a:bodyPr>
          <a:lstStyle/>
          <a:p>
            <a:pPr algn="just"/>
            <a:r>
              <a:rPr lang="el-GR" b="1" dirty="0"/>
              <a:t>Εργατικό δυναμικό είναι το σύνολο των ατόμων τα οποία μπορούν και θέλουν να εργαστούν</a:t>
            </a:r>
            <a:r>
              <a:rPr lang="el-GR" b="1" dirty="0" smtClean="0"/>
              <a:t>.</a:t>
            </a:r>
            <a:endParaRPr lang="en-US" b="1" dirty="0" smtClean="0"/>
          </a:p>
          <a:p>
            <a:pPr algn="just"/>
            <a:r>
              <a:rPr lang="el-GR" dirty="0" smtClean="0"/>
              <a:t/>
            </a:r>
            <a:br>
              <a:rPr lang="el-GR" dirty="0" smtClean="0"/>
            </a:br>
            <a:r>
              <a:rPr lang="el-GR" dirty="0" smtClean="0"/>
              <a:t/>
            </a:r>
            <a:br>
              <a:rPr lang="el-GR" dirty="0" smtClean="0"/>
            </a:br>
            <a:r>
              <a:rPr lang="el-GR" b="1" dirty="0"/>
              <a:t>Απασχολούμενοι είναι τα άτομα τα οποία εργάζονται (φυσικά εξ ορισμού θέλουν και μπορούν να εργαστούν</a:t>
            </a:r>
            <a:r>
              <a:rPr lang="el-GR" b="1" dirty="0" smtClean="0"/>
              <a:t>).</a:t>
            </a:r>
            <a:endParaRPr lang="en-US" b="1" dirty="0" smtClean="0"/>
          </a:p>
          <a:p>
            <a:pPr algn="just"/>
            <a:r>
              <a:rPr lang="el-GR" dirty="0" smtClean="0"/>
              <a:t/>
            </a:r>
            <a:br>
              <a:rPr lang="el-GR" dirty="0" smtClean="0"/>
            </a:br>
            <a:r>
              <a:rPr lang="el-GR" dirty="0" smtClean="0"/>
              <a:t/>
            </a:r>
            <a:br>
              <a:rPr lang="el-GR" dirty="0" smtClean="0"/>
            </a:br>
            <a:r>
              <a:rPr lang="el-GR" b="1" dirty="0"/>
              <a:t>Άνεργοι είναι τα άτομα τα οποία μπορούν και θέλουν να εργαστούν, αλλά δεν μπορούν να βρουν απασχόληση.</a:t>
            </a:r>
            <a:endParaRPr lang="el-GR" dirty="0"/>
          </a:p>
        </p:txBody>
      </p:sp>
      <p:pic>
        <p:nvPicPr>
          <p:cNvPr id="1026" name="Picture 2" descr="C:\Users\user\Desktop\ergates.jpg"/>
          <p:cNvPicPr>
            <a:picLocks noChangeAspect="1" noChangeArrowheads="1"/>
          </p:cNvPicPr>
          <p:nvPr/>
        </p:nvPicPr>
        <p:blipFill>
          <a:blip r:embed="rId2" cstate="print"/>
          <a:srcRect/>
          <a:stretch>
            <a:fillRect/>
          </a:stretch>
        </p:blipFill>
        <p:spPr bwMode="auto">
          <a:xfrm>
            <a:off x="1905000" y="548681"/>
            <a:ext cx="5334000" cy="1152127"/>
          </a:xfrm>
          <a:prstGeom prst="rect">
            <a:avLst/>
          </a:prstGeom>
          <a:noFill/>
        </p:spPr>
      </p:pic>
      <p:pic>
        <p:nvPicPr>
          <p:cNvPr id="1027" name="Picture 3" descr="C:\Users\user\Desktop\αρχείο λήψης (1).jpg"/>
          <p:cNvPicPr>
            <a:picLocks noChangeAspect="1" noChangeArrowheads="1"/>
          </p:cNvPicPr>
          <p:nvPr/>
        </p:nvPicPr>
        <p:blipFill>
          <a:blip r:embed="rId3" cstate="print"/>
          <a:srcRect/>
          <a:stretch>
            <a:fillRect/>
          </a:stretch>
        </p:blipFill>
        <p:spPr bwMode="auto">
          <a:xfrm>
            <a:off x="1619672" y="5013176"/>
            <a:ext cx="6408712" cy="129614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410271" y="332656"/>
            <a:ext cx="2323457" cy="369332"/>
          </a:xfrm>
          <a:prstGeom prst="rect">
            <a:avLst/>
          </a:prstGeom>
        </p:spPr>
        <p:txBody>
          <a:bodyPr wrap="square">
            <a:spAutoFit/>
          </a:bodyPr>
          <a:lstStyle/>
          <a:p>
            <a:r>
              <a:rPr lang="el-GR" i="1" u="sng" dirty="0"/>
              <a:t>Μέτρηση της Ανεργίας</a:t>
            </a:r>
            <a:endParaRPr lang="el-GR" u="sng" dirty="0"/>
          </a:p>
        </p:txBody>
      </p:sp>
      <p:pic>
        <p:nvPicPr>
          <p:cNvPr id="1026" name="Picture 2" descr="C:\Users\user\Desktop\Picture1.png"/>
          <p:cNvPicPr>
            <a:picLocks noChangeAspect="1" noChangeArrowheads="1"/>
          </p:cNvPicPr>
          <p:nvPr/>
        </p:nvPicPr>
        <p:blipFill>
          <a:blip r:embed="rId2" cstate="print"/>
          <a:srcRect/>
          <a:stretch>
            <a:fillRect/>
          </a:stretch>
        </p:blipFill>
        <p:spPr bwMode="auto">
          <a:xfrm>
            <a:off x="395536" y="692695"/>
            <a:ext cx="8240713" cy="4176465"/>
          </a:xfrm>
          <a:prstGeom prst="rect">
            <a:avLst/>
          </a:prstGeom>
          <a:noFill/>
        </p:spPr>
      </p:pic>
      <p:sp>
        <p:nvSpPr>
          <p:cNvPr id="4" name="3 - Ορθογώνιο"/>
          <p:cNvSpPr/>
          <p:nvPr/>
        </p:nvSpPr>
        <p:spPr>
          <a:xfrm>
            <a:off x="1259632" y="4941168"/>
            <a:ext cx="6696744" cy="1200329"/>
          </a:xfrm>
          <a:prstGeom prst="rect">
            <a:avLst/>
          </a:prstGeom>
        </p:spPr>
        <p:txBody>
          <a:bodyPr wrap="square">
            <a:spAutoFit/>
          </a:bodyPr>
          <a:lstStyle/>
          <a:p>
            <a:r>
              <a:rPr lang="el-GR" dirty="0" smtClean="0"/>
              <a:t>Το μέγεθος της ανεργίας μπορεί να μετρηθεί ως απόλυτο μέγεθος. </a:t>
            </a:r>
          </a:p>
          <a:p>
            <a:r>
              <a:rPr lang="el-GR" dirty="0" smtClean="0"/>
              <a:t>Η ανεργία μετράται και ως ποσοστό επί της εκατό (%) του εργατικού δυναμικού.</a:t>
            </a:r>
          </a:p>
          <a:p>
            <a:r>
              <a:rPr lang="el-GR" dirty="0" smtClean="0"/>
              <a:t>Ποσοστό Ανεργίας =(Άνεργοι / Εργατικό Δυναμικό ) * 100</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03648" y="836712"/>
            <a:ext cx="6912768" cy="1754326"/>
          </a:xfrm>
          <a:prstGeom prst="rect">
            <a:avLst/>
          </a:prstGeom>
        </p:spPr>
        <p:txBody>
          <a:bodyPr wrap="square">
            <a:spAutoFit/>
          </a:bodyPr>
          <a:lstStyle/>
          <a:p>
            <a:r>
              <a:rPr lang="en-US" i="1" dirty="0" smtClean="0"/>
              <a:t>                                                  </a:t>
            </a:r>
            <a:r>
              <a:rPr lang="el-GR" i="1" u="sng" dirty="0" smtClean="0"/>
              <a:t>Είδη </a:t>
            </a:r>
            <a:r>
              <a:rPr lang="el-GR" i="1" u="sng" dirty="0"/>
              <a:t>ανεργίας</a:t>
            </a:r>
            <a:endParaRPr lang="el-GR" u="sng" dirty="0"/>
          </a:p>
          <a:p>
            <a:pPr algn="just"/>
            <a:r>
              <a:rPr lang="el-GR" dirty="0"/>
              <a:t>Υπάρχουν τέσσερα είδη ή κατηγορίες ανεργίας: </a:t>
            </a:r>
            <a:endParaRPr lang="en-US" dirty="0" smtClean="0"/>
          </a:p>
          <a:p>
            <a:pPr algn="just">
              <a:buFont typeface="Wingdings" pitchFamily="2" charset="2"/>
              <a:buChar char="§"/>
            </a:pPr>
            <a:r>
              <a:rPr lang="en-US" dirty="0" smtClean="0"/>
              <a:t> </a:t>
            </a:r>
            <a:r>
              <a:rPr lang="el-GR" b="1" dirty="0" smtClean="0"/>
              <a:t>εποχιακή </a:t>
            </a:r>
            <a:r>
              <a:rPr lang="el-GR" b="1" dirty="0"/>
              <a:t>ανεργία</a:t>
            </a:r>
            <a:r>
              <a:rPr lang="el-GR" dirty="0"/>
              <a:t>, </a:t>
            </a:r>
            <a:endParaRPr lang="en-US" dirty="0" smtClean="0"/>
          </a:p>
          <a:p>
            <a:pPr algn="just">
              <a:buFont typeface="Wingdings" pitchFamily="2" charset="2"/>
              <a:buChar char="§"/>
            </a:pPr>
            <a:r>
              <a:rPr lang="en-US" dirty="0" smtClean="0"/>
              <a:t> </a:t>
            </a:r>
            <a:r>
              <a:rPr lang="el-GR" b="1" dirty="0" smtClean="0"/>
              <a:t>ανεργία </a:t>
            </a:r>
            <a:r>
              <a:rPr lang="el-GR" b="1" dirty="0"/>
              <a:t>τριβής</a:t>
            </a:r>
            <a:r>
              <a:rPr lang="el-GR" dirty="0"/>
              <a:t>, </a:t>
            </a:r>
            <a:endParaRPr lang="en-US" dirty="0" smtClean="0"/>
          </a:p>
          <a:p>
            <a:pPr algn="just">
              <a:buFont typeface="Wingdings" pitchFamily="2" charset="2"/>
              <a:buChar char="§"/>
            </a:pPr>
            <a:r>
              <a:rPr lang="en-US" dirty="0" smtClean="0"/>
              <a:t> </a:t>
            </a:r>
            <a:r>
              <a:rPr lang="el-GR" b="1" dirty="0" smtClean="0"/>
              <a:t>διαρθρωτική </a:t>
            </a:r>
            <a:r>
              <a:rPr lang="el-GR" b="1" dirty="0"/>
              <a:t>ανεργία </a:t>
            </a:r>
            <a:r>
              <a:rPr lang="el-GR" dirty="0"/>
              <a:t>και η </a:t>
            </a:r>
            <a:endParaRPr lang="en-US" dirty="0" smtClean="0"/>
          </a:p>
          <a:p>
            <a:pPr algn="just">
              <a:buFont typeface="Wingdings" pitchFamily="2" charset="2"/>
              <a:buChar char="§"/>
            </a:pPr>
            <a:r>
              <a:rPr lang="en-US" b="1" dirty="0" smtClean="0"/>
              <a:t> </a:t>
            </a:r>
            <a:r>
              <a:rPr lang="el-GR" b="1" dirty="0" smtClean="0"/>
              <a:t>ανεργία </a:t>
            </a:r>
            <a:r>
              <a:rPr lang="el-GR" b="1" dirty="0"/>
              <a:t>λόγω ανεπαρκούς ζήτησης</a:t>
            </a:r>
            <a:r>
              <a:rPr lang="el-GR" dirty="0"/>
              <a:t> (</a:t>
            </a:r>
            <a:r>
              <a:rPr lang="el-GR" b="1" dirty="0"/>
              <a:t>ή </a:t>
            </a:r>
            <a:r>
              <a:rPr lang="el-GR" b="1" dirty="0" err="1"/>
              <a:t>κεϋνσιανή</a:t>
            </a:r>
            <a:r>
              <a:rPr lang="el-GR" b="1" dirty="0"/>
              <a:t> ανεργία</a:t>
            </a:r>
            <a:r>
              <a:rPr lang="el-GR" dirty="0"/>
              <a:t>).</a:t>
            </a:r>
          </a:p>
        </p:txBody>
      </p:sp>
      <p:pic>
        <p:nvPicPr>
          <p:cNvPr id="3074" name="Picture 2" descr="C:\Users\user\Desktop\κομικ.jpg"/>
          <p:cNvPicPr>
            <a:picLocks noChangeAspect="1" noChangeArrowheads="1"/>
          </p:cNvPicPr>
          <p:nvPr/>
        </p:nvPicPr>
        <p:blipFill>
          <a:blip r:embed="rId2" cstate="print"/>
          <a:srcRect/>
          <a:stretch>
            <a:fillRect/>
          </a:stretch>
        </p:blipFill>
        <p:spPr bwMode="auto">
          <a:xfrm>
            <a:off x="1475656" y="2708920"/>
            <a:ext cx="6552728" cy="316835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380616" y="404664"/>
            <a:ext cx="2382768" cy="369332"/>
          </a:xfrm>
          <a:prstGeom prst="rect">
            <a:avLst/>
          </a:prstGeom>
        </p:spPr>
        <p:txBody>
          <a:bodyPr wrap="square">
            <a:spAutoFit/>
          </a:bodyPr>
          <a:lstStyle/>
          <a:p>
            <a:r>
              <a:rPr lang="el-GR" i="1" u="sng" dirty="0"/>
              <a:t>Συνέπειες της </a:t>
            </a:r>
            <a:r>
              <a:rPr lang="el-GR" i="1" u="sng" dirty="0" smtClean="0"/>
              <a:t>ανεργίας</a:t>
            </a:r>
            <a:endParaRPr lang="el-GR" u="sng" dirty="0"/>
          </a:p>
        </p:txBody>
      </p:sp>
      <p:sp>
        <p:nvSpPr>
          <p:cNvPr id="4" name="3 - Ορθογώνιο"/>
          <p:cNvSpPr/>
          <p:nvPr/>
        </p:nvSpPr>
        <p:spPr>
          <a:xfrm>
            <a:off x="1115616" y="1052737"/>
            <a:ext cx="7416824" cy="2031325"/>
          </a:xfrm>
          <a:prstGeom prst="rect">
            <a:avLst/>
          </a:prstGeom>
        </p:spPr>
        <p:txBody>
          <a:bodyPr wrap="square">
            <a:spAutoFit/>
          </a:bodyPr>
          <a:lstStyle/>
          <a:p>
            <a:pPr algn="just"/>
            <a:r>
              <a:rPr lang="el-GR" b="1" dirty="0" smtClean="0"/>
              <a:t>Πρώτον: </a:t>
            </a:r>
            <a:r>
              <a:rPr lang="el-GR" dirty="0" smtClean="0"/>
              <a:t>Αποτελεί απώλεια παραγωγικών δυνάμεων, δηλαδή της εργασίας των ανέργων, η οποία θα μπορούσε να χρησιμοποιηθεί στην παραγωγική διαδικασία. </a:t>
            </a:r>
            <a:endParaRPr lang="en-US" dirty="0" smtClean="0"/>
          </a:p>
          <a:p>
            <a:pPr algn="just"/>
            <a:r>
              <a:rPr lang="el-GR" b="1" dirty="0" smtClean="0"/>
              <a:t>Δεύτερον: </a:t>
            </a:r>
            <a:r>
              <a:rPr lang="el-GR" dirty="0" smtClean="0"/>
              <a:t>Σημαίνει απώλεια εισοδήματος για τον άνεργο και την οικογένεια του.</a:t>
            </a:r>
            <a:endParaRPr lang="en-US" dirty="0" smtClean="0"/>
          </a:p>
          <a:p>
            <a:pPr algn="just"/>
            <a:r>
              <a:rPr lang="el-GR" dirty="0" smtClean="0"/>
              <a:t> </a:t>
            </a:r>
            <a:r>
              <a:rPr lang="el-GR" b="1" dirty="0" smtClean="0"/>
              <a:t>Τρίτον: </a:t>
            </a:r>
            <a:r>
              <a:rPr lang="el-GR" dirty="0" smtClean="0"/>
              <a:t>Επιβαρύνει τον κρατικό προϋπολογισμό, λόγω της παροχής των επιδομάτων ανεργίας προς τους ανέργους.</a:t>
            </a:r>
            <a:endParaRPr lang="el-GR" dirty="0"/>
          </a:p>
        </p:txBody>
      </p:sp>
      <p:sp>
        <p:nvSpPr>
          <p:cNvPr id="6" name="5 - Ορθογώνιο"/>
          <p:cNvSpPr/>
          <p:nvPr/>
        </p:nvSpPr>
        <p:spPr>
          <a:xfrm>
            <a:off x="1115616" y="3284984"/>
            <a:ext cx="7344816" cy="1754326"/>
          </a:xfrm>
          <a:prstGeom prst="rect">
            <a:avLst/>
          </a:prstGeom>
        </p:spPr>
        <p:txBody>
          <a:bodyPr wrap="square">
            <a:spAutoFit/>
          </a:bodyPr>
          <a:lstStyle/>
          <a:p>
            <a:pPr algn="just"/>
            <a:r>
              <a:rPr lang="el-GR" dirty="0" smtClean="0"/>
              <a:t>Φυσικά οι συνέπειες της ανεργίας είναι ευρύτερες, γιατί η κατάσταση της ανεργίας μπορεί να είναι εξαιρετικά επώδυνη για τον άνεργο και την οικογένεια του αφού, εκτός από την έλλειψη εισοδήματος, μειώνει την κοινωνική του θέση, δημιουργεί προβλήματα αυτοσεβασμού, οικογενειακών τριβών, κ.τ.λ. Με άλλα λόγια, πέρα από τις οικονομικές συνέπειες, η ανεργία δημιουργεί σοβαρά κοινωνικά προβλήματα.</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141576" y="548680"/>
            <a:ext cx="2860848" cy="369332"/>
          </a:xfrm>
          <a:prstGeom prst="rect">
            <a:avLst/>
          </a:prstGeom>
        </p:spPr>
        <p:txBody>
          <a:bodyPr wrap="square">
            <a:spAutoFit/>
          </a:bodyPr>
          <a:lstStyle/>
          <a:p>
            <a:r>
              <a:rPr lang="el-GR" i="1" u="sng" dirty="0"/>
              <a:t>Καταπολέμηση της ανεργίας</a:t>
            </a:r>
            <a:endParaRPr lang="el-GR" dirty="0"/>
          </a:p>
        </p:txBody>
      </p:sp>
      <p:pic>
        <p:nvPicPr>
          <p:cNvPr id="1026" name="Picture 2" descr="C:\Users\user\Desktop\1and10a.gif"/>
          <p:cNvPicPr>
            <a:picLocks noChangeAspect="1" noChangeArrowheads="1"/>
          </p:cNvPicPr>
          <p:nvPr/>
        </p:nvPicPr>
        <p:blipFill>
          <a:blip r:embed="rId2" cstate="print"/>
          <a:srcRect/>
          <a:stretch>
            <a:fillRect/>
          </a:stretch>
        </p:blipFill>
        <p:spPr bwMode="auto">
          <a:xfrm>
            <a:off x="1763688" y="1809750"/>
            <a:ext cx="5688632" cy="32385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99592" y="764705"/>
            <a:ext cx="7560840" cy="4524315"/>
          </a:xfrm>
          <a:prstGeom prst="rect">
            <a:avLst/>
          </a:prstGeom>
        </p:spPr>
        <p:txBody>
          <a:bodyPr wrap="square">
            <a:spAutoFit/>
          </a:bodyPr>
          <a:lstStyle/>
          <a:p>
            <a:pPr algn="just"/>
            <a:r>
              <a:rPr lang="el-GR" dirty="0" smtClean="0"/>
              <a:t>                            </a:t>
            </a:r>
            <a:r>
              <a:rPr lang="el-GR" b="1" u="sng" dirty="0" smtClean="0"/>
              <a:t>ΤΡΟΠΟΙ ΚΑΤΑΠΟΛΕΜΗΣΗΣ ΤΗΣ ΑΝΕΡΓΙΑΣ</a:t>
            </a:r>
            <a:endParaRPr lang="el-GR" b="1" u="sng" dirty="0" smtClean="0"/>
          </a:p>
          <a:p>
            <a:pPr algn="just"/>
            <a:r>
              <a:rPr lang="en-US" dirty="0" smtClean="0"/>
              <a:t>T</a:t>
            </a:r>
            <a:r>
              <a:rPr lang="el-GR" dirty="0" smtClean="0"/>
              <a:t>α μέτρα που παίρνουν οι διάφορες κυβερνήσεις για την καταπολέμηση της ανεργίας είναι δύο γενικών </a:t>
            </a:r>
            <a:r>
              <a:rPr lang="el-GR" dirty="0" smtClean="0"/>
              <a:t>κατηγοριών</a:t>
            </a:r>
            <a:r>
              <a:rPr lang="el-GR" dirty="0" smtClean="0"/>
              <a:t>:</a:t>
            </a:r>
          </a:p>
          <a:p>
            <a:pPr algn="just"/>
            <a:endParaRPr lang="en-US" dirty="0" smtClean="0"/>
          </a:p>
          <a:p>
            <a:pPr algn="just">
              <a:buFont typeface="Wingdings" pitchFamily="2" charset="2"/>
              <a:buChar char="§"/>
            </a:pPr>
            <a:r>
              <a:rPr lang="el-GR" dirty="0" smtClean="0">
                <a:solidFill>
                  <a:schemeClr val="accent1">
                    <a:lumMod val="75000"/>
                  </a:schemeClr>
                </a:solidFill>
              </a:rPr>
              <a:t>Μέτρα </a:t>
            </a:r>
            <a:r>
              <a:rPr lang="el-GR" dirty="0" smtClean="0">
                <a:solidFill>
                  <a:schemeClr val="accent1">
                    <a:lumMod val="75000"/>
                  </a:schemeClr>
                </a:solidFill>
              </a:rPr>
              <a:t>αύξησης της συνολικής </a:t>
            </a:r>
            <a:r>
              <a:rPr lang="el-GR" dirty="0" smtClean="0">
                <a:solidFill>
                  <a:schemeClr val="accent1">
                    <a:lumMod val="75000"/>
                  </a:schemeClr>
                </a:solidFill>
              </a:rPr>
              <a:t>ζήτησης</a:t>
            </a:r>
          </a:p>
          <a:p>
            <a:pPr algn="just">
              <a:buFont typeface="Wingdings" pitchFamily="2" charset="2"/>
              <a:buChar char="§"/>
            </a:pPr>
            <a:r>
              <a:rPr lang="el-GR" dirty="0" smtClean="0">
                <a:solidFill>
                  <a:schemeClr val="accent1">
                    <a:lumMod val="75000"/>
                  </a:schemeClr>
                </a:solidFill>
              </a:rPr>
              <a:t>Μ</a:t>
            </a:r>
            <a:r>
              <a:rPr lang="el-GR" dirty="0" smtClean="0">
                <a:solidFill>
                  <a:schemeClr val="accent1">
                    <a:lumMod val="75000"/>
                  </a:schemeClr>
                </a:solidFill>
              </a:rPr>
              <a:t>έτρα </a:t>
            </a:r>
            <a:r>
              <a:rPr lang="el-GR" dirty="0" smtClean="0">
                <a:solidFill>
                  <a:schemeClr val="accent1">
                    <a:lumMod val="75000"/>
                  </a:schemeClr>
                </a:solidFill>
              </a:rPr>
              <a:t>επαγγελματικής κατάρτισης και επανεκπαίδευσης του εργατικού δυναμικού</a:t>
            </a:r>
            <a:r>
              <a:rPr lang="el-GR" dirty="0" smtClean="0">
                <a:solidFill>
                  <a:schemeClr val="accent1">
                    <a:lumMod val="75000"/>
                  </a:schemeClr>
                </a:solidFill>
              </a:rPr>
              <a:t>.</a:t>
            </a:r>
          </a:p>
          <a:p>
            <a:pPr algn="just"/>
            <a:r>
              <a:rPr lang="el-GR" sz="1400" dirty="0" smtClean="0"/>
              <a:t> </a:t>
            </a:r>
            <a:r>
              <a:rPr lang="el-GR" sz="1600" dirty="0" smtClean="0"/>
              <a:t>Τα  μέτρα αύξησης της συνολικής ζήτησης είναι δημοσιονομικά και νομισματικά. Τα δημοσιονομικά μέτρα περιλαμβάνουν κυρίως  αύξηση των κρατικών δαπανών για δημόσια έργα και προώθηση μεγάλων επενδυτικών έργων. Σκοπός αυτών των έργων είναι η άμεση αύξηση της απασχόλησης και των εισοδημάτων. Τα νομισματικά μέτρα αποβλέπουν στη  μείωση του επιτοκίου, με σκοπό την ενίσχυση των ιδιωτικών επενδύσεων, της παραγωγής και, συνεπώς της απασχόλησης. Τα δημοσιονομικά και τα νομισματικά μέτρα αποβλέπουν στην αύξησης της συνολικής ζήτησης και, συνεπώς, στη μείωση της ανεργίας που οφείλεται στην ανεπάρκεια της ζήτησης , δηλαδή της </a:t>
            </a:r>
            <a:r>
              <a:rPr lang="el-GR" sz="1600" dirty="0" err="1" smtClean="0"/>
              <a:t>κεϋνσιανής</a:t>
            </a:r>
            <a:r>
              <a:rPr lang="el-GR" sz="1600" dirty="0" smtClean="0"/>
              <a:t>  ανεργίας.</a:t>
            </a:r>
            <a:endParaRPr lang="en-US" sz="1600" dirty="0" smtClean="0"/>
          </a:p>
          <a:p>
            <a:pPr algn="just"/>
            <a:endParaRPr lang="el-GR" b="1" dirty="0"/>
          </a:p>
        </p:txBody>
      </p:sp>
      <p:sp>
        <p:nvSpPr>
          <p:cNvPr id="3" name="2 - Ορθογώνιο"/>
          <p:cNvSpPr/>
          <p:nvPr/>
        </p:nvSpPr>
        <p:spPr>
          <a:xfrm>
            <a:off x="899592" y="4941168"/>
            <a:ext cx="7344816" cy="1323439"/>
          </a:xfrm>
          <a:prstGeom prst="rect">
            <a:avLst/>
          </a:prstGeom>
        </p:spPr>
        <p:txBody>
          <a:bodyPr wrap="square">
            <a:spAutoFit/>
          </a:bodyPr>
          <a:lstStyle/>
          <a:p>
            <a:pPr algn="just"/>
            <a:r>
              <a:rPr lang="el-GR" sz="1600" dirty="0" smtClean="0"/>
              <a:t>Τα μέτρα επαγγελματικής κατάρτισης και επανεκπαίδευσης έχουν σκοπό να διευκολύνουν τους ανέργους στην απόκτηση επαγγελματικών γνώσεων και ειδικεύσεων, οι οποίες είναι απαραίτητες ή χρήσιμες , προκειμένου να απασχοληθούν στις υπάρχουσες κενές θέσεις εργασίας. Είναι φανερό ότι τα μέτρα έχουν στόχο τη μείωση της διαρθρωτικής ανεργίας.</a:t>
            </a:r>
            <a:endParaRPr lang="el-GR" sz="16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217</Words>
  <Application>Microsoft Office PowerPoint</Application>
  <PresentationFormat>Προβολή στην οθόνη (4:3)</PresentationFormat>
  <Paragraphs>30</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30</cp:revision>
  <dcterms:created xsi:type="dcterms:W3CDTF">2021-05-29T14:23:42Z</dcterms:created>
  <dcterms:modified xsi:type="dcterms:W3CDTF">2021-06-06T13:03:19Z</dcterms:modified>
</cp:coreProperties>
</file>