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567" r:id="rId2"/>
    <p:sldId id="777" r:id="rId3"/>
    <p:sldId id="778" r:id="rId4"/>
    <p:sldId id="779" r:id="rId5"/>
    <p:sldId id="780" r:id="rId6"/>
    <p:sldId id="781" r:id="rId7"/>
    <p:sldId id="782" r:id="rId8"/>
    <p:sldId id="783" r:id="rId9"/>
    <p:sldId id="784" r:id="rId10"/>
    <p:sldId id="785" r:id="rId11"/>
    <p:sldId id="786" r:id="rId12"/>
    <p:sldId id="787" r:id="rId13"/>
    <p:sldId id="788" r:id="rId14"/>
    <p:sldId id="789" r:id="rId15"/>
    <p:sldId id="790" r:id="rId16"/>
    <p:sldId id="791" r:id="rId17"/>
    <p:sldId id="792" r:id="rId18"/>
    <p:sldId id="793" r:id="rId19"/>
    <p:sldId id="794" r:id="rId20"/>
    <p:sldId id="795" r:id="rId21"/>
    <p:sldId id="796" r:id="rId22"/>
    <p:sldId id="797" r:id="rId23"/>
    <p:sldId id="798" r:id="rId24"/>
    <p:sldId id="799" r:id="rId25"/>
    <p:sldId id="800" r:id="rId26"/>
    <p:sldId id="801" r:id="rId27"/>
    <p:sldId id="802" r:id="rId28"/>
    <p:sldId id="803" r:id="rId29"/>
    <p:sldId id="804" r:id="rId30"/>
    <p:sldId id="805" r:id="rId31"/>
    <p:sldId id="806" r:id="rId32"/>
    <p:sldId id="807" r:id="rId33"/>
    <p:sldId id="808" r:id="rId34"/>
    <p:sldId id="80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BD519-0B66-481C-89B6-FFA1354B6850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593B-1173-45B0-A5CC-737DF47C455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819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4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6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920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5420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286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77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4395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391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942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856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8398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541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930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491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9707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541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190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559557-D288-4325-BFCE-6D536F189DC8}" type="datetimeFigureOut">
              <a:rPr lang="el-GR" smtClean="0"/>
              <a:pPr/>
              <a:t>20/5/2021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B4116A-7A16-48A9-8164-B19828C7F52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998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21107F7-704E-4DA7-8EA9-F912AA6B1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6DA05-68CD-44A3-B850-15F360952F02}"/>
              </a:ext>
            </a:extLst>
          </p:cNvPr>
          <p:cNvSpPr txBox="1"/>
          <p:nvPr/>
        </p:nvSpPr>
        <p:spPr>
          <a:xfrm>
            <a:off x="815008" y="173142"/>
            <a:ext cx="4962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sz="4000" b="1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Οι βαλκανικοί πόλεμοι</a:t>
            </a:r>
          </a:p>
        </p:txBody>
      </p:sp>
    </p:spTree>
    <p:extLst>
      <p:ext uri="{BB962C8B-B14F-4D97-AF65-F5344CB8AC3E}">
        <p14:creationId xmlns:p14="http://schemas.microsoft.com/office/powerpoint/2010/main" val="20089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6F3FB0F-9401-403E-91E7-112ACC1A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9194344-B3F5-470D-A7AB-0A8436ED3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1999" cy="5473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EAE683-C6B0-4437-B052-C7F298C23692}"/>
              </a:ext>
            </a:extLst>
          </p:cNvPr>
          <p:cNvSpPr txBox="1"/>
          <p:nvPr/>
        </p:nvSpPr>
        <p:spPr>
          <a:xfrm>
            <a:off x="-2" y="5473005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Για να μην καταλάβουν οι Βούλγαροι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τη Θεσσαλονίκη</a:t>
            </a:r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, ο ελληνικός στρατός,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με εντολή του πρωθυπουργού Βενιζέλου</a:t>
            </a:r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, στράφηκε αμέσως προς την πρωτεύουσα της Μακεδονίας.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8139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7F7F40-D9A2-496A-84B6-372D26B0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C6FE4D6-2B0C-4D80-8781-76FA70A07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74D621-8DEA-4511-9841-06DE57A91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624" y="211205"/>
            <a:ext cx="5585585" cy="135255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17D8C60-6D93-4C8C-94AC-557B9BEC3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650" y="5016260"/>
            <a:ext cx="5585585" cy="145111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061514D-8507-486E-B4C4-AAD75D70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208" y="1563756"/>
            <a:ext cx="4536238" cy="66985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0B667C77-7BEC-4AE1-8FD3-2E58F30D8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8522" y="2304749"/>
            <a:ext cx="6986381" cy="19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279EA8-1B36-4C6F-8695-89E530DB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525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37AAF-7402-463B-9D5A-DF7855DEDDB1}"/>
              </a:ext>
            </a:extLst>
          </p:cNvPr>
          <p:cNvSpPr txBox="1"/>
          <p:nvPr/>
        </p:nvSpPr>
        <p:spPr>
          <a:xfrm>
            <a:off x="0" y="5525652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b="0" i="0" dirty="0">
                <a:effectLst/>
                <a:latin typeface="Verdana" panose="020B0604030504040204" pitchFamily="34" charset="0"/>
              </a:rPr>
              <a:t>Η </a:t>
            </a:r>
            <a:r>
              <a:rPr lang="el-GR" sz="28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απελευθέρωση της Θεσσαλονίκης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l-GR" sz="2800" b="0" i="0" dirty="0">
                <a:effectLst/>
                <a:latin typeface="Verdana" panose="020B0604030504040204" pitchFamily="34" charset="0"/>
              </a:rPr>
              <a:t>κρίθηκε σε αποφασιστική μάχη στα Γιαννιτσά (19-20 Οκτωβρίου 1912), η οποία έληξε με νίκη των Ελλήνων. 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6735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40114F-1715-4D2E-8864-5F88F77C1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446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6A750E-67BB-4543-9770-27FD85F9A5D4}"/>
              </a:ext>
            </a:extLst>
          </p:cNvPr>
          <p:cNvSpPr txBox="1"/>
          <p:nvPr/>
        </p:nvSpPr>
        <p:spPr>
          <a:xfrm>
            <a:off x="0" y="5486186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b="0" i="0" dirty="0">
                <a:effectLst/>
                <a:latin typeface="Verdana" panose="020B0604030504040204" pitchFamily="34" charset="0"/>
              </a:rPr>
              <a:t>Αργά το βράδυ της </a:t>
            </a:r>
            <a:r>
              <a:rPr lang="el-GR" sz="28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26ης Οκτωβρίου 1912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l-GR" sz="2800" b="0" i="0" dirty="0">
                <a:effectLst/>
                <a:latin typeface="Verdana" panose="020B0604030504040204" pitchFamily="34" charset="0"/>
              </a:rPr>
              <a:t>ο Οθωμανός διοικητής της πόλης </a:t>
            </a:r>
            <a:r>
              <a:rPr lang="el-GR" sz="2800" b="0" i="0" dirty="0" err="1">
                <a:effectLst/>
                <a:latin typeface="Verdana" panose="020B0604030504040204" pitchFamily="34" charset="0"/>
              </a:rPr>
              <a:t>Χασάν</a:t>
            </a:r>
            <a:r>
              <a:rPr lang="el-GR" sz="2800" b="0" i="0" dirty="0">
                <a:effectLst/>
                <a:latin typeface="Verdana" panose="020B0604030504040204" pitchFamily="34" charset="0"/>
              </a:rPr>
              <a:t> </a:t>
            </a:r>
            <a:r>
              <a:rPr lang="el-GR" sz="2800" b="0" i="0" dirty="0" err="1">
                <a:effectLst/>
                <a:latin typeface="Verdana" panose="020B0604030504040204" pitchFamily="34" charset="0"/>
              </a:rPr>
              <a:t>Ταχσίν</a:t>
            </a:r>
            <a:r>
              <a:rPr lang="el-GR" sz="2800" b="0" i="0" dirty="0">
                <a:effectLst/>
                <a:latin typeface="Verdana" panose="020B0604030504040204" pitchFamily="34" charset="0"/>
              </a:rPr>
              <a:t> Πασάς υπέγραψε το Πρωτόκολλο παράδοσης της Θεσσαλονίκης στους Έλληνες.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74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EEB2C3-7CE9-4CE5-A50C-00BDE23B3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631C41-DD87-4ACA-8DE4-C97E27F91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766" y="228599"/>
            <a:ext cx="7029869" cy="57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47E9DA7-52DF-4FDB-8BC8-B9418AC8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332B67-8A70-407F-B46F-CC99D359ED63}"/>
              </a:ext>
            </a:extLst>
          </p:cNvPr>
          <p:cNvSpPr txBox="1"/>
          <p:nvPr/>
        </p:nvSpPr>
        <p:spPr>
          <a:xfrm>
            <a:off x="100084" y="0"/>
            <a:ext cx="120919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i="0" dirty="0">
                <a:effectLst/>
                <a:latin typeface="Verdana" panose="020B0604030504040204" pitchFamily="34" charset="0"/>
              </a:rPr>
              <a:t>Δύο μέρες αργότερα </a:t>
            </a:r>
            <a:r>
              <a:rPr lang="el-GR" sz="280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ο διάδοχος Κωνσταντίνος</a:t>
            </a:r>
            <a:r>
              <a:rPr lang="el-GR" sz="2800" i="0" dirty="0">
                <a:effectLst/>
                <a:latin typeface="Verdana" panose="020B0604030504040204" pitchFamily="34" charset="0"/>
              </a:rPr>
              <a:t> και τμήματα του ελληνικού στρατού μπήκαν στην πόλη και έγιναν δεκτοί με ενθουσιασμό.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8833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5BE9F1-81A6-48D6-9B2E-ED8CA6D9C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0D54B8-7566-4CFC-80F1-5EC08762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1999" cy="5473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78E05B-ED85-443D-9CDA-1F9C9A4EB163}"/>
              </a:ext>
            </a:extLst>
          </p:cNvPr>
          <p:cNvSpPr txBox="1"/>
          <p:nvPr/>
        </p:nvSpPr>
        <p:spPr>
          <a:xfrm>
            <a:off x="-2" y="5473005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Αλλά και στην περιοχή της Ηπείρου οι Έλληνες στρατιώτες απελευθέρωσαν σημαντικές πόλεις, όπως τα Ιωάννινα και προχώρησαν προς τη Βόρεια Ήπειρο.</a:t>
            </a:r>
            <a:endParaRPr lang="el-G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8EAC5FB-2640-43EC-A1DD-7F0A32D4D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67125"/>
            <a:ext cx="11643898" cy="213753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73FAB30-7A2F-411A-9403-9BFC1214E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4353340"/>
            <a:ext cx="11643897" cy="21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11A1FEA-8A01-4B4B-B3F0-4632D4DDC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98B170-EE83-4FC6-B426-CAC7ACEF7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214" y="6229971"/>
            <a:ext cx="7475571" cy="62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700671A9-E542-4ADD-9736-7BF1EA18D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29177E4-157D-4827-98F9-D09C31D7F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853" y="6475825"/>
            <a:ext cx="8912294" cy="38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6C64D13-7238-45C0-BE5D-AEDA4745D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EE0D893-98A4-495D-832B-4BC2A875E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701" y="6355038"/>
            <a:ext cx="7786597" cy="50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2D4F2B-F0E9-4174-BBE0-DB3ECA91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80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D9093-2235-45AE-9EFA-F381AE202665}"/>
              </a:ext>
            </a:extLst>
          </p:cNvPr>
          <p:cNvSpPr txBox="1"/>
          <p:nvPr/>
        </p:nvSpPr>
        <p:spPr>
          <a:xfrm>
            <a:off x="6526694" y="1090137"/>
            <a:ext cx="45786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Ταυτόχρονα ο στόλος, με αρχηγό το </a:t>
            </a:r>
            <a:r>
              <a:rPr lang="el-GR" sz="2800" b="1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ναύαρχο Κουντουριώτη</a:t>
            </a:r>
            <a:r>
              <a:rPr lang="el-GR" sz="2800" b="0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, κατάφερε να εμποδίσει τη μεταφορά τουρκικών στρατευμάτων από τη Μικρά Ασία και απελευθέρωσε πολλά νησιά του Ανατολικού Αιγαίου.</a:t>
            </a:r>
            <a:endParaRPr lang="el-GR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3EA87D6-80EA-4CA8-ACE0-20C8A0CD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473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638A6-347B-4B35-BBE5-9D3EC05ED3DC}"/>
              </a:ext>
            </a:extLst>
          </p:cNvPr>
          <p:cNvSpPr txBox="1"/>
          <p:nvPr/>
        </p:nvSpPr>
        <p:spPr>
          <a:xfrm>
            <a:off x="0" y="5479270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b="0" i="0" dirty="0">
                <a:effectLst/>
                <a:latin typeface="Verdana" panose="020B0604030504040204" pitchFamily="34" charset="0"/>
              </a:rPr>
              <a:t>Τον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Μάιο του 1913 ο Α' Βαλκανικός Πόλεμος τερματίστηκε</a:t>
            </a:r>
            <a:r>
              <a:rPr lang="el-GR" sz="2800" b="0" i="0" dirty="0">
                <a:effectLst/>
                <a:latin typeface="Verdana" panose="020B0604030504040204" pitchFamily="34" charset="0"/>
              </a:rPr>
              <a:t> με συνθήκη που υπογράφηκε στο Λονδίνο, ύστερα από μεσολάβηση των Μεγάλων Δυνάμεων.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0768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24B8EC-8C3C-431E-BF91-949073FF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7EA1B-A64D-4C3F-904E-EF91CFE984AB}"/>
              </a:ext>
            </a:extLst>
          </p:cNvPr>
          <p:cNvSpPr txBox="1"/>
          <p:nvPr/>
        </p:nvSpPr>
        <p:spPr>
          <a:xfrm>
            <a:off x="0" y="5903893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dirty="0">
                <a:effectLst/>
                <a:latin typeface="Georgia" panose="02040502050405020303" pitchFamily="18" charset="0"/>
              </a:rPr>
              <a:t>Η Τουρκία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είχε νικηθεί </a:t>
            </a:r>
            <a:r>
              <a:rPr lang="el-GR" sz="2800" b="0" i="0" dirty="0">
                <a:effectLst/>
                <a:latin typeface="Georgia" panose="02040502050405020303" pitchFamily="18" charset="0"/>
              </a:rPr>
              <a:t>και αποχώρησε οριστικά από τα Βαλκάνια.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Παραιτήθηκε</a:t>
            </a:r>
            <a:r>
              <a:rPr lang="el-GR" sz="2800" b="0" i="0" dirty="0">
                <a:effectLst/>
                <a:latin typeface="Georgia" panose="02040502050405020303" pitchFamily="18" charset="0"/>
              </a:rPr>
              <a:t> επίσης από τα δικαιώματά της στην Κρήτη.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8860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DB14EDE-33E5-49BA-9A26-073F3367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484" y="954107"/>
            <a:ext cx="5329030" cy="4799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0D6D4E-75AE-410B-B14F-B52DAB9A0E4F}"/>
              </a:ext>
            </a:extLst>
          </p:cNvPr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Όμως η ρύθμιση των συνόρων ανάμεσα στα βαλκανικά κράτη προκάλεσε τον </a:t>
            </a:r>
            <a:r>
              <a:rPr lang="el-GR" sz="28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Β' Βαλκανικό Πόλεμο</a:t>
            </a:r>
            <a:r>
              <a:rPr lang="el-GR" sz="2800" b="0" i="0" dirty="0">
                <a:solidFill>
                  <a:schemeClr val="accent4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, τον Ιούνιο του 1913. </a:t>
            </a:r>
            <a:endParaRPr lang="el-GR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3C11E-CA8B-4C18-ADB1-882B72DF8D5B}"/>
              </a:ext>
            </a:extLst>
          </p:cNvPr>
          <p:cNvSpPr txBox="1"/>
          <p:nvPr/>
        </p:nvSpPr>
        <p:spPr>
          <a:xfrm>
            <a:off x="1" y="5593499"/>
            <a:ext cx="12191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b="0" i="0" dirty="0">
                <a:effectLst/>
                <a:latin typeface="Georgia" panose="02040502050405020303" pitchFamily="18" charset="0"/>
              </a:rPr>
              <a:t>Η Βουλγαρία δεν έμεινε ικανοποιημένη από τα εδάφη που κέρδισε, γι' αυτό ήρθε σε σύγκρουση με τους πρώην συμμάχους της, την Ελλάδα και τη Σερβία.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316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A25A74E-5AE5-4211-9E17-B4F84FEF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5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6BB32E4-3772-4D59-BB06-B9456AAE4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C829B-3C25-463D-A160-03DC361145AE}"/>
              </a:ext>
            </a:extLst>
          </p:cNvPr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Ο ελληνικός στρατός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κέρδισε σημαντικές νίκες </a:t>
            </a:r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και κατέλαβε την υπόλοιπη Κεντρική καθώς και την Ανατολική Μακεδονία. Ο Β' Βαλκανικός Πόλεμος έληξε το καλοκαίρι του ίδιου χρόνου με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ήττα της Βουλγαρίας</a:t>
            </a:r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.</a:t>
            </a:r>
            <a:endParaRPr lang="el-G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EC01080-9EB3-43FE-9E5D-58C63436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888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27A26-7E52-4C8D-8F98-B1E83BD57D27}"/>
              </a:ext>
            </a:extLst>
          </p:cNvPr>
          <p:cNvSpPr txBox="1"/>
          <p:nvPr/>
        </p:nvSpPr>
        <p:spPr>
          <a:xfrm>
            <a:off x="0" y="5888504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Τα </a:t>
            </a:r>
            <a:r>
              <a:rPr lang="el-GR" sz="2800" b="0" i="0" dirty="0" err="1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ελληνοβουλγαρικά</a:t>
            </a:r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 σύνορα καθορίστηκαν με τη </a:t>
            </a:r>
            <a:r>
              <a:rPr lang="el-GR" sz="2800" b="0" i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Συνθήκη του Βουκουρεστίου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. </a:t>
            </a:r>
            <a:endParaRPr lang="el-G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4F0F1F-7CBB-4EF0-AB13-53572C43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4177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9B7A77-2061-40B2-BE6D-8D7985FC8A54}"/>
              </a:ext>
            </a:extLst>
          </p:cNvPr>
          <p:cNvSpPr txBox="1"/>
          <p:nvPr/>
        </p:nvSpPr>
        <p:spPr>
          <a:xfrm>
            <a:off x="6404113" y="797510"/>
            <a:ext cx="49795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Παρόλο που οι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Μεγάλες Δυνάμεις</a:t>
            </a:r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 ήταν αντίθετες στην αλλαγή συνόρων, </a:t>
            </a:r>
            <a:r>
              <a:rPr lang="el-GR" sz="2800" b="1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η Σερβία, η Βουλγαρία, το Μαυροβούνιο και η Ελλάδα </a:t>
            </a:r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συμμάχησαν εναντίον των Τούρκων και τους κήρυξαν τον πόλεμο,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διεκδικώντας</a:t>
            </a:r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 τα εδάφη που κατείχε η Οθωμανική Αυτοκρατορία στη Βαλκανική Χερσόνησο.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9983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D0DC872-A875-4D95-8B80-4FF802F20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3210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F6EC4B-FB4F-44CE-B64F-E38EDA46479D}"/>
              </a:ext>
            </a:extLst>
          </p:cNvPr>
          <p:cNvSpPr txBox="1"/>
          <p:nvPr/>
        </p:nvSpPr>
        <p:spPr>
          <a:xfrm>
            <a:off x="6546574" y="1076884"/>
            <a:ext cx="48502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Ολόκληρη η Ανατολική Μακεδονία δόθηκε στην Ελλάδα ενώ οι Βούλγαροι κράτησαν τη Δυτική Θράκη. Η Βόρεια Ήπειρος, με την επιμονή των Μεγάλων Δυνάμεων, παραχωρήθηκε στην Αλβανία, που τότε δημιουργήθηκε ως κράτος.</a:t>
            </a:r>
            <a:endParaRPr lang="el-G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8E569C3-A148-482E-8544-F061EC8CB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665843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CB61F5-3B99-4E67-BDC5-2ED3CEA1553C}"/>
              </a:ext>
            </a:extLst>
          </p:cNvPr>
          <p:cNvSpPr txBox="1"/>
          <p:nvPr/>
        </p:nvSpPr>
        <p:spPr>
          <a:xfrm>
            <a:off x="6897756" y="151178"/>
            <a:ext cx="41148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dirty="0">
                <a:solidFill>
                  <a:srgbClr val="002060"/>
                </a:solidFill>
                <a:effectLst/>
                <a:latin typeface="+mj-lt"/>
              </a:rPr>
              <a:t>Μετά τους νικηφόρους Βαλκανικούς Πολέμους το ελληνικό κράτος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+mj-lt"/>
              </a:rPr>
              <a:t>διπλασίασε</a:t>
            </a:r>
            <a:r>
              <a:rPr lang="el-GR" sz="2800" b="0" i="0" dirty="0">
                <a:solidFill>
                  <a:srgbClr val="002060"/>
                </a:solidFill>
                <a:effectLst/>
                <a:latin typeface="+mj-lt"/>
              </a:rPr>
              <a:t> σχεδόν την έκτασή του, περικλείοντας στα σύνορά του πολλές από τις αλύτρωτες περιοχές (Ήπειρο, Μακεδονία, Κρήτη και τα νησιά του Ανατολικού Αιγαίου).</a:t>
            </a:r>
            <a:r>
              <a:rPr lang="el-GR" sz="2800" dirty="0">
                <a:solidFill>
                  <a:srgbClr val="002060"/>
                </a:solidFill>
                <a:latin typeface="+mj-lt"/>
              </a:rPr>
              <a:t> Αλλά και ο πληθυσμός της χώρας </a:t>
            </a:r>
            <a:r>
              <a:rPr lang="el-GR" sz="2800" dirty="0">
                <a:solidFill>
                  <a:srgbClr val="FF0000"/>
                </a:solidFill>
                <a:latin typeface="+mj-lt"/>
              </a:rPr>
              <a:t>αυξήθηκε</a:t>
            </a:r>
            <a:r>
              <a:rPr lang="el-GR" sz="2800" dirty="0">
                <a:solidFill>
                  <a:srgbClr val="002060"/>
                </a:solidFill>
                <a:latin typeface="+mj-lt"/>
              </a:rPr>
              <a:t> θεαματικά.</a:t>
            </a:r>
          </a:p>
        </p:txBody>
      </p:sp>
    </p:spTree>
    <p:extLst>
      <p:ext uri="{BB962C8B-B14F-4D97-AF65-F5344CB8AC3E}">
        <p14:creationId xmlns:p14="http://schemas.microsoft.com/office/powerpoint/2010/main" val="8489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3B735F-2860-4616-800D-32A0AACBE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916557" cy="6844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68AC2-2681-4322-90C5-D6D8AA42DE9D}"/>
              </a:ext>
            </a:extLst>
          </p:cNvPr>
          <p:cNvSpPr txBox="1"/>
          <p:nvPr/>
        </p:nvSpPr>
        <p:spPr>
          <a:xfrm>
            <a:off x="5890591" y="1671935"/>
            <a:ext cx="41280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Οι συντονισμένες προσπάθειες και η συνεργασία του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πρωθυπουργού Βενιζέλου </a:t>
            </a:r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με τον </a:t>
            </a:r>
            <a:r>
              <a:rPr lang="el-GR" sz="28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αρχιστράτηγο Κωνσταντίνο </a:t>
            </a:r>
            <a:r>
              <a:rPr lang="el-GR" sz="2800" b="0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είχαν καρποφορήσει.</a:t>
            </a:r>
            <a:endParaRPr lang="el-G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3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Οι Βαλκανικοί Πόλεμοι">
            <a:hlinkClick r:id="" action="ppaction://media"/>
            <a:extLst>
              <a:ext uri="{FF2B5EF4-FFF2-40B4-BE49-F238E27FC236}">
                <a16:creationId xmlns:a16="http://schemas.microsoft.com/office/drawing/2014/main" id="{67BF32A0-C7CD-4247-BA63-4C3A2932F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1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5C8C7-A6E5-41BE-97E5-E1D054B9F82A}"/>
              </a:ext>
            </a:extLst>
          </p:cNvPr>
          <p:cNvSpPr txBox="1"/>
          <p:nvPr/>
        </p:nvSpPr>
        <p:spPr>
          <a:xfrm>
            <a:off x="636106" y="518782"/>
            <a:ext cx="1155589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i="0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Ερωτήσεις:</a:t>
            </a:r>
            <a:endParaRPr lang="el-GR" sz="20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r>
              <a:rPr lang="el-GR" sz="2000" b="1" i="0" dirty="0">
                <a:solidFill>
                  <a:srgbClr val="002060"/>
                </a:solidFill>
                <a:effectLst/>
              </a:rPr>
              <a:t>1.Πότε ξεκίνησε ο Α΄ Βαλκανικός Πόλεμος; Ποιες χώρες συμμετείχαν ; Σε ποια κατάσταση  ήταν η Ελλάδα;</a:t>
            </a:r>
            <a:endParaRPr lang="el-GR" sz="2000" b="0" i="0" dirty="0">
              <a:solidFill>
                <a:srgbClr val="002060"/>
              </a:solidFill>
              <a:effectLst/>
            </a:endParaRPr>
          </a:p>
          <a:p>
            <a:r>
              <a:rPr lang="el-GR" sz="2000" b="0" i="0" dirty="0">
                <a:solidFill>
                  <a:srgbClr val="002060"/>
                </a:solidFill>
                <a:effectLst/>
              </a:rPr>
              <a:t> </a:t>
            </a:r>
          </a:p>
          <a:p>
            <a:r>
              <a:rPr lang="el-GR" sz="2000" b="1" i="0" dirty="0">
                <a:solidFill>
                  <a:srgbClr val="002060"/>
                </a:solidFill>
                <a:effectLst/>
              </a:rPr>
              <a:t>2.Ποιος ηγούνταν του ελληνικού στρατού στον πόλεμο; </a:t>
            </a:r>
            <a:endParaRPr lang="el-GR" sz="2000" b="0" i="0" dirty="0">
              <a:solidFill>
                <a:srgbClr val="002060"/>
              </a:solidFill>
              <a:effectLst/>
            </a:endParaRPr>
          </a:p>
          <a:p>
            <a:r>
              <a:rPr lang="el-GR" sz="2000" b="0" i="0" dirty="0">
                <a:solidFill>
                  <a:srgbClr val="002060"/>
                </a:solidFill>
                <a:effectLst/>
              </a:rPr>
              <a:t> </a:t>
            </a:r>
          </a:p>
          <a:p>
            <a:r>
              <a:rPr lang="el-GR" sz="2000" b="1" i="0" dirty="0">
                <a:solidFill>
                  <a:srgbClr val="002060"/>
                </a:solidFill>
                <a:effectLst/>
              </a:rPr>
              <a:t>3.Πότε και πώς ελευθερώθηκε η Θεσσαλονίκη;</a:t>
            </a:r>
            <a:endParaRPr lang="el-GR" sz="2000" b="0" i="0" dirty="0">
              <a:solidFill>
                <a:srgbClr val="002060"/>
              </a:solidFill>
              <a:effectLst/>
            </a:endParaRPr>
          </a:p>
          <a:p>
            <a:r>
              <a:rPr lang="el-GR" sz="2000" b="0" i="0" dirty="0">
                <a:solidFill>
                  <a:srgbClr val="002060"/>
                </a:solidFill>
                <a:effectLst/>
              </a:rPr>
              <a:t> </a:t>
            </a:r>
          </a:p>
          <a:p>
            <a:r>
              <a:rPr lang="el-GR" sz="2000" b="1" i="0" dirty="0">
                <a:solidFill>
                  <a:srgbClr val="002060"/>
                </a:solidFill>
                <a:effectLst/>
              </a:rPr>
              <a:t>4.Ποιες άλλες επιτυχίες σημείωσε ο ελληνικός στρατός μετά τη Θεσσαλονίκη;</a:t>
            </a:r>
            <a:endParaRPr lang="el-GR" sz="2000" b="0" i="0" dirty="0">
              <a:solidFill>
                <a:srgbClr val="002060"/>
              </a:solidFill>
              <a:effectLst/>
            </a:endParaRPr>
          </a:p>
          <a:p>
            <a:r>
              <a:rPr lang="el-GR" sz="2000" b="0" i="0" dirty="0">
                <a:solidFill>
                  <a:srgbClr val="002060"/>
                </a:solidFill>
                <a:effectLst/>
              </a:rPr>
              <a:t> </a:t>
            </a:r>
          </a:p>
          <a:p>
            <a:r>
              <a:rPr lang="el-GR" sz="2000" b="1" i="0" dirty="0">
                <a:solidFill>
                  <a:srgbClr val="002060"/>
                </a:solidFill>
                <a:effectLst/>
              </a:rPr>
              <a:t>5.Πότε τερματίστηκε ο Α΄ Βαλκανικός Πόλεμος;  Τι προέβλεπε η Συνθήκη του Λονδίνου;</a:t>
            </a:r>
            <a:endParaRPr lang="el-GR" sz="2000" b="0" i="0" dirty="0">
              <a:solidFill>
                <a:srgbClr val="002060"/>
              </a:solidFill>
              <a:effectLst/>
            </a:endParaRPr>
          </a:p>
          <a:p>
            <a:r>
              <a:rPr lang="el-GR" sz="2000" b="0" i="0" dirty="0">
                <a:solidFill>
                  <a:srgbClr val="002060"/>
                </a:solidFill>
                <a:effectLst/>
              </a:rPr>
              <a:t> </a:t>
            </a:r>
          </a:p>
          <a:p>
            <a:r>
              <a:rPr lang="el-GR" sz="2000" b="1" i="0" dirty="0">
                <a:solidFill>
                  <a:srgbClr val="002060"/>
                </a:solidFill>
                <a:effectLst/>
              </a:rPr>
              <a:t>6.Γιατί έγινε ο Β΄ Βαλκανικός Πόλεμος; Ποιοι συμμετείχαν σ? αυτόν; Ποια ήταν η έκβασή του;</a:t>
            </a:r>
            <a:endParaRPr lang="el-GR" sz="2000" b="0" i="0" dirty="0">
              <a:solidFill>
                <a:srgbClr val="002060"/>
              </a:solidFill>
              <a:effectLst/>
            </a:endParaRPr>
          </a:p>
          <a:p>
            <a:r>
              <a:rPr lang="el-GR" sz="2000" b="0" i="0" dirty="0">
                <a:solidFill>
                  <a:srgbClr val="002060"/>
                </a:solidFill>
                <a:effectLst/>
              </a:rPr>
              <a:t> </a:t>
            </a:r>
          </a:p>
          <a:p>
            <a:r>
              <a:rPr lang="el-GR" sz="2000" b="1" i="0" dirty="0">
                <a:solidFill>
                  <a:srgbClr val="002060"/>
                </a:solidFill>
                <a:effectLst/>
              </a:rPr>
              <a:t>7.Τι προέβλεπε η Συνθήκη του Βουκουρεστίου;</a:t>
            </a:r>
            <a:endParaRPr lang="el-GR" sz="2000" b="0" i="0" dirty="0">
              <a:solidFill>
                <a:srgbClr val="002060"/>
              </a:solidFill>
              <a:effectLst/>
            </a:endParaRPr>
          </a:p>
          <a:p>
            <a:r>
              <a:rPr lang="el-GR" sz="2000" b="0" i="0" dirty="0">
                <a:solidFill>
                  <a:srgbClr val="002060"/>
                </a:solidFill>
                <a:effectLst/>
              </a:rPr>
              <a:t> </a:t>
            </a:r>
          </a:p>
          <a:p>
            <a:r>
              <a:rPr lang="el-GR" sz="2000" b="1" i="0" dirty="0">
                <a:solidFill>
                  <a:srgbClr val="002060"/>
                </a:solidFill>
                <a:effectLst/>
              </a:rPr>
              <a:t>8.Ποια ήταν τα κέρδη της Ελλάδας από τους δύο Βαλκανικούς Πολέμους;</a:t>
            </a:r>
            <a:endParaRPr lang="el-GR" sz="2000" b="0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3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BFD1025-B939-4E68-8AAC-DC1CB1B56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9049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89145-314C-43AB-A9F8-F0FCF2DE28BC}"/>
              </a:ext>
            </a:extLst>
          </p:cNvPr>
          <p:cNvSpPr txBox="1"/>
          <p:nvPr/>
        </p:nvSpPr>
        <p:spPr>
          <a:xfrm>
            <a:off x="6096000" y="240700"/>
            <a:ext cx="45521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Ο </a:t>
            </a:r>
            <a:r>
              <a:rPr lang="el-GR" sz="2400" b="1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Α' Βαλκανικός Πόλεμος</a:t>
            </a:r>
            <a:r>
              <a:rPr lang="el-GR" sz="24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 ανάμεσα στους τέσσερις σύμμαχους βαλκανικούς λαούς και τους Τούρκους ξέσπασε τον </a:t>
            </a:r>
            <a:r>
              <a:rPr lang="el-GR" sz="24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Οκτώβριο του 1912</a:t>
            </a:r>
            <a:r>
              <a:rPr lang="el-GR" sz="24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.</a:t>
            </a:r>
            <a:endParaRPr lang="el-GR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14E83-AD49-4FB1-AB0C-7BCCF1F60E0D}"/>
              </a:ext>
            </a:extLst>
          </p:cNvPr>
          <p:cNvSpPr txBox="1"/>
          <p:nvPr/>
        </p:nvSpPr>
        <p:spPr>
          <a:xfrm>
            <a:off x="5105401" y="4986084"/>
            <a:ext cx="61887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000" b="0" i="0" dirty="0">
                <a:solidFill>
                  <a:srgbClr val="44444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Το διάγγελμα του </a:t>
            </a:r>
            <a:r>
              <a:rPr lang="el-GR" sz="20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βασιλιά Γεωργίου Α'</a:t>
            </a:r>
            <a:r>
              <a:rPr lang="el-GR" sz="2000" b="0" i="0" dirty="0">
                <a:solidFill>
                  <a:srgbClr val="44444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με το οποίο κηρύχθηκε ο πόλεμος εναντίον της Οθωμανικής Αυτοκρατορίας. Το διάγγελμα υπογράφει μεταξύ άλλων και ο πρωθυπουργός </a:t>
            </a:r>
            <a:r>
              <a:rPr lang="el-GR" sz="20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Ελευθέριος Βενιζέλος</a:t>
            </a:r>
            <a:endParaRPr lang="el-GR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EBA2014-4DA1-440A-9A54-A1CB415B0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3F89CA-EFC8-4F50-8E76-D1EA1F03F202}"/>
              </a:ext>
            </a:extLst>
          </p:cNvPr>
          <p:cNvSpPr txBox="1"/>
          <p:nvPr/>
        </p:nvSpPr>
        <p:spPr>
          <a:xfrm>
            <a:off x="0" y="5473003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0" i="0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Η Ελλάδα είχε φροντίσει έγκαιρα να οργανώσει και να εξοπλίσει τα στρατεύματά της, εκπαιδεύοντας τους στρατιώτες και παραγγέλλοντας νέα πυροβόλα, τουφέκια καθώς και </a:t>
            </a:r>
            <a:r>
              <a:rPr lang="el-GR" sz="2800" b="0" i="0" dirty="0" err="1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πυρομαχικά</a:t>
            </a:r>
            <a:r>
              <a:rPr lang="el-GR" sz="2800" b="0" i="0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.</a:t>
            </a:r>
            <a:endParaRPr lang="el-G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74BA2424-599B-4D1C-8E2A-5717D1B1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BD630D-E1BB-4501-B2C1-B114839E6AD8}"/>
              </a:ext>
            </a:extLst>
          </p:cNvPr>
          <p:cNvSpPr txBox="1"/>
          <p:nvPr/>
        </p:nvSpPr>
        <p:spPr>
          <a:xfrm>
            <a:off x="0" y="5042118"/>
            <a:ext cx="1219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Ο ελληνικός στρατός, που ενισχύθηκε με αρκετούς εθελοντές Έλληνες και Φιλέλληνες, με αρχιστράτηγο τον </a:t>
            </a:r>
            <a:r>
              <a:rPr lang="el-GR" sz="2800" b="1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διάδοχο του θρόνου Κωνσταντίνο</a:t>
            </a:r>
            <a:r>
              <a:rPr lang="el-GR" sz="2800" b="0" i="0" dirty="0">
                <a:solidFill>
                  <a:srgbClr val="050505"/>
                </a:solidFill>
                <a:effectLst/>
                <a:latin typeface="Verdana" panose="020B0604030504040204" pitchFamily="34" charset="0"/>
              </a:rPr>
              <a:t>, κινήθηκε προς δύο κατευθύνσεις: </a:t>
            </a:r>
            <a:r>
              <a:rPr lang="el-GR" sz="2800" b="0" i="0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προς την Ήπειρο και τη Μακεδονία. </a:t>
            </a:r>
            <a:endParaRPr lang="el-G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45FA9B-A0A5-4DD3-88E7-EDF6EA2E5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777476E-4B5F-472A-BF42-A0E02870B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89B416-0C31-48BE-98A7-297899C3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69E570D-8326-4DF4-8E9F-4CF65EF6A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5042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DDF29-24D7-4D1D-9AF9-0A2F50047D34}"/>
              </a:ext>
            </a:extLst>
          </p:cNvPr>
          <p:cNvSpPr txBox="1"/>
          <p:nvPr/>
        </p:nvSpPr>
        <p:spPr>
          <a:xfrm>
            <a:off x="2" y="5042118"/>
            <a:ext cx="121919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800" b="0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Με συντονισμένες και αιφνιδιαστικές κινήσεις τα ελληνικά στρατεύματα απελευθέρωσαν την Ελασσόνα και τη </a:t>
            </a:r>
            <a:r>
              <a:rPr lang="el-GR" sz="2800" b="0" i="0" dirty="0" err="1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Δεσκάτη</a:t>
            </a:r>
            <a:r>
              <a:rPr lang="el-GR" sz="2800" b="0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, ενώ μετά τη μάχη στο Σαραντάπορο μπήκαν στην Κοζάνη σε λιγότερο από μία εβδομάδα από την κήρυξη του πολέμου.</a:t>
            </a:r>
            <a:endParaRPr lang="el-G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Κομμάτι">
  <a:themeElements>
    <a:clrScheme name="Βιολετί ΙΙ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Κομμάτι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Κομμάτ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4307</TotalTime>
  <Words>694</Words>
  <Application>Microsoft Office PowerPoint</Application>
  <PresentationFormat>Ευρεία οθόνη</PresentationFormat>
  <Paragraphs>38</Paragraphs>
  <Slides>34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42" baseType="lpstr">
      <vt:lpstr>Calibri</vt:lpstr>
      <vt:lpstr>Calibri Light</vt:lpstr>
      <vt:lpstr>Century Gothic</vt:lpstr>
      <vt:lpstr>comic sans ms</vt:lpstr>
      <vt:lpstr>Georgia</vt:lpstr>
      <vt:lpstr>Verdana</vt:lpstr>
      <vt:lpstr>Wingdings 3</vt:lpstr>
      <vt:lpstr>Κομμάτι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Hlias</dc:creator>
  <cp:lastModifiedBy>anyfantis@sch.gr</cp:lastModifiedBy>
  <cp:revision>332</cp:revision>
  <dcterms:created xsi:type="dcterms:W3CDTF">2020-09-15T21:04:20Z</dcterms:created>
  <dcterms:modified xsi:type="dcterms:W3CDTF">2021-05-19T21:48:32Z</dcterms:modified>
</cp:coreProperties>
</file>