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80500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2442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832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790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1750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01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368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151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669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73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035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E101112-E890-4D06-A28C-1E9F44F38BD8}" type="datetimeFigureOut">
              <a:rPr lang="el-GR" smtClean="0"/>
              <a:t>10/6/2021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18BB0C1-45DC-4EBC-9627-9DF9C7B53BA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515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l/%CE%AE%CE%BB%CE%B9%CE%BF%CF%82-%CE%B5%CE%BB%CE%BB%CE%AC%CE%B4%CE%B1-mani-%CE%B8%CE%AC%CE%BB%CE%B1%CF%83%CF%83%CE%B1-%CE%BD%CE%B5%CF%81%CF%8C-689682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694E79-639C-4AF7-A089-52652EB9E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0594"/>
            <a:ext cx="8752357" cy="1795871"/>
          </a:xfrm>
        </p:spPr>
        <p:txBody>
          <a:bodyPr/>
          <a:lstStyle/>
          <a:p>
            <a:r>
              <a:rPr lang="el-GR" sz="4400" b="1" dirty="0">
                <a:solidFill>
                  <a:schemeClr val="accent6">
                    <a:lumMod val="50000"/>
                  </a:schemeClr>
                </a:solidFill>
              </a:rPr>
              <a:t>ΑΡΧΕΣ ΟΙΚΟΝΟΜΙΚΗΣ ΘΕΩΡΙΑΣ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2C4CFB3-94DC-43F1-9D22-133606743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1535"/>
            <a:ext cx="9144000" cy="1655762"/>
          </a:xfrm>
        </p:spPr>
        <p:txBody>
          <a:bodyPr/>
          <a:lstStyle/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ΚΕΦΑΛΑΙΟ ΠΡΩΤΟ: ΒΑΣΙΚΕΣ ΟΙΚΟΝΟΜΙΚΕΣ ΕΝΝΟΙΕΣ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ΠΡΟΪΟΝΤΑ Ή ΟΙΚΟΝΟΜΙΚΑ ΑΓΑΘΑ</a:t>
            </a:r>
          </a:p>
        </p:txBody>
      </p:sp>
    </p:spTree>
    <p:extLst>
      <p:ext uri="{BB962C8B-B14F-4D97-AF65-F5344CB8AC3E}">
        <p14:creationId xmlns:p14="http://schemas.microsoft.com/office/powerpoint/2010/main" val="76145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02DFBE-361D-40F9-8671-9C34F8B6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0045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ΟΡΙΣΜΟΣ - ΚΑΤΗΓΟΡΙΕΣ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9497A7-55F0-4D9F-A41B-80F911DDE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5845"/>
            <a:ext cx="9601200" cy="4756355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300" b="1" dirty="0">
                <a:solidFill>
                  <a:schemeClr val="tx1"/>
                </a:solidFill>
              </a:rPr>
              <a:t>Αγαθά</a:t>
            </a:r>
            <a:r>
              <a:rPr lang="el-GR" sz="2300" dirty="0"/>
              <a:t> ονομάζουμε τα μέσα με τα οποία ικανοποιούνται οι ανθρώπινες  ανάγκες και συντελούν στην επιβίωση, αλλά και στην ευδαιμονία των ατόμων. </a:t>
            </a:r>
          </a:p>
          <a:p>
            <a:pPr algn="just"/>
            <a:r>
              <a:rPr lang="el-GR" sz="2300" dirty="0"/>
              <a:t>Διακρίνονται σε </a:t>
            </a:r>
            <a:r>
              <a:rPr lang="el-GR" sz="2300" b="1" u="sng" dirty="0"/>
              <a:t>ελεύθερα αγαθά </a:t>
            </a:r>
            <a:r>
              <a:rPr lang="el-GR" sz="2300" dirty="0"/>
              <a:t>και </a:t>
            </a:r>
            <a:r>
              <a:rPr lang="el-GR" sz="2300" b="1" u="sng" dirty="0"/>
              <a:t>οικονομικά αγαθά </a:t>
            </a:r>
          </a:p>
          <a:p>
            <a:pPr marL="0" indent="0" algn="just">
              <a:buNone/>
            </a:pPr>
            <a:endParaRPr lang="el-GR" sz="2300" b="1" u="sng" dirty="0"/>
          </a:p>
          <a:p>
            <a:pPr algn="just"/>
            <a:r>
              <a:rPr lang="el-GR" sz="2300" b="1" dirty="0"/>
              <a:t>Χαρακτηριστικά ελεύθερων αγαθών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l-GR" sz="2300" dirty="0"/>
              <a:t>Βρίσκονται ελεύθερα στη φύση σε </a:t>
            </a:r>
            <a:r>
              <a:rPr lang="el-GR" sz="2300" b="1" dirty="0">
                <a:solidFill>
                  <a:schemeClr val="tx1"/>
                </a:solidFill>
              </a:rPr>
              <a:t>απεριόριστες</a:t>
            </a:r>
            <a:r>
              <a:rPr lang="el-GR" sz="2300" b="1" dirty="0"/>
              <a:t> </a:t>
            </a:r>
            <a:r>
              <a:rPr lang="el-GR" sz="2300" b="1" dirty="0">
                <a:solidFill>
                  <a:schemeClr val="tx1"/>
                </a:solidFill>
              </a:rPr>
              <a:t>ποσότητες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l-GR" sz="2300" b="1" dirty="0">
                <a:solidFill>
                  <a:schemeClr val="tx1"/>
                </a:solidFill>
              </a:rPr>
              <a:t>Δεν καταβάλλεται τιμή </a:t>
            </a:r>
            <a:r>
              <a:rPr lang="el-GR" sz="2300" dirty="0">
                <a:solidFill>
                  <a:schemeClr val="tx1"/>
                </a:solidFill>
              </a:rPr>
              <a:t>για την απόκτησή τους. </a:t>
            </a:r>
          </a:p>
          <a:p>
            <a:pPr marL="0" indent="0" algn="just">
              <a:buNone/>
            </a:pPr>
            <a:r>
              <a:rPr lang="el-GR" sz="2300" i="1" dirty="0">
                <a:solidFill>
                  <a:schemeClr val="tx1"/>
                </a:solidFill>
              </a:rPr>
              <a:t>Πχ. Οξυγόνο ατμοσφαιρικού αέρα, ηλιακό φως, θερμότητα του ήλιου, νερό πηγής ή θάλασσας</a:t>
            </a:r>
          </a:p>
          <a:p>
            <a:pPr marL="0" indent="0" algn="just">
              <a:buNone/>
            </a:pPr>
            <a:r>
              <a:rPr lang="el-GR" sz="2300" b="1" dirty="0">
                <a:solidFill>
                  <a:schemeClr val="tx1"/>
                </a:solidFill>
              </a:rPr>
              <a:t>Δεν αποτελλούν μελέτη της Οικονομικής Επιστήμης</a:t>
            </a:r>
          </a:p>
          <a:p>
            <a:pPr marL="0" indent="0" algn="just">
              <a:buNone/>
            </a:pPr>
            <a:endParaRPr lang="el-GR" sz="2300" dirty="0"/>
          </a:p>
        </p:txBody>
      </p:sp>
    </p:spTree>
    <p:extLst>
      <p:ext uri="{BB962C8B-B14F-4D97-AF65-F5344CB8AC3E}">
        <p14:creationId xmlns:p14="http://schemas.microsoft.com/office/powerpoint/2010/main" val="3184348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C84495-5BC1-4C48-ADBC-9702A6699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383458"/>
            <a:ext cx="10028903" cy="766916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Οικονομικά Αγαθά ή προϊόντα ή εμπορεύματα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D2025-9845-4E07-AFB5-EEB0108E4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50374"/>
            <a:ext cx="9896168" cy="4717026"/>
          </a:xfrm>
        </p:spPr>
        <p:txBody>
          <a:bodyPr/>
          <a:lstStyle/>
          <a:p>
            <a:pPr algn="just"/>
            <a:r>
              <a:rPr lang="el-GR" dirty="0"/>
              <a:t>Τα περισσότερα είναι αποτέλεσα της </a:t>
            </a:r>
            <a:r>
              <a:rPr lang="el-GR" b="1" dirty="0"/>
              <a:t>παραγωγικής προσπάθειας </a:t>
            </a:r>
            <a:r>
              <a:rPr lang="el-GR" dirty="0"/>
              <a:t>των ανθρώπων.</a:t>
            </a:r>
          </a:p>
          <a:p>
            <a:pPr algn="just"/>
            <a:r>
              <a:rPr lang="el-GR" dirty="0"/>
              <a:t>Ονομάζονται </a:t>
            </a:r>
            <a:r>
              <a:rPr lang="el-GR" b="1" dirty="0"/>
              <a:t>Οικονομικά Αγαθά ή </a:t>
            </a:r>
            <a:r>
              <a:rPr lang="el-GR" b="1" dirty="0">
                <a:solidFill>
                  <a:schemeClr val="tx1"/>
                </a:solidFill>
              </a:rPr>
              <a:t>προϊόντα </a:t>
            </a:r>
            <a:r>
              <a:rPr lang="el-GR" dirty="0">
                <a:solidFill>
                  <a:schemeClr val="tx1"/>
                </a:solidFill>
              </a:rPr>
              <a:t>επειδή παράγονται με κάποια διαδικασία</a:t>
            </a:r>
          </a:p>
          <a:p>
            <a:pPr marL="0" indent="0" algn="just">
              <a:buNone/>
            </a:pPr>
            <a:r>
              <a:rPr lang="el-GR" b="1" dirty="0">
                <a:solidFill>
                  <a:schemeClr val="tx1"/>
                </a:solidFill>
              </a:rPr>
              <a:t>      ή εμπορεύματα </a:t>
            </a:r>
            <a:r>
              <a:rPr lang="el-GR" dirty="0">
                <a:solidFill>
                  <a:schemeClr val="tx1"/>
                </a:solidFill>
              </a:rPr>
              <a:t>επειδή γίνονται αντικείμενο αγοράς και πώλησης.</a:t>
            </a:r>
          </a:p>
          <a:p>
            <a:pPr marL="0" indent="0" algn="just">
              <a:buNone/>
            </a:pPr>
            <a:endParaRPr lang="el-GR" dirty="0">
              <a:solidFill>
                <a:schemeClr val="tx1"/>
              </a:solidFill>
            </a:endParaRPr>
          </a:p>
          <a:p>
            <a:pPr algn="just">
              <a:buSzPct val="147000"/>
              <a:buFont typeface="Wingdings" panose="05000000000000000000" pitchFamily="2" charset="2"/>
              <a:buChar char="§"/>
            </a:pPr>
            <a:r>
              <a:rPr lang="el-GR" dirty="0"/>
              <a:t>Αποτελούν αντικείμενο μελέτης της Οικονομικής Επιστήμης.</a:t>
            </a:r>
          </a:p>
          <a:p>
            <a:pPr marL="0" indent="0" algn="just">
              <a:buNone/>
            </a:pPr>
            <a:endParaRPr lang="el-G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l-GR" b="1" dirty="0">
                <a:solidFill>
                  <a:schemeClr val="tx1"/>
                </a:solidFill>
              </a:rPr>
              <a:t> Χαρακτηριστικά </a:t>
            </a:r>
            <a:r>
              <a:rPr lang="el-GR" b="1" dirty="0"/>
              <a:t>Οικονομικών Αγαθών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l-GR" dirty="0"/>
              <a:t>Βρίσκονται σε </a:t>
            </a:r>
            <a:r>
              <a:rPr lang="el-GR" b="1" dirty="0"/>
              <a:t>περιορισμένες ποσότητες </a:t>
            </a:r>
            <a:r>
              <a:rPr lang="el-GR" dirty="0"/>
              <a:t>σε σχέση με τις ανάγκες που ικανοποιούν (κύριο οικονομικό πρόβλημα)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l-GR" dirty="0"/>
              <a:t>Για την απόκτηση τους </a:t>
            </a:r>
            <a:r>
              <a:rPr lang="el-GR" b="1" dirty="0"/>
              <a:t>καταβάλλεται τιμή </a:t>
            </a:r>
          </a:p>
          <a:p>
            <a:pPr marL="0" indent="0" algn="just">
              <a:buNone/>
            </a:pPr>
            <a:r>
              <a:rPr lang="el-GR" i="1" dirty="0"/>
              <a:t>Πχ. Τρόφιμα, ρούχα, αυτοκίνητα, εργαλεία, μηχανήματα κ.α.</a:t>
            </a:r>
            <a:endParaRPr lang="el-GR" b="1" i="1" dirty="0"/>
          </a:p>
          <a:p>
            <a:pPr marL="0" indent="0" algn="just">
              <a:buNone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42240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53A6D2-8D76-48F8-BE2E-22DE70C8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4290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ΚΑΤΗΓΟΡΙΕΣ ΑΓΑΘΩΝ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F70327-F464-476B-B579-0C38F89A2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5560"/>
            <a:ext cx="9969910" cy="4141839"/>
          </a:xfrm>
        </p:spPr>
        <p:txBody>
          <a:bodyPr>
            <a:normAutofit lnSpcReduction="10000"/>
          </a:bodyPr>
          <a:lstStyle/>
          <a:p>
            <a:r>
              <a:rPr lang="el-GR" b="1" u="sng" dirty="0"/>
              <a:t>ΜΕ ΚΡΙΤΗΡΙΟ ΤΗΝ ΣΥΣΤΑΣΗ ΤΟΥΣ</a:t>
            </a:r>
          </a:p>
          <a:p>
            <a:pPr marL="514350" indent="-514350">
              <a:buFont typeface="+mj-lt"/>
              <a:buAutoNum type="romanUcPeriod"/>
            </a:pPr>
            <a:r>
              <a:rPr lang="el-GR" b="1" dirty="0"/>
              <a:t>Υλικά και Άυλα αγαθά ή υπηρεσίες</a:t>
            </a:r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r>
              <a:rPr lang="el-GR" dirty="0"/>
              <a:t>Τα </a:t>
            </a:r>
            <a:r>
              <a:rPr lang="el-GR" b="1" dirty="0"/>
              <a:t>υλικά</a:t>
            </a:r>
            <a:r>
              <a:rPr lang="el-GR" dirty="0"/>
              <a:t> αγαθά έχουν υλική υπόσταση</a:t>
            </a:r>
          </a:p>
          <a:p>
            <a:pPr marL="0" indent="0" algn="just">
              <a:buNone/>
            </a:pPr>
            <a:r>
              <a:rPr lang="el-GR" i="1" dirty="0"/>
              <a:t>Πχ. Τρόφιμα, ρούχα, διάφορα αντικείμενα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dirty="0"/>
              <a:t>Τα </a:t>
            </a:r>
            <a:r>
              <a:rPr lang="el-GR" b="1" dirty="0"/>
              <a:t>άυλα</a:t>
            </a:r>
            <a:r>
              <a:rPr lang="el-GR" dirty="0"/>
              <a:t> </a:t>
            </a:r>
            <a:r>
              <a:rPr lang="el-GR" b="1" dirty="0"/>
              <a:t>αγαθά</a:t>
            </a:r>
            <a:r>
              <a:rPr lang="el-GR" dirty="0"/>
              <a:t> ή </a:t>
            </a:r>
            <a:r>
              <a:rPr lang="el-GR" b="1" dirty="0"/>
              <a:t>υπηρεσίες</a:t>
            </a:r>
            <a:r>
              <a:rPr lang="el-GR" dirty="0"/>
              <a:t> δεν έχουν υλική υπόσταση </a:t>
            </a:r>
          </a:p>
          <a:p>
            <a:pPr marL="0" indent="0" algn="just">
              <a:buNone/>
            </a:pPr>
            <a:r>
              <a:rPr lang="el-GR" dirty="0"/>
              <a:t>Ικανοποιούν τις αισθήσες και περιλαμβάνονται διάφορες καταστάσεις ή μορφές ενέργειας</a:t>
            </a:r>
          </a:p>
          <a:p>
            <a:pPr marL="0" indent="0" algn="just">
              <a:buNone/>
            </a:pPr>
            <a:r>
              <a:rPr lang="el-GR" i="1" dirty="0"/>
              <a:t>Πχ.  Μουσικό κομμάτι, διάλεξη, το φως της λάμπας, θερμότητα το χειμώνα, προσωπικές υπηρεσίες γιατρού ή δικηγόρου</a:t>
            </a:r>
          </a:p>
        </p:txBody>
      </p:sp>
    </p:spTree>
    <p:extLst>
      <p:ext uri="{BB962C8B-B14F-4D97-AF65-F5344CB8AC3E}">
        <p14:creationId xmlns:p14="http://schemas.microsoft.com/office/powerpoint/2010/main" val="200881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3963B0-82DD-4580-BA2B-6F885C6DF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9039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ΚΑΤΗΓΟΡΙΕΣ ΑΓΑΘΩΝ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5D91D3-722B-403A-8C04-E3ACA8F3F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22322"/>
            <a:ext cx="9955161" cy="4245077"/>
          </a:xfrm>
        </p:spPr>
        <p:txBody>
          <a:bodyPr/>
          <a:lstStyle/>
          <a:p>
            <a:pPr algn="just"/>
            <a:r>
              <a:rPr lang="el-GR" b="1" u="sng" dirty="0"/>
              <a:t>ΜΕ ΚΡΙΤΗΡΙΟ ΤΗ ΔΙΑΡΚΕΙΑ ΧΡΗΣΗΣ ΤΟΥΣ</a:t>
            </a:r>
          </a:p>
          <a:p>
            <a:pPr marL="0" indent="0" algn="just">
              <a:buNone/>
            </a:pPr>
            <a:r>
              <a:rPr lang="el-GR" b="1" dirty="0"/>
              <a:t>ΙΙ.      Διαρκή και Καταναλωτά αγαθά </a:t>
            </a:r>
          </a:p>
          <a:p>
            <a:pPr marL="0" indent="0" algn="just">
              <a:buNone/>
            </a:pPr>
            <a:endParaRPr lang="el-GR" b="1" dirty="0"/>
          </a:p>
          <a:p>
            <a:pPr marL="0" indent="0" algn="just">
              <a:buNone/>
            </a:pPr>
            <a:r>
              <a:rPr lang="el-GR" b="1" dirty="0"/>
              <a:t>Διαρκή</a:t>
            </a:r>
            <a:r>
              <a:rPr lang="el-GR" dirty="0"/>
              <a:t> είναι εκείνα που χρησιμοποιούνται πολλές φορές για τον ίδιο σκοπό χωρίς να μεταβληθεί η φυσική τους υπόσταση.</a:t>
            </a:r>
          </a:p>
          <a:p>
            <a:pPr marL="0" indent="0" algn="just">
              <a:buNone/>
            </a:pPr>
            <a:r>
              <a:rPr lang="el-GR" i="1" dirty="0"/>
              <a:t>Πχ. Έπιπλα, αυτοκίνητα, ρούχα, σπίτια, μηχανήματα κ.α.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b="1" dirty="0"/>
              <a:t>Καταναλωτά </a:t>
            </a:r>
            <a:r>
              <a:rPr lang="el-GR" dirty="0"/>
              <a:t>είναι εκείνα που χρησιμοποιούνται μόνο μία φορά για τον σκοπό που έχουν παραχθεί.</a:t>
            </a:r>
          </a:p>
          <a:p>
            <a:pPr marL="0" indent="0" algn="just">
              <a:buNone/>
            </a:pPr>
            <a:r>
              <a:rPr lang="el-GR" i="1" dirty="0"/>
              <a:t>Πχ. Τρόφιμα, βενζίνη, τσιγάρα, όλες οι υπηρεσίες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652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FD17F2-ECA1-4107-B28D-CCA8E853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4290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ΚΑΤΗΓΟΡΙΕΣ ΑΓΑΘΩΝ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8CA09A-8D79-47CC-A039-8255D8EB8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66567"/>
            <a:ext cx="10161640" cy="4616245"/>
          </a:xfrm>
        </p:spPr>
        <p:txBody>
          <a:bodyPr/>
          <a:lstStyle/>
          <a:p>
            <a:pPr algn="just"/>
            <a:r>
              <a:rPr lang="el-GR" b="1" u="sng" dirty="0"/>
              <a:t>ΜΕ ΚΡΙΤΗΡΙΟ ΤΟ ΣΚΟΠΟ ΧΡΗΣΗΣ ΤΟΥΣ</a:t>
            </a:r>
          </a:p>
          <a:p>
            <a:pPr marL="0" indent="0" algn="just">
              <a:buNone/>
            </a:pPr>
            <a:r>
              <a:rPr lang="el-GR" b="1" dirty="0"/>
              <a:t>ΙΙΙ.      Κεφαλαιουχικά και Καταναλωτικά Αγαθά</a:t>
            </a:r>
          </a:p>
          <a:p>
            <a:pPr marL="0" indent="0" algn="just">
              <a:buNone/>
            </a:pPr>
            <a:r>
              <a:rPr lang="el-GR" b="1" dirty="0"/>
              <a:t>Κεφαλαιουχικά</a:t>
            </a:r>
            <a:r>
              <a:rPr lang="el-GR" dirty="0"/>
              <a:t> ή </a:t>
            </a:r>
            <a:r>
              <a:rPr lang="el-GR" b="1" dirty="0"/>
              <a:t>Επενδυτικά</a:t>
            </a:r>
            <a:r>
              <a:rPr lang="el-GR" dirty="0"/>
              <a:t> ή </a:t>
            </a:r>
            <a:r>
              <a:rPr lang="el-GR" b="1" dirty="0"/>
              <a:t>Παραγωγικά</a:t>
            </a:r>
            <a:r>
              <a:rPr lang="el-GR" dirty="0"/>
              <a:t> είναι εκείνα που χρησιμοποιούνται στην παραγωγική διαδικασία για τη παραγωγή άλλων αγαθών. </a:t>
            </a:r>
          </a:p>
          <a:p>
            <a:pPr marL="0" indent="0" algn="just">
              <a:buNone/>
            </a:pPr>
            <a:r>
              <a:rPr lang="el-GR" i="1" dirty="0"/>
              <a:t>Πχ. Κτήρια, μηχανήματα, εργαλεία, δρόμοι, πλοία, σταθμοί παραγωγής ηλεκτρικού ρεύματος (διαρκή)</a:t>
            </a:r>
          </a:p>
          <a:p>
            <a:pPr marL="0" indent="0" algn="just">
              <a:buNone/>
            </a:pPr>
            <a:r>
              <a:rPr lang="el-GR" i="1" dirty="0"/>
              <a:t>Πρώτες ύλες, καύσιμα, λίπασμα (μη διαρκή)</a:t>
            </a:r>
          </a:p>
          <a:p>
            <a:pPr marL="0" indent="0" algn="just">
              <a:buNone/>
            </a:pPr>
            <a:r>
              <a:rPr lang="el-GR" b="1" dirty="0"/>
              <a:t>Καταναλωτικά</a:t>
            </a:r>
            <a:r>
              <a:rPr lang="el-GR" i="1" dirty="0"/>
              <a:t> </a:t>
            </a:r>
            <a:r>
              <a:rPr lang="el-GR" dirty="0"/>
              <a:t>αγαθά είναι εκείνα που χρησιμοποιούνται για την άμεση ικανοποίηση των αγαθών των ανθρώπων, δηλαδή για κατανάλωση.</a:t>
            </a:r>
          </a:p>
          <a:p>
            <a:pPr marL="0" indent="0" algn="just">
              <a:buNone/>
            </a:pPr>
            <a:r>
              <a:rPr lang="el-GR" i="1" dirty="0"/>
              <a:t>Πχ. Σπίτια, έπιπλα, ρούχα, αυτοκίνητα (διαρκή)</a:t>
            </a:r>
          </a:p>
          <a:p>
            <a:pPr marL="0" indent="0" algn="just">
              <a:buNone/>
            </a:pPr>
            <a:r>
              <a:rPr lang="el-GR" i="1" dirty="0"/>
              <a:t>Τρόφιμα, ποτά, (μη διαρκή)</a:t>
            </a:r>
          </a:p>
        </p:txBody>
      </p:sp>
    </p:spTree>
    <p:extLst>
      <p:ext uri="{BB962C8B-B14F-4D97-AF65-F5344CB8AC3E}">
        <p14:creationId xmlns:p14="http://schemas.microsoft.com/office/powerpoint/2010/main" val="185223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D4FACE-4C89-4EAE-8AE5-AC1C5C66B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1052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Παρατηρήσεις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3EF86F-5273-4C16-A996-8EEF3F7F3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504335"/>
            <a:ext cx="10191135" cy="4363065"/>
          </a:xfrm>
        </p:spPr>
        <p:txBody>
          <a:bodyPr/>
          <a:lstStyle/>
          <a:p>
            <a:pPr algn="just"/>
            <a:endParaRPr lang="el-GR" dirty="0"/>
          </a:p>
          <a:p>
            <a:pPr algn="just"/>
            <a:r>
              <a:rPr lang="el-GR" dirty="0"/>
              <a:t>Ένα αγαθό μπορεί να ανήκει σε περισσότερες από μία κατηγορίες.</a:t>
            </a:r>
          </a:p>
          <a:p>
            <a:pPr marL="0" indent="0" algn="just">
              <a:buNone/>
            </a:pPr>
            <a:r>
              <a:rPr lang="el-GR" i="1" dirty="0"/>
              <a:t>Πχ. Η σοκολάτα είναι υλικό, καταναλωτό και καταναλωτικό αγαθό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endParaRPr lang="el-GR" i="1" dirty="0"/>
          </a:p>
          <a:p>
            <a:pPr algn="just">
              <a:buSzPct val="151000"/>
              <a:buFont typeface="Wingdings" panose="05000000000000000000" pitchFamily="2" charset="2"/>
              <a:buChar char="§"/>
            </a:pPr>
            <a:r>
              <a:rPr lang="el-GR" dirty="0"/>
              <a:t>Το ίδιο αγαθό μπορεί να ανήκει σε δύο κατηγορίες ανάλογα με τον σκοπό της χρήσης του.</a:t>
            </a:r>
          </a:p>
          <a:p>
            <a:pPr marL="0" indent="0" algn="just">
              <a:buSzPct val="151000"/>
              <a:buNone/>
            </a:pPr>
            <a:r>
              <a:rPr lang="el-GR" i="1" dirty="0"/>
              <a:t>Πχ. Ένα ψυγείο στο σπίτι μας είναι καταναλωτικό αγαθό, ενώ το ίδιο ψυγείο σε ένα μαγαζί είναι κεφαλαιουχικό αγαθό. </a:t>
            </a:r>
          </a:p>
        </p:txBody>
      </p:sp>
    </p:spTree>
    <p:extLst>
      <p:ext uri="{BB962C8B-B14F-4D97-AF65-F5344CB8AC3E}">
        <p14:creationId xmlns:p14="http://schemas.microsoft.com/office/powerpoint/2010/main" val="299105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1FEF8-0490-43C6-B120-6C8EDC7A1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9039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ΠΑΡΑΔΕΙΓΜΑΤΑ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0C1E727B-CDED-4B0A-B12D-6388F169C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567052"/>
              </p:ext>
            </p:extLst>
          </p:nvPr>
        </p:nvGraphicFramePr>
        <p:xfrm>
          <a:off x="1120877" y="1828800"/>
          <a:ext cx="10397616" cy="3690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404">
                  <a:extLst>
                    <a:ext uri="{9D8B030D-6E8A-4147-A177-3AD203B41FA5}">
                      <a16:colId xmlns:a16="http://schemas.microsoft.com/office/drawing/2014/main" val="303201728"/>
                    </a:ext>
                  </a:extLst>
                </a:gridCol>
                <a:gridCol w="2599404">
                  <a:extLst>
                    <a:ext uri="{9D8B030D-6E8A-4147-A177-3AD203B41FA5}">
                      <a16:colId xmlns:a16="http://schemas.microsoft.com/office/drawing/2014/main" val="2294768772"/>
                    </a:ext>
                  </a:extLst>
                </a:gridCol>
                <a:gridCol w="2599404">
                  <a:extLst>
                    <a:ext uri="{9D8B030D-6E8A-4147-A177-3AD203B41FA5}">
                      <a16:colId xmlns:a16="http://schemas.microsoft.com/office/drawing/2014/main" val="2484482370"/>
                    </a:ext>
                  </a:extLst>
                </a:gridCol>
                <a:gridCol w="2599404">
                  <a:extLst>
                    <a:ext uri="{9D8B030D-6E8A-4147-A177-3AD203B41FA5}">
                      <a16:colId xmlns:a16="http://schemas.microsoft.com/office/drawing/2014/main" val="3262264167"/>
                    </a:ext>
                  </a:extLst>
                </a:gridCol>
              </a:tblGrid>
              <a:tr h="894735">
                <a:tc>
                  <a:txBody>
                    <a:bodyPr/>
                    <a:lstStyle/>
                    <a:p>
                      <a:pPr algn="ctr"/>
                      <a:r>
                        <a:rPr lang="el-GR" sz="2300" dirty="0"/>
                        <a:t>ΑΓΑΘΟ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300" dirty="0"/>
                        <a:t>1</a:t>
                      </a:r>
                      <a:r>
                        <a:rPr lang="el-GR" sz="2300" baseline="30000" dirty="0"/>
                        <a:t>Ο</a:t>
                      </a:r>
                      <a:r>
                        <a:rPr lang="el-GR" sz="2300" dirty="0"/>
                        <a:t> ΚΡΙΤΗΡΙΟ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300" dirty="0"/>
                        <a:t>2</a:t>
                      </a:r>
                      <a:r>
                        <a:rPr lang="el-GR" sz="2300" baseline="30000" dirty="0"/>
                        <a:t>Ο</a:t>
                      </a:r>
                      <a:r>
                        <a:rPr lang="el-GR" sz="2300" dirty="0"/>
                        <a:t> ΚΡΙΤΗΡΙΟ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300" dirty="0"/>
                        <a:t>3</a:t>
                      </a:r>
                      <a:r>
                        <a:rPr lang="el-GR" sz="2300" baseline="30000" dirty="0"/>
                        <a:t>Ο</a:t>
                      </a:r>
                      <a:r>
                        <a:rPr lang="el-GR" sz="2300" dirty="0"/>
                        <a:t> ΚΡΙΤΗΡΙΟ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27901"/>
                  </a:ext>
                </a:extLst>
              </a:tr>
              <a:tr h="894735"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Παντελόνι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Υλικό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Διαρκές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Καταναλωτικό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223215"/>
                  </a:ext>
                </a:extLst>
              </a:tr>
              <a:tr h="894735"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Τρακτέρ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Υλικό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Διαρκές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Κεφαλαιουχικό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04784"/>
                  </a:ext>
                </a:extLst>
              </a:tr>
              <a:tr h="894735"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Μουσική Συναυλία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Άυλο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Καταναλωτό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000" dirty="0"/>
                        <a:t>Καταναλωτικό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77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404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D2D722-C4EA-41AB-96BD-D326D16C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23567"/>
            <a:ext cx="9601200" cy="597311"/>
          </a:xfrm>
        </p:spPr>
        <p:txBody>
          <a:bodyPr>
            <a:normAutofit fontScale="90000"/>
          </a:bodyPr>
          <a:lstStyle/>
          <a:p>
            <a:r>
              <a:rPr lang="el-GR" sz="4000" dirty="0">
                <a:solidFill>
                  <a:schemeClr val="accent6">
                    <a:lumMod val="50000"/>
                  </a:schemeClr>
                </a:solidFill>
              </a:rPr>
              <a:t>Αγαθά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B3472B-F288-4754-B771-321D3B5E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445343"/>
            <a:ext cx="4443984" cy="597310"/>
          </a:xfrm>
        </p:spPr>
        <p:txBody>
          <a:bodyPr/>
          <a:lstStyle/>
          <a:p>
            <a:r>
              <a:rPr lang="el-GR" sz="3500" b="1" i="1" dirty="0"/>
              <a:t>Οικονομικά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E07F137-E820-4430-A309-473E1CBC8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2433483"/>
            <a:ext cx="4443984" cy="3433917"/>
          </a:xfrm>
        </p:spPr>
        <p:txBody>
          <a:bodyPr>
            <a:normAutofit/>
          </a:bodyPr>
          <a:lstStyle/>
          <a:p>
            <a:r>
              <a:rPr lang="el-GR" sz="2300" b="1" dirty="0"/>
              <a:t>Υλικά και Άυλα ή Υπηρεσίες</a:t>
            </a:r>
          </a:p>
          <a:p>
            <a:pPr marL="0" indent="0">
              <a:buNone/>
            </a:pPr>
            <a:endParaRPr lang="el-GR" sz="2300" b="1" dirty="0"/>
          </a:p>
          <a:p>
            <a:r>
              <a:rPr lang="el-GR" sz="2300" b="1" dirty="0"/>
              <a:t>Διαρκή και Καταναλωτά </a:t>
            </a:r>
          </a:p>
          <a:p>
            <a:pPr marL="0" indent="0">
              <a:buNone/>
            </a:pPr>
            <a:endParaRPr lang="el-GR" sz="2300" b="1" dirty="0"/>
          </a:p>
          <a:p>
            <a:r>
              <a:rPr lang="el-GR" sz="2300" b="1"/>
              <a:t>Κεφαλαιουχικά </a:t>
            </a:r>
            <a:r>
              <a:rPr lang="el-GR" sz="2300" b="1" dirty="0"/>
              <a:t>και Καταναλωτικά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4417330-012E-4CB3-A410-42C74577E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5484" y="1283109"/>
            <a:ext cx="3963514" cy="759543"/>
          </a:xfrm>
        </p:spPr>
        <p:txBody>
          <a:bodyPr/>
          <a:lstStyle/>
          <a:p>
            <a:r>
              <a:rPr lang="el-GR" sz="3500" b="1" i="1" dirty="0"/>
              <a:t>Ελεύθερα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B47C9FDF-F882-490D-A6EB-ED18C49BD89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84973" y="4150441"/>
            <a:ext cx="2575321" cy="1858297"/>
          </a:xfr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7C424E1A-4AAA-471B-B997-DC9ECF151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484" y="2241138"/>
            <a:ext cx="3734300" cy="1710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647985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Περικοπή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Περικοπή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ερικοπή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TM10001105[[fn=Περικοπή]]</Template>
  <TotalTime>151</TotalTime>
  <Words>509</Words>
  <Application>Microsoft Office PowerPoint</Application>
  <PresentationFormat>Ευρεία οθόνη</PresentationFormat>
  <Paragraphs>84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Franklin Gothic Book</vt:lpstr>
      <vt:lpstr>Wingdings</vt:lpstr>
      <vt:lpstr>Περικοπή</vt:lpstr>
      <vt:lpstr>ΑΡΧΕΣ ΟΙΚΟΝΟΜΙΚΗΣ ΘΕΩΡΙΑΣ</vt:lpstr>
      <vt:lpstr>ΟΡΙΣΜΟΣ - ΚΑΤΗΓΟΡΙΕΣ</vt:lpstr>
      <vt:lpstr>Οικονομικά Αγαθά ή προϊόντα ή εμπορεύματα</vt:lpstr>
      <vt:lpstr>ΚΑΤΗΓΟΡΙΕΣ ΑΓΑΘΩΝ</vt:lpstr>
      <vt:lpstr>ΚΑΤΗΓΟΡΙΕΣ ΑΓΑΘΩΝ</vt:lpstr>
      <vt:lpstr>ΚΑΤΗΓΟΡΙΕΣ ΑΓΑΘΩΝ</vt:lpstr>
      <vt:lpstr>Παρατηρήσεις</vt:lpstr>
      <vt:lpstr>ΠΑΡΑΔΕΙΓΜΑΤΑ</vt:lpstr>
      <vt:lpstr>Αγαθά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</dc:creator>
  <cp:lastModifiedBy>Maria</cp:lastModifiedBy>
  <cp:revision>35</cp:revision>
  <dcterms:created xsi:type="dcterms:W3CDTF">2021-06-10T15:33:59Z</dcterms:created>
  <dcterms:modified xsi:type="dcterms:W3CDTF">2021-06-10T20:30:01Z</dcterms:modified>
</cp:coreProperties>
</file>