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8" r:id="rId3"/>
    <p:sldId id="261" r:id="rId4"/>
    <p:sldId id="285" r:id="rId5"/>
    <p:sldId id="291" r:id="rId6"/>
    <p:sldId id="292" r:id="rId7"/>
    <p:sldId id="294" r:id="rId8"/>
    <p:sldId id="293" r:id="rId9"/>
    <p:sldId id="267" r:id="rId10"/>
    <p:sldId id="280" r:id="rId11"/>
  </p:sldIdLst>
  <p:sldSz cx="9144000" cy="5143500" type="screen16x9"/>
  <p:notesSz cx="6858000" cy="9144000"/>
  <p:embeddedFontLst>
    <p:embeddedFont>
      <p:font typeface="Lora" panose="020B0604020202020204" charset="0"/>
      <p:regular r:id="rId13"/>
      <p:bold r:id="rId14"/>
      <p:italic r:id="rId15"/>
      <p:boldItalic r:id="rId16"/>
    </p:embeddedFont>
    <p:embeddedFont>
      <p:font typeface="Quattrocento Sans" panose="020B0604020202020204" charset="0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6419585-87D0-489A-B1D8-08F1594E4E18}">
  <a:tblStyle styleId="{A6419585-87D0-489A-B1D8-08F1594E4E1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2" autoAdjust="0"/>
    <p:restoredTop sz="71283" autoAdjust="0"/>
  </p:normalViewPr>
  <p:slideViewPr>
    <p:cSldViewPr>
      <p:cViewPr>
        <p:scale>
          <a:sx n="97" d="100"/>
          <a:sy n="97" d="100"/>
        </p:scale>
        <p:origin x="-107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0384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mtClean="0"/>
              <a:t>[;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-GR" dirty="0" smtClean="0"/>
              <a:t>Φύλλο εργασίας</a:t>
            </a:r>
            <a:r>
              <a:rPr lang="el-GR" baseline="0" dirty="0" smtClean="0"/>
              <a:t> 1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6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3676511"/>
            <a:ext cx="91619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1117950" y="3393000"/>
            <a:ext cx="566999" cy="5669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" name="Shape 25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399" cy="43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47"/>
          <p:cNvSpPr/>
          <p:nvPr/>
        </p:nvSpPr>
        <p:spPr>
          <a:xfrm>
            <a:off x="817475" y="928766"/>
            <a:ext cx="405899" cy="4058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265650" y="1131725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937116"/>
            <a:ext cx="6809700" cy="43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3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996630" y="1275607"/>
            <a:ext cx="7607818" cy="12241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Ενότητα 1.3: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Βασικά ηλεκτρολογικά μεγέθη και  μονάδες</a:t>
            </a:r>
            <a:endParaRPr lang="en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2" name="Shape 62"/>
          <p:cNvGrpSpPr/>
          <p:nvPr/>
        </p:nvGrpSpPr>
        <p:grpSpPr>
          <a:xfrm>
            <a:off x="1299164" y="3511423"/>
            <a:ext cx="215966" cy="342398"/>
            <a:chOff x="6718575" y="2318625"/>
            <a:chExt cx="256950" cy="407375"/>
          </a:xfrm>
        </p:grpSpPr>
        <p:sp>
          <p:nvSpPr>
            <p:cNvPr id="63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4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5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6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7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8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69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70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2" name="11 - TextBox"/>
          <p:cNvSpPr txBox="1"/>
          <p:nvPr/>
        </p:nvSpPr>
        <p:spPr>
          <a:xfrm>
            <a:off x="4139952" y="3867894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3203848" y="393990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Β’ Τάξη ΕΠΑΛ</a:t>
            </a: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Τομέας Ηλεκτρολογίας, Ηλεκτρονικής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Αυτοματισμού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3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-GR" sz="3600" i="1" dirty="0" smtClean="0">
                <a:latin typeface="Times New Roman" pitchFamily="18" charset="0"/>
                <a:ea typeface="Lora"/>
                <a:cs typeface="Times New Roman" pitchFamily="18" charset="0"/>
                <a:sym typeface="Lora"/>
              </a:rPr>
              <a:t>Ερωτήσεις</a:t>
            </a:r>
            <a:r>
              <a:rPr lang="en-US" sz="3600" i="1" dirty="0" smtClean="0">
                <a:latin typeface="Times New Roman" pitchFamily="18" charset="0"/>
                <a:ea typeface="Lora"/>
                <a:cs typeface="Times New Roman" pitchFamily="18" charset="0"/>
                <a:sym typeface="Lora"/>
              </a:rPr>
              <a:t>; </a:t>
            </a:r>
            <a:endParaRPr lang="en" sz="3600" i="1" dirty="0" smtClean="0">
              <a:latin typeface="Times New Roman" pitchFamily="18" charset="0"/>
              <a:ea typeface="Lora"/>
              <a:cs typeface="Times New Roman" pitchFamily="18" charset="0"/>
              <a:sym typeface="Lora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377" name="Shape 377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8" name="Shape 378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Σας ευχαριστώ!</a:t>
            </a:r>
            <a:endParaRPr lang="en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9" name="Shape 379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242" name="Picture 2" descr="upload_2014-7-10_15-24-5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2643758"/>
            <a:ext cx="2219325" cy="2057401"/>
          </a:xfrm>
          <a:prstGeom prst="rect">
            <a:avLst/>
          </a:prstGeom>
          <a:noFill/>
        </p:spPr>
      </p:pic>
      <p:pic>
        <p:nvPicPr>
          <p:cNvPr id="13" name="12 - Εικόνα" descr="euxarist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843559"/>
            <a:ext cx="1450606" cy="129614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Ελλειψοειδής επεξήγηση"/>
          <p:cNvSpPr/>
          <p:nvPr/>
        </p:nvSpPr>
        <p:spPr>
          <a:xfrm>
            <a:off x="3059832" y="0"/>
            <a:ext cx="5723195" cy="4155926"/>
          </a:xfrm>
          <a:prstGeom prst="wedgeEllipseCallout">
            <a:avLst>
              <a:gd name="adj1" fmla="val -55479"/>
              <a:gd name="adj2" fmla="val 786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3275856" y="843558"/>
            <a:ext cx="5112568" cy="151216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l-GR" sz="1800" b="1" dirty="0" smtClean="0">
              <a:latin typeface="+mn-lt"/>
              <a:sym typeface="Lora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Γεια σας!</a:t>
            </a:r>
            <a:endParaRPr lang="el-GR" sz="1800" b="1" dirty="0" smtClean="0">
              <a:latin typeface="Times New Roman" pitchFamily="18" charset="0"/>
              <a:cs typeface="Times New Roman" pitchFamily="18" charset="0"/>
              <a:sym typeface="Lor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l-GR" sz="1800" b="1" dirty="0" smtClean="0">
                <a:latin typeface="Times New Roman" pitchFamily="18" charset="0"/>
                <a:cs typeface="Times New Roman" pitchFamily="18" charset="0"/>
                <a:sym typeface="Lora"/>
              </a:rPr>
              <a:t>Εγώ είμαι πάλι, ο λαμπτήρας πυρακτώσεως,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 που γνωριστήκαμε στο προηγούμενο μάθημα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hape 91"/>
          <p:cNvCxnSpPr/>
          <p:nvPr/>
        </p:nvCxnSpPr>
        <p:spPr>
          <a:xfrm>
            <a:off x="6450" y="1428750"/>
            <a:ext cx="23972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" name="6 - Εικόνα" descr="lamp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51670"/>
            <a:ext cx="2520000" cy="3110982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cxnSp>
        <p:nvCxnSpPr>
          <p:cNvPr id="94" name="Shape 94"/>
          <p:cNvCxnSpPr/>
          <p:nvPr/>
        </p:nvCxnSpPr>
        <p:spPr>
          <a:xfrm>
            <a:off x="6588224" y="1419622"/>
            <a:ext cx="2555676" cy="912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" name="7 - Εικόνα" descr="Χωρίς τίτλο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427734"/>
            <a:ext cx="1963481" cy="151216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1835696" y="267494"/>
            <a:ext cx="6935166" cy="65162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Επισκόπηση</a:t>
            </a:r>
            <a:endParaRPr lang="e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71600" y="1491630"/>
            <a:ext cx="7560840" cy="28803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 algn="just">
              <a:spcBef>
                <a:spcPts val="0"/>
              </a:spcBef>
              <a:buNone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Έννοιες μεγεθών και μονάδες</a:t>
            </a:r>
          </a:p>
          <a:p>
            <a:pPr marL="457200" indent="-228600" algn="just">
              <a:spcBef>
                <a:spcPts val="0"/>
              </a:spcBef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228600" algn="just">
              <a:spcBef>
                <a:spcPts val="0"/>
              </a:spcBef>
              <a:buNone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Συντελεστές μετατροπής ισχύος και ενέργειας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228600" algn="just">
              <a:spcBef>
                <a:spcPts val="0"/>
              </a:spcBef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228600" algn="just">
              <a:spcBef>
                <a:spcPts val="0"/>
              </a:spcBef>
              <a:buNone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			Παραδείγματα εφαρμογής </a:t>
            </a:r>
          </a:p>
          <a:p>
            <a:pPr marL="457200" indent="-228600" algn="just">
              <a:spcBef>
                <a:spcPts val="0"/>
              </a:spcBef>
              <a:buNone/>
            </a:pP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228600" algn="just">
              <a:spcBef>
                <a:spcPts val="0"/>
              </a:spcBef>
              <a:buNone/>
            </a:pP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Ηλεκτρολογικά σύμβολα</a:t>
            </a:r>
          </a:p>
          <a:p>
            <a:pPr>
              <a:spcBef>
                <a:spcPts val="0"/>
              </a:spcBef>
              <a:buNone/>
            </a:pP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0 - Εικόνα" descr="lampa ka8igit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63688" cy="1419622"/>
          </a:xfrm>
          <a:prstGeom prst="rect">
            <a:avLst/>
          </a:prstGeom>
        </p:spPr>
      </p:pic>
      <p:sp>
        <p:nvSpPr>
          <p:cNvPr id="5" name="4 - Καμπύλο δεξιό βέλος"/>
          <p:cNvSpPr/>
          <p:nvPr/>
        </p:nvSpPr>
        <p:spPr>
          <a:xfrm>
            <a:off x="971600" y="3219822"/>
            <a:ext cx="144016" cy="2160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Καμπύλο δεξιό βέλος"/>
          <p:cNvSpPr/>
          <p:nvPr/>
        </p:nvSpPr>
        <p:spPr>
          <a:xfrm>
            <a:off x="971600" y="1635646"/>
            <a:ext cx="144016" cy="2160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6 - Καμπύλο δεξιό βέλος"/>
          <p:cNvSpPr/>
          <p:nvPr/>
        </p:nvSpPr>
        <p:spPr>
          <a:xfrm>
            <a:off x="971600" y="2211710"/>
            <a:ext cx="144016" cy="2160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lampa ka8igit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63688" cy="141962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681" y="627534"/>
            <a:ext cx="7625319" cy="451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lampa ka8igit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63688" cy="14196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894" y="1563638"/>
            <a:ext cx="783294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lampa ka8igit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63688" cy="1419622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2195736" y="41151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Ισχύς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323528" y="1419622"/>
            <a:ext cx="86409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Υπολογισμός ισχύος: </a:t>
            </a: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Για Κυκλώματα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συνεχούς ρεύματος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:  	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P=V*I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Για Κυκλώματα 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εναλλασσόμενου ρεύματος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:   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P=  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V*I*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συνφ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μονοφασικό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κύκλ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συνφ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: συντελεστής ισχύος, εξαρτάται από </a:t>
            </a:r>
          </a:p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τα χαρακτηριστικά  του καταναλωτή )	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P=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*I*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συνφ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 (τριφασικό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κυκλ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l-GR" dirty="0" smtClean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4716016" y="271576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4644008" y="3003798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364088" y="3147814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147814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lampa ka8igit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63688" cy="1419622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2195736" y="41151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Συντελεστές μετατροπής ισχύος</a:t>
            </a:r>
            <a:endParaRPr lang="el-GR" sz="3200" b="1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>
            <a:off x="4932040" y="242773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4860032" y="249974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012160" y="271576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5" imgW="228600" imgH="228600" progId="Equation.3">
                  <p:embed/>
                </p:oleObj>
              </mc:Choice>
              <mc:Fallback>
                <p:oleObj name="Equation" r:id="rId5" imgW="2286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715766"/>
                        <a:ext cx="228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624" y="1059582"/>
            <a:ext cx="6984776" cy="36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TextBox"/>
          <p:cNvSpPr txBox="1"/>
          <p:nvPr/>
        </p:nvSpPr>
        <p:spPr>
          <a:xfrm>
            <a:off x="323528" y="213970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Ηλεκτρική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251520" y="300379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Μηχανική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95536" y="393990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Θερμαντική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- Εικόνα" descr="lampa ka8igit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63688" cy="1419622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1691680" y="41151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Ενέργεια και συντελεστές ενέργειας</a:t>
            </a:r>
            <a:endParaRPr lang="el-GR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1043608" y="113159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Υπολογισμός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ενέργειας: 	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 		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=P*t</a:t>
            </a:r>
            <a:endParaRPr lang="el-GR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491630"/>
            <a:ext cx="728813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323528" y="213970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F0"/>
                </a:solidFill>
              </a:rPr>
              <a:t>Ηλεκτρική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51520" y="300379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F0"/>
                </a:solidFill>
              </a:rPr>
              <a:t>Μηχανική</a:t>
            </a:r>
            <a:endParaRPr lang="el-GR" dirty="0">
              <a:solidFill>
                <a:srgbClr val="00B0F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95536" y="393990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F0"/>
                </a:solidFill>
              </a:rPr>
              <a:t>Θερμική</a:t>
            </a:r>
            <a:endParaRPr lang="el-G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 build="allAtOnce"/>
      <p:bldP spid="1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051720" y="123478"/>
            <a:ext cx="6719142" cy="93610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Βασικά ηλεκτρολογικά σύμβολα </a:t>
            </a:r>
            <a:endParaRPr lang="en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Shape 62"/>
          <p:cNvGrpSpPr/>
          <p:nvPr/>
        </p:nvGrpSpPr>
        <p:grpSpPr>
          <a:xfrm>
            <a:off x="899592" y="987574"/>
            <a:ext cx="215966" cy="342398"/>
            <a:chOff x="6718575" y="2318625"/>
            <a:chExt cx="256950" cy="407375"/>
          </a:xfrm>
        </p:grpSpPr>
        <p:sp>
          <p:nvSpPr>
            <p:cNvPr id="17" name="Shape 6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8" name="Shape 6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9" name="Shape 6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0" name="Shape 6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" name="Shape 6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" name="Shape 6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" name="Shape 6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4" name="Shape 7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38914" name="Picture 2" descr="https://fysikafysikh.files.wordpress.com/2014/10/pigi-sinexis-tasi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419623"/>
            <a:ext cx="837016" cy="720080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427734"/>
            <a:ext cx="600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984" y="1491630"/>
            <a:ext cx="419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5976" y="2931790"/>
            <a:ext cx="495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3968" y="2211710"/>
            <a:ext cx="658366" cy="44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3968" y="3651870"/>
            <a:ext cx="720080" cy="51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584" y="4155926"/>
            <a:ext cx="4381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- TextBox"/>
          <p:cNvSpPr txBox="1"/>
          <p:nvPr/>
        </p:nvSpPr>
        <p:spPr>
          <a:xfrm>
            <a:off x="1691680" y="149163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Ηλεκτρική πηγή συνεχούς ρεύματος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1691680" y="235572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Ενδεικτική λυχνία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- TextBox"/>
          <p:cNvSpPr txBox="1"/>
          <p:nvPr/>
        </p:nvSpPr>
        <p:spPr>
          <a:xfrm>
            <a:off x="1619672" y="415592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Καλώδιο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5364088" y="149163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Απλός διακόπτης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5436096" y="221171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Αλέ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ρετούρ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ακραίος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5508104" y="293179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Κομιτατέρ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5580112" y="365187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Αλέ </a:t>
            </a:r>
            <a:r>
              <a:rPr lang="el-GR" sz="1800" dirty="0" err="1" smtClean="0">
                <a:latin typeface="Times New Roman" pitchFamily="18" charset="0"/>
                <a:cs typeface="Times New Roman" pitchFamily="18" charset="0"/>
              </a:rPr>
              <a:t>ρετούρ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 μεσαίος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5576" y="3075806"/>
            <a:ext cx="60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- TextBox"/>
          <p:cNvSpPr txBox="1"/>
          <p:nvPr/>
        </p:nvSpPr>
        <p:spPr>
          <a:xfrm>
            <a:off x="1547664" y="314781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Ρευματοδότης με γείωση</a:t>
            </a: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36 - Εικόνα" descr="lampa ka8igitis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763688" cy="141962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95</Words>
  <Application>Microsoft Office PowerPoint</Application>
  <PresentationFormat>Προβολή στην οθόνη (16:9)</PresentationFormat>
  <Paragraphs>45</Paragraphs>
  <Slides>10</Slides>
  <Notes>10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</vt:lpstr>
      <vt:lpstr>Lora</vt:lpstr>
      <vt:lpstr>Times New Roman</vt:lpstr>
      <vt:lpstr>Quattrocento Sans</vt:lpstr>
      <vt:lpstr>Viola template</vt:lpstr>
      <vt:lpstr>Equation</vt:lpstr>
      <vt:lpstr>Ενότητα 1.3: Βασικά ηλεκτρολογικά μεγέθη και  μονάδες</vt:lpstr>
      <vt:lpstr>Παρουσίαση του PowerPoint</vt:lpstr>
      <vt:lpstr>Επισκόπηση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Βασικά ηλεκτρολογικά σύμβολα </vt:lpstr>
      <vt:lpstr>Σας ευχαριστώ!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Alva Edisons your presentation title</dc:title>
  <dc:creator>ΜΑΝΘΑ</dc:creator>
  <cp:lastModifiedBy>Mantha</cp:lastModifiedBy>
  <cp:revision>137</cp:revision>
  <dcterms:modified xsi:type="dcterms:W3CDTF">2021-06-21T09:46:35Z</dcterms:modified>
</cp:coreProperties>
</file>