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12"/>
  </p:notesMasterIdLst>
  <p:sldIdLst>
    <p:sldId id="256" r:id="rId2"/>
    <p:sldId id="258" r:id="rId3"/>
    <p:sldId id="261" r:id="rId4"/>
    <p:sldId id="285" r:id="rId5"/>
    <p:sldId id="291" r:id="rId6"/>
    <p:sldId id="292" r:id="rId7"/>
    <p:sldId id="294" r:id="rId8"/>
    <p:sldId id="293" r:id="rId9"/>
    <p:sldId id="267" r:id="rId10"/>
    <p:sldId id="280" r:id="rId11"/>
  </p:sldIdLst>
  <p:sldSz cx="9144000" cy="5143500" type="screen16x9"/>
  <p:notesSz cx="6858000" cy="9144000"/>
  <p:embeddedFontLst>
    <p:embeddedFont>
      <p:font typeface="Lora" panose="020B0604020202020204" charset="0"/>
      <p:regular r:id="rId13"/>
      <p:bold r:id="rId14"/>
      <p:italic r:id="rId15"/>
      <p:boldItalic r:id="rId16"/>
    </p:embeddedFont>
    <p:embeddedFont>
      <p:font typeface="Quattrocento Sans" panose="020B0604020202020204" charset="0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A6419585-87D0-489A-B1D8-08F1594E4E18}">
  <a:tblStyle styleId="{A6419585-87D0-489A-B1D8-08F1594E4E18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22" autoAdjust="0"/>
    <p:restoredTop sz="71283" autoAdjust="0"/>
  </p:normalViewPr>
  <p:slideViewPr>
    <p:cSldViewPr>
      <p:cViewPr>
        <p:scale>
          <a:sx n="97" d="100"/>
          <a:sy n="97" d="100"/>
        </p:scale>
        <p:origin x="-1074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003842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mtClean="0"/>
              <a:t>[;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l-GR" dirty="0" smtClean="0"/>
              <a:t>Φύλλο εργασίας</a:t>
            </a:r>
            <a:r>
              <a:rPr lang="el-GR" baseline="0" dirty="0" smtClean="0"/>
              <a:t> 1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996630" y="2003888"/>
            <a:ext cx="4523699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3600"/>
            </a:lvl1pPr>
            <a:lvl2pPr lvl="1">
              <a:spcBef>
                <a:spcPts val="0"/>
              </a:spcBef>
              <a:buSzPct val="100000"/>
              <a:defRPr sz="3600"/>
            </a:lvl2pPr>
            <a:lvl3pPr lvl="2">
              <a:spcBef>
                <a:spcPts val="0"/>
              </a:spcBef>
              <a:buSzPct val="100000"/>
              <a:defRPr sz="3600"/>
            </a:lvl3pPr>
            <a:lvl4pPr lvl="3">
              <a:spcBef>
                <a:spcPts val="0"/>
              </a:spcBef>
              <a:buSzPct val="100000"/>
              <a:defRPr sz="3600"/>
            </a:lvl4pPr>
            <a:lvl5pPr lvl="4">
              <a:spcBef>
                <a:spcPts val="0"/>
              </a:spcBef>
              <a:buSzPct val="100000"/>
              <a:defRPr sz="3600"/>
            </a:lvl5pPr>
            <a:lvl6pPr lvl="5">
              <a:spcBef>
                <a:spcPts val="0"/>
              </a:spcBef>
              <a:buSzPct val="100000"/>
              <a:defRPr sz="3600"/>
            </a:lvl6pPr>
            <a:lvl7pPr lvl="6">
              <a:spcBef>
                <a:spcPts val="0"/>
              </a:spcBef>
              <a:buSzPct val="100000"/>
              <a:defRPr sz="3600"/>
            </a:lvl7pPr>
            <a:lvl8pPr lvl="7">
              <a:spcBef>
                <a:spcPts val="0"/>
              </a:spcBef>
              <a:buSzPct val="100000"/>
              <a:defRPr sz="3600"/>
            </a:lvl8pPr>
            <a:lvl9pPr lvl="8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cxnSp>
        <p:nvCxnSpPr>
          <p:cNvPr id="10" name="Shape 10"/>
          <p:cNvCxnSpPr/>
          <p:nvPr/>
        </p:nvCxnSpPr>
        <p:spPr>
          <a:xfrm>
            <a:off x="-6025" y="3676511"/>
            <a:ext cx="9161999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1" name="Shape 11"/>
          <p:cNvSpPr/>
          <p:nvPr/>
        </p:nvSpPr>
        <p:spPr>
          <a:xfrm>
            <a:off x="1117950" y="3393000"/>
            <a:ext cx="566999" cy="566999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hape 24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5" name="Shape 25"/>
          <p:cNvSpPr/>
          <p:nvPr/>
        </p:nvSpPr>
        <p:spPr>
          <a:xfrm>
            <a:off x="817475" y="928766"/>
            <a:ext cx="405899" cy="405899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3878399" cy="4355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1pPr>
            <a:lvl2pPr lvl="1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600"/>
              </a:spcBef>
              <a:buClr>
                <a:srgbClr val="FFCD00"/>
              </a:buClr>
              <a:buSzPct val="100000"/>
              <a:buFont typeface="Quattrocento Sans"/>
              <a:buChar char="◉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cxnSp>
        <p:nvCxnSpPr>
          <p:cNvPr id="28" name="Shape 28"/>
          <p:cNvCxnSpPr/>
          <p:nvPr/>
        </p:nvCxnSpPr>
        <p:spPr>
          <a:xfrm>
            <a:off x="5265650" y="1131725"/>
            <a:ext cx="3878399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1381250" y="937125"/>
            <a:ext cx="3878399" cy="4355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cxnSp>
        <p:nvCxnSpPr>
          <p:cNvPr id="46" name="Shape 46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47" name="Shape 47"/>
          <p:cNvSpPr/>
          <p:nvPr/>
        </p:nvSpPr>
        <p:spPr>
          <a:xfrm>
            <a:off x="817475" y="928766"/>
            <a:ext cx="405899" cy="405899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48" name="Shape 48"/>
          <p:cNvCxnSpPr/>
          <p:nvPr/>
        </p:nvCxnSpPr>
        <p:spPr>
          <a:xfrm>
            <a:off x="5265650" y="1131725"/>
            <a:ext cx="3878399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FFCD00"/>
              </a:buClr>
              <a:buSzPct val="100000"/>
              <a:buFont typeface="Quattrocento Sans"/>
              <a:buChar char="◉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1381250" y="937116"/>
            <a:ext cx="6809700" cy="43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1pPr>
            <a:lvl2pPr lvl="1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2pPr>
            <a:lvl3pPr lvl="2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3pPr>
            <a:lvl4pPr lvl="3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4pPr>
            <a:lvl5pPr lvl="4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5pPr>
            <a:lvl6pPr lvl="5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6pPr>
            <a:lvl7pPr lvl="6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7pPr>
            <a:lvl8pPr lvl="7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8pPr>
            <a:lvl9pPr lvl="8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4" r:id="rId3"/>
    <p:sldLayoutId id="2147483657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3.jpe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ctrTitle"/>
          </p:nvPr>
        </p:nvSpPr>
        <p:spPr>
          <a:xfrm>
            <a:off x="996630" y="1275607"/>
            <a:ext cx="7607818" cy="122413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Ενότητα 1.3:</a:t>
            </a:r>
            <a:r>
              <a:rPr lang="en" dirty="0" smtClean="0"/>
              <a:t/>
            </a:r>
            <a:br>
              <a:rPr lang="en" dirty="0" smtClean="0"/>
            </a:b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Βασικά ηλεκτρολογικά μεγέθη και  μονάδες</a:t>
            </a:r>
            <a:endParaRPr lang="en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2" name="Shape 62"/>
          <p:cNvGrpSpPr/>
          <p:nvPr/>
        </p:nvGrpSpPr>
        <p:grpSpPr>
          <a:xfrm>
            <a:off x="1299164" y="3511423"/>
            <a:ext cx="215966" cy="342398"/>
            <a:chOff x="6718575" y="2318625"/>
            <a:chExt cx="256950" cy="407375"/>
          </a:xfrm>
        </p:grpSpPr>
        <p:sp>
          <p:nvSpPr>
            <p:cNvPr id="63" name="Shape 63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64" name="Shape 64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65" name="Shape 65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66" name="Shape 66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67" name="Shape 67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68" name="Shape 68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69" name="Shape 69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70" name="Shape 70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</p:grpSp>
      <p:sp>
        <p:nvSpPr>
          <p:cNvPr id="12" name="11 - TextBox"/>
          <p:cNvSpPr txBox="1"/>
          <p:nvPr/>
        </p:nvSpPr>
        <p:spPr>
          <a:xfrm>
            <a:off x="4139952" y="3867894"/>
            <a:ext cx="3960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13" name="12 - TextBox"/>
          <p:cNvSpPr txBox="1"/>
          <p:nvPr/>
        </p:nvSpPr>
        <p:spPr>
          <a:xfrm>
            <a:off x="3203848" y="3939902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Β’ Τάξη ΕΠΑΛ</a:t>
            </a:r>
          </a:p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Τομέας Ηλεκτρολογίας, Ηλεκτρονικής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Αυτοματισμού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 txBox="1">
            <a:spLocks noGrp="1"/>
          </p:cNvSpPr>
          <p:nvPr>
            <p:ph type="subTitle" idx="4294967295"/>
          </p:nvPr>
        </p:nvSpPr>
        <p:spPr>
          <a:xfrm>
            <a:off x="2371500" y="2093775"/>
            <a:ext cx="5021399" cy="784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l-GR" sz="3600" i="1" dirty="0" smtClean="0">
                <a:latin typeface="Times New Roman" pitchFamily="18" charset="0"/>
                <a:ea typeface="Lora"/>
                <a:cs typeface="Times New Roman" pitchFamily="18" charset="0"/>
                <a:sym typeface="Lora"/>
              </a:rPr>
              <a:t>Ερωτήσεις</a:t>
            </a:r>
            <a:r>
              <a:rPr lang="en-US" sz="3600" i="1" dirty="0" smtClean="0">
                <a:latin typeface="Times New Roman" pitchFamily="18" charset="0"/>
                <a:ea typeface="Lora"/>
                <a:cs typeface="Times New Roman" pitchFamily="18" charset="0"/>
                <a:sym typeface="Lora"/>
              </a:rPr>
              <a:t>; </a:t>
            </a:r>
            <a:endParaRPr lang="en" sz="3600" i="1" dirty="0" smtClean="0">
              <a:latin typeface="Times New Roman" pitchFamily="18" charset="0"/>
              <a:ea typeface="Lora"/>
              <a:cs typeface="Times New Roman" pitchFamily="18" charset="0"/>
              <a:sym typeface="Lora"/>
            </a:endParaRPr>
          </a:p>
          <a:p>
            <a:pPr lvl="0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</a:endParaRPr>
          </a:p>
        </p:txBody>
      </p:sp>
      <p:cxnSp>
        <p:nvCxnSpPr>
          <p:cNvPr id="377" name="Shape 377"/>
          <p:cNvCxnSpPr/>
          <p:nvPr/>
        </p:nvCxnSpPr>
        <p:spPr>
          <a:xfrm>
            <a:off x="6450" y="1428750"/>
            <a:ext cx="2397299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78" name="Shape 378"/>
          <p:cNvSpPr txBox="1">
            <a:spLocks noGrp="1"/>
          </p:cNvSpPr>
          <p:nvPr>
            <p:ph type="ctrTitle" idx="4294967295"/>
          </p:nvPr>
        </p:nvSpPr>
        <p:spPr>
          <a:xfrm>
            <a:off x="2371625" y="816550"/>
            <a:ext cx="4908000" cy="11597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l-GR" sz="3600" dirty="0" smtClean="0">
                <a:latin typeface="Times New Roman" pitchFamily="18" charset="0"/>
                <a:cs typeface="Times New Roman" pitchFamily="18" charset="0"/>
              </a:rPr>
              <a:t>Σας ευχαριστώ!</a:t>
            </a:r>
            <a:endParaRPr lang="en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9" name="Shape 379"/>
          <p:cNvCxnSpPr/>
          <p:nvPr/>
        </p:nvCxnSpPr>
        <p:spPr>
          <a:xfrm>
            <a:off x="5589800" y="1428750"/>
            <a:ext cx="35541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10242" name="Picture 2" descr="upload_2014-7-10_15-24-58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128" y="2643758"/>
            <a:ext cx="2219325" cy="2057401"/>
          </a:xfrm>
          <a:prstGeom prst="rect">
            <a:avLst/>
          </a:prstGeom>
          <a:noFill/>
        </p:spPr>
      </p:pic>
      <p:pic>
        <p:nvPicPr>
          <p:cNvPr id="13" name="12 - Εικόνα" descr="euxaristw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843559"/>
            <a:ext cx="1450606" cy="1296144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50800" dir="5400000" algn="ctr" rotWithShape="0">
              <a:schemeClr val="tx1"/>
            </a:outerShdw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Ελλειψοειδής επεξήγηση"/>
          <p:cNvSpPr/>
          <p:nvPr/>
        </p:nvSpPr>
        <p:spPr>
          <a:xfrm>
            <a:off x="3059832" y="0"/>
            <a:ext cx="5723195" cy="4155926"/>
          </a:xfrm>
          <a:prstGeom prst="wedgeEllipseCallout">
            <a:avLst>
              <a:gd name="adj1" fmla="val -55479"/>
              <a:gd name="adj2" fmla="val 786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0" name="Shape 90"/>
          <p:cNvSpPr txBox="1">
            <a:spLocks noGrp="1"/>
          </p:cNvSpPr>
          <p:nvPr>
            <p:ph type="subTitle" idx="4294967295"/>
          </p:nvPr>
        </p:nvSpPr>
        <p:spPr>
          <a:xfrm>
            <a:off x="3275856" y="843558"/>
            <a:ext cx="5112568" cy="15121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l-GR" sz="1800" b="1" dirty="0" smtClean="0">
              <a:latin typeface="+mn-lt"/>
              <a:sym typeface="Lora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el-GR" sz="1800" b="1" dirty="0" smtClean="0">
                <a:latin typeface="Times New Roman" pitchFamily="18" charset="0"/>
                <a:cs typeface="Times New Roman" pitchFamily="18" charset="0"/>
              </a:rPr>
              <a:t>Γεια σας!</a:t>
            </a:r>
            <a:endParaRPr lang="el-GR" sz="1800" b="1" dirty="0" smtClean="0">
              <a:latin typeface="Times New Roman" pitchFamily="18" charset="0"/>
              <a:cs typeface="Times New Roman" pitchFamily="18" charset="0"/>
              <a:sym typeface="Lora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l-GR" sz="1800" b="1" dirty="0" smtClean="0">
                <a:latin typeface="Times New Roman" pitchFamily="18" charset="0"/>
                <a:cs typeface="Times New Roman" pitchFamily="18" charset="0"/>
                <a:sym typeface="Lora"/>
              </a:rPr>
              <a:t>Εγώ είμαι πάλι, ο λαμπτήρας πυρακτώσεως,</a:t>
            </a:r>
            <a:r>
              <a:rPr lang="el-GR" sz="1800" b="1" dirty="0" smtClean="0">
                <a:latin typeface="Times New Roman" pitchFamily="18" charset="0"/>
                <a:cs typeface="Times New Roman" pitchFamily="18" charset="0"/>
              </a:rPr>
              <a:t> που γνωριστήκαμε στο προηγούμενο μάθημα</a:t>
            </a:r>
            <a:endParaRPr sz="1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1" name="Shape 91"/>
          <p:cNvCxnSpPr/>
          <p:nvPr/>
        </p:nvCxnSpPr>
        <p:spPr>
          <a:xfrm>
            <a:off x="6450" y="1428750"/>
            <a:ext cx="2397299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7" name="6 - Εικόνα" descr="lampa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851670"/>
            <a:ext cx="2520000" cy="3110982"/>
          </a:xfrm>
          <a:prstGeom prst="rect">
            <a:avLst/>
          </a:prstGeom>
          <a:ln w="6350" cmpd="sng">
            <a:solidFill>
              <a:schemeClr val="tx1"/>
            </a:solidFill>
          </a:ln>
        </p:spPr>
      </p:pic>
      <p:cxnSp>
        <p:nvCxnSpPr>
          <p:cNvPr id="94" name="Shape 94"/>
          <p:cNvCxnSpPr/>
          <p:nvPr/>
        </p:nvCxnSpPr>
        <p:spPr>
          <a:xfrm>
            <a:off x="6588224" y="1419622"/>
            <a:ext cx="2555676" cy="9128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8" name="7 - Εικόνα" descr="Χωρίς τίτλο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2427734"/>
            <a:ext cx="1963481" cy="151216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1835696" y="267494"/>
            <a:ext cx="6935166" cy="65162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just">
              <a:spcBef>
                <a:spcPts val="0"/>
              </a:spcBef>
              <a:buNone/>
            </a:pP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Επισκόπηση</a:t>
            </a:r>
            <a:endParaRPr lang="e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971600" y="1491630"/>
            <a:ext cx="7560840" cy="288032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indent="-228600" algn="just">
              <a:spcBef>
                <a:spcPts val="0"/>
              </a:spcBef>
              <a:buNone/>
            </a:pP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Έννοιες μεγεθών και μονάδες</a:t>
            </a:r>
          </a:p>
          <a:p>
            <a:pPr marL="457200" indent="-228600" algn="just">
              <a:spcBef>
                <a:spcPts val="0"/>
              </a:spcBef>
              <a:buNone/>
            </a:pPr>
            <a:endParaRPr lang="el-GR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228600" algn="just">
              <a:spcBef>
                <a:spcPts val="0"/>
              </a:spcBef>
              <a:buNone/>
            </a:pP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Συντελεστές μετατροπής ισχύος και ενέργειας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228600" algn="just">
              <a:spcBef>
                <a:spcPts val="0"/>
              </a:spcBef>
              <a:buNone/>
            </a:pPr>
            <a:endParaRPr lang="el-GR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228600" algn="just">
              <a:spcBef>
                <a:spcPts val="0"/>
              </a:spcBef>
              <a:buNone/>
            </a:pP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			Παραδείγματα εφαρμογής </a:t>
            </a:r>
          </a:p>
          <a:p>
            <a:pPr marL="457200" indent="-228600" algn="just">
              <a:spcBef>
                <a:spcPts val="0"/>
              </a:spcBef>
              <a:buNone/>
            </a:pPr>
            <a:endParaRPr lang="el-GR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228600" algn="just">
              <a:spcBef>
                <a:spcPts val="0"/>
              </a:spcBef>
              <a:buNone/>
            </a:pP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Ηλεκτρολογικά σύμβολα</a:t>
            </a:r>
          </a:p>
          <a:p>
            <a:pPr>
              <a:spcBef>
                <a:spcPts val="0"/>
              </a:spcBef>
              <a:buNone/>
            </a:pPr>
            <a:endParaRPr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10 - Εικόνα" descr="lampa ka8igiti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63688" cy="1419622"/>
          </a:xfrm>
          <a:prstGeom prst="rect">
            <a:avLst/>
          </a:prstGeom>
        </p:spPr>
      </p:pic>
      <p:sp>
        <p:nvSpPr>
          <p:cNvPr id="5" name="4 - Καμπύλο δεξιό βέλος"/>
          <p:cNvSpPr/>
          <p:nvPr/>
        </p:nvSpPr>
        <p:spPr>
          <a:xfrm>
            <a:off x="971600" y="3219822"/>
            <a:ext cx="144016" cy="21602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6" name="5 - Καμπύλο δεξιό βέλος"/>
          <p:cNvSpPr/>
          <p:nvPr/>
        </p:nvSpPr>
        <p:spPr>
          <a:xfrm>
            <a:off x="971600" y="1635646"/>
            <a:ext cx="144016" cy="21602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7" name="6 - Καμπύλο δεξιό βέλος"/>
          <p:cNvSpPr/>
          <p:nvPr/>
        </p:nvSpPr>
        <p:spPr>
          <a:xfrm>
            <a:off x="971600" y="2211710"/>
            <a:ext cx="144016" cy="21602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- Εικόνα" descr="lampa ka8igiti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63688" cy="1419622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18681" y="627534"/>
            <a:ext cx="7625319" cy="451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tx1">
                <a:lumMod val="50000"/>
                <a:lumOff val="50000"/>
              </a:schemeClr>
            </a:outerShdw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- Εικόνα" descr="lampa ka8igiti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63688" cy="141962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6894" y="1563638"/>
            <a:ext cx="7832945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tx1">
                <a:lumMod val="50000"/>
                <a:lumOff val="50000"/>
              </a:schemeClr>
            </a:outerShdw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- Εικόνα" descr="lampa ka8igiti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763688" cy="1419622"/>
          </a:xfrm>
          <a:prstGeom prst="rect">
            <a:avLst/>
          </a:prstGeom>
        </p:spPr>
      </p:pic>
      <p:sp>
        <p:nvSpPr>
          <p:cNvPr id="4" name="3 - Ορθογώνιο"/>
          <p:cNvSpPr/>
          <p:nvPr/>
        </p:nvSpPr>
        <p:spPr>
          <a:xfrm>
            <a:off x="2195736" y="411510"/>
            <a:ext cx="5832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>
                <a:latin typeface="Times New Roman" pitchFamily="18" charset="0"/>
                <a:cs typeface="Times New Roman" pitchFamily="18" charset="0"/>
              </a:rPr>
              <a:t>Ισχύς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2400" dirty="0"/>
          </a:p>
        </p:txBody>
      </p:sp>
      <p:sp>
        <p:nvSpPr>
          <p:cNvPr id="5" name="4 - TextBox"/>
          <p:cNvSpPr txBox="1"/>
          <p:nvPr/>
        </p:nvSpPr>
        <p:spPr>
          <a:xfrm>
            <a:off x="323528" y="1419622"/>
            <a:ext cx="864096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latin typeface="Times New Roman" pitchFamily="18" charset="0"/>
                <a:cs typeface="Times New Roman" pitchFamily="18" charset="0"/>
              </a:rPr>
              <a:t>Υπολογισμός ισχύος: </a:t>
            </a:r>
          </a:p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Για Κυκλώματα </a:t>
            </a:r>
            <a:r>
              <a:rPr lang="el-GR" sz="1800" b="1" dirty="0" smtClean="0">
                <a:latin typeface="Times New Roman" pitchFamily="18" charset="0"/>
                <a:cs typeface="Times New Roman" pitchFamily="18" charset="0"/>
              </a:rPr>
              <a:t>συνεχούς ρεύματος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:  		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P=V*I</a:t>
            </a:r>
          </a:p>
          <a:p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Για Κυκλώματα  </a:t>
            </a:r>
            <a:r>
              <a:rPr lang="el-GR" sz="1800" b="1" dirty="0" smtClean="0">
                <a:latin typeface="Times New Roman" pitchFamily="18" charset="0"/>
                <a:cs typeface="Times New Roman" pitchFamily="18" charset="0"/>
              </a:rPr>
              <a:t>εναλλασσόμενου ρεύματος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:   	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P=   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V*I*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συνφ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μονοφασικό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κύκλ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συνφ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: συντελεστής ισχύος, εξαρτάται από </a:t>
            </a:r>
          </a:p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τα χαρακτηριστικά  του καταναλωτή )		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P= 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*I*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συνφ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 (τριφασικό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κυκλ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el-GR" dirty="0" smtClean="0"/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>
            <a:off x="4716016" y="2715766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>
            <a:off x="4644008" y="3003798"/>
            <a:ext cx="36004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5364088" y="3147814"/>
          <a:ext cx="2286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5" imgW="228600" imgH="228600" progId="Equation.3">
                  <p:embed/>
                </p:oleObj>
              </mc:Choice>
              <mc:Fallback>
                <p:oleObj name="Equation" r:id="rId5" imgW="22860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3147814"/>
                        <a:ext cx="2286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- Εικόνα" descr="lampa ka8igiti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763688" cy="1419622"/>
          </a:xfrm>
          <a:prstGeom prst="rect">
            <a:avLst/>
          </a:prstGeom>
        </p:spPr>
      </p:pic>
      <p:sp>
        <p:nvSpPr>
          <p:cNvPr id="4" name="3 - Ορθογώνιο"/>
          <p:cNvSpPr/>
          <p:nvPr/>
        </p:nvSpPr>
        <p:spPr>
          <a:xfrm>
            <a:off x="2195736" y="411510"/>
            <a:ext cx="5832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>
                <a:latin typeface="Times New Roman" pitchFamily="18" charset="0"/>
                <a:cs typeface="Times New Roman" pitchFamily="18" charset="0"/>
              </a:rPr>
              <a:t>Συντελεστές μετατροπής ισχύος</a:t>
            </a:r>
            <a:endParaRPr lang="el-GR" sz="3200" b="1" dirty="0"/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>
            <a:off x="4932040" y="2427734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>
            <a:off x="4860032" y="2499742"/>
            <a:ext cx="72008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6012160" y="2715766"/>
          <a:ext cx="2286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3" name="Equation" r:id="rId5" imgW="228600" imgH="228600" progId="Equation.3">
                  <p:embed/>
                </p:oleObj>
              </mc:Choice>
              <mc:Fallback>
                <p:oleObj name="Equation" r:id="rId5" imgW="22860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160" y="2715766"/>
                        <a:ext cx="2286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87624" y="1059582"/>
            <a:ext cx="6984776" cy="364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TextBox"/>
          <p:cNvSpPr txBox="1"/>
          <p:nvPr/>
        </p:nvSpPr>
        <p:spPr>
          <a:xfrm>
            <a:off x="323528" y="2139702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Ηλεκτρική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251520" y="3003798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Μηχανική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395536" y="3939902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Θερμαντική</a:t>
            </a:r>
            <a:endParaRPr lang="el-G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  <p:bldP spid="13" grpId="0" build="allAtOnce"/>
      <p:bldP spid="1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- Εικόνα" descr="lampa ka8igiti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63688" cy="1419622"/>
          </a:xfrm>
          <a:prstGeom prst="rect">
            <a:avLst/>
          </a:prstGeom>
        </p:spPr>
      </p:pic>
      <p:sp>
        <p:nvSpPr>
          <p:cNvPr id="4" name="3 - Ορθογώνιο"/>
          <p:cNvSpPr/>
          <p:nvPr/>
        </p:nvSpPr>
        <p:spPr>
          <a:xfrm>
            <a:off x="1691680" y="411510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>
                <a:latin typeface="Times New Roman" pitchFamily="18" charset="0"/>
                <a:cs typeface="Times New Roman" pitchFamily="18" charset="0"/>
              </a:rPr>
              <a:t>Ενέργεια και συντελεστές ενέργειας</a:t>
            </a:r>
            <a:endParaRPr lang="el-GR" sz="3200" b="1" dirty="0"/>
          </a:p>
        </p:txBody>
      </p:sp>
      <p:sp>
        <p:nvSpPr>
          <p:cNvPr id="5" name="4 - TextBox"/>
          <p:cNvSpPr txBox="1"/>
          <p:nvPr/>
        </p:nvSpPr>
        <p:spPr>
          <a:xfrm>
            <a:off x="1043608" y="1131590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latin typeface="Times New Roman" pitchFamily="18" charset="0"/>
                <a:cs typeface="Times New Roman" pitchFamily="18" charset="0"/>
              </a:rPr>
              <a:t>Υπολογισμός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b="1" dirty="0" smtClean="0">
                <a:latin typeface="Times New Roman" pitchFamily="18" charset="0"/>
                <a:cs typeface="Times New Roman" pitchFamily="18" charset="0"/>
              </a:rPr>
              <a:t>ενέργειας: 	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 		Ε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=P*t</a:t>
            </a:r>
            <a:endParaRPr lang="el-GR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3608" y="1491630"/>
            <a:ext cx="728813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323528" y="2139702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B0F0"/>
                </a:solidFill>
              </a:rPr>
              <a:t>Ηλεκτρική</a:t>
            </a:r>
            <a:endParaRPr lang="el-GR" dirty="0">
              <a:solidFill>
                <a:srgbClr val="00B0F0"/>
              </a:solidFill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251520" y="3003798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B0F0"/>
                </a:solidFill>
              </a:rPr>
              <a:t>Μηχανική</a:t>
            </a:r>
            <a:endParaRPr lang="el-GR" dirty="0">
              <a:solidFill>
                <a:srgbClr val="00B0F0"/>
              </a:solidFill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395536" y="3939902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B0F0"/>
                </a:solidFill>
              </a:rPr>
              <a:t>Θερμική</a:t>
            </a:r>
            <a:endParaRPr lang="el-GR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2" grpId="0" build="allAtOnce"/>
      <p:bldP spid="13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2051720" y="123478"/>
            <a:ext cx="6719142" cy="93610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just">
              <a:spcBef>
                <a:spcPts val="0"/>
              </a:spcBef>
              <a:buNone/>
            </a:pPr>
            <a:r>
              <a:rPr lang="el-GR" sz="3200" dirty="0" smtClean="0">
                <a:latin typeface="Times New Roman" pitchFamily="18" charset="0"/>
                <a:cs typeface="Times New Roman" pitchFamily="18" charset="0"/>
              </a:rPr>
              <a:t>Βασικά ηλεκτρολογικά σύμβολα </a:t>
            </a:r>
            <a:endParaRPr lang="en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Shape 62"/>
          <p:cNvGrpSpPr/>
          <p:nvPr/>
        </p:nvGrpSpPr>
        <p:grpSpPr>
          <a:xfrm>
            <a:off x="899592" y="987574"/>
            <a:ext cx="215966" cy="342398"/>
            <a:chOff x="6718575" y="2318625"/>
            <a:chExt cx="256950" cy="407375"/>
          </a:xfrm>
        </p:grpSpPr>
        <p:sp>
          <p:nvSpPr>
            <p:cNvPr id="17" name="Shape 63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18" name="Shape 64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19" name="Shape 65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20" name="Shape 66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21" name="Shape 67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22" name="Shape 68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23" name="Shape 69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24" name="Shape 70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</p:grpSp>
      <p:pic>
        <p:nvPicPr>
          <p:cNvPr id="38914" name="Picture 2" descr="https://fysikafysikh.files.wordpress.com/2014/10/pigi-sinexis-tasis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568" y="1419623"/>
            <a:ext cx="837016" cy="720080"/>
          </a:xfrm>
          <a:prstGeom prst="rect">
            <a:avLst/>
          </a:prstGeom>
          <a:noFill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576" y="2427734"/>
            <a:ext cx="6000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7984" y="1491630"/>
            <a:ext cx="4191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5976" y="2931790"/>
            <a:ext cx="4953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3968" y="2211710"/>
            <a:ext cx="658366" cy="445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83968" y="3651870"/>
            <a:ext cx="720080" cy="519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2" name="Picture 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27584" y="4155926"/>
            <a:ext cx="43815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26 - TextBox"/>
          <p:cNvSpPr txBox="1"/>
          <p:nvPr/>
        </p:nvSpPr>
        <p:spPr>
          <a:xfrm>
            <a:off x="1691680" y="1491630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Ηλεκτρική πηγή συνεχούς ρεύματος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27 - TextBox"/>
          <p:cNvSpPr txBox="1"/>
          <p:nvPr/>
        </p:nvSpPr>
        <p:spPr>
          <a:xfrm>
            <a:off x="1691680" y="235572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Ενδεικτική λυχνία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28 - TextBox"/>
          <p:cNvSpPr txBox="1"/>
          <p:nvPr/>
        </p:nvSpPr>
        <p:spPr>
          <a:xfrm>
            <a:off x="1619672" y="415592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Καλώδιο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30 - TextBox"/>
          <p:cNvSpPr txBox="1"/>
          <p:nvPr/>
        </p:nvSpPr>
        <p:spPr>
          <a:xfrm>
            <a:off x="5364088" y="149163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Απλός διακόπτης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31 - TextBox"/>
          <p:cNvSpPr txBox="1"/>
          <p:nvPr/>
        </p:nvSpPr>
        <p:spPr>
          <a:xfrm>
            <a:off x="5436096" y="221171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Αλέ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ρετούρ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ακραίος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32 - TextBox"/>
          <p:cNvSpPr txBox="1"/>
          <p:nvPr/>
        </p:nvSpPr>
        <p:spPr>
          <a:xfrm>
            <a:off x="5508104" y="293179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Κομιτατέρ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33 - TextBox"/>
          <p:cNvSpPr txBox="1"/>
          <p:nvPr/>
        </p:nvSpPr>
        <p:spPr>
          <a:xfrm>
            <a:off x="5580112" y="365187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Αλέ </a:t>
            </a:r>
            <a:r>
              <a:rPr lang="el-GR" sz="1800" dirty="0" err="1" smtClean="0">
                <a:latin typeface="Times New Roman" pitchFamily="18" charset="0"/>
                <a:cs typeface="Times New Roman" pitchFamily="18" charset="0"/>
              </a:rPr>
              <a:t>ρετούρ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 μεσαίος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24" name="Picture 1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55576" y="3075806"/>
            <a:ext cx="6096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35 - TextBox"/>
          <p:cNvSpPr txBox="1"/>
          <p:nvPr/>
        </p:nvSpPr>
        <p:spPr>
          <a:xfrm>
            <a:off x="1547664" y="3147814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Ρευματοδότης με γείωση</a:t>
            </a: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36 - Εικόνα" descr="lampa ka8igitis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1763688" cy="1419622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ol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</TotalTime>
  <Words>95</Words>
  <Application>Microsoft Office PowerPoint</Application>
  <PresentationFormat>Προβολή στην οθόνη (16:9)</PresentationFormat>
  <Paragraphs>45</Paragraphs>
  <Slides>10</Slides>
  <Notes>10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6" baseType="lpstr">
      <vt:lpstr>Arial</vt:lpstr>
      <vt:lpstr>Lora</vt:lpstr>
      <vt:lpstr>Times New Roman</vt:lpstr>
      <vt:lpstr>Quattrocento Sans</vt:lpstr>
      <vt:lpstr>Viola template</vt:lpstr>
      <vt:lpstr>Equation</vt:lpstr>
      <vt:lpstr>Ενότητα 1.3: Βασικά ηλεκτρολογικά μεγέθη και  μονάδες</vt:lpstr>
      <vt:lpstr>Παρουσίαση του PowerPoint</vt:lpstr>
      <vt:lpstr>Επισκόπηση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Βασικά ηλεκτρολογικά σύμβολα </vt:lpstr>
      <vt:lpstr>Σας ευχαριστώ!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Thomas Alva Edisons your presentation title</dc:title>
  <dc:creator>ΜΑΝΘΑ</dc:creator>
  <cp:lastModifiedBy>Mantha</cp:lastModifiedBy>
  <cp:revision>137</cp:revision>
  <dcterms:modified xsi:type="dcterms:W3CDTF">2021-06-21T09:46:35Z</dcterms:modified>
</cp:coreProperties>
</file>