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layfair Display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  <p:embeddedFont>
      <p:font typeface="Roboto Mon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22" Type="http://schemas.openxmlformats.org/officeDocument/2006/relationships/font" Target="fonts/RobotoMono-bold.fntdata"/><Relationship Id="rId10" Type="http://schemas.openxmlformats.org/officeDocument/2006/relationships/slide" Target="slides/slide5.xml"/><Relationship Id="rId21" Type="http://schemas.openxmlformats.org/officeDocument/2006/relationships/font" Target="fonts/RobotoMono-regular.fntdata"/><Relationship Id="rId13" Type="http://schemas.openxmlformats.org/officeDocument/2006/relationships/font" Target="fonts/PlayfairDisplay-regular.fntdata"/><Relationship Id="rId24" Type="http://schemas.openxmlformats.org/officeDocument/2006/relationships/font" Target="fonts/RobotoMono-boldItalic.fntdata"/><Relationship Id="rId12" Type="http://schemas.openxmlformats.org/officeDocument/2006/relationships/slide" Target="slides/slide7.xml"/><Relationship Id="rId23" Type="http://schemas.openxmlformats.org/officeDocument/2006/relationships/font" Target="fonts/RobotoMon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italic.fntdata"/><Relationship Id="rId14" Type="http://schemas.openxmlformats.org/officeDocument/2006/relationships/font" Target="fonts/PlayfairDisplay-bold.fntdata"/><Relationship Id="rId17" Type="http://schemas.openxmlformats.org/officeDocument/2006/relationships/font" Target="fonts/Lato-regular.fntdata"/><Relationship Id="rId16" Type="http://schemas.openxmlformats.org/officeDocument/2006/relationships/font" Target="fonts/PlayfairDispl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a16b56756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a16b56756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9e693140f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9e693140f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16b567569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16b567569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a16b567569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a16b567569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a16b56756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a16b56756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a16b567569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a16b567569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moschou.ch@gmail.com" TargetMode="External"/><Relationship Id="rId4" Type="http://schemas.openxmlformats.org/officeDocument/2006/relationships/hyperlink" Target="https://eclass.sch.gr/courses/0501588228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3224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Κοινωνικές σχέσεις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Χριστιάνα Μόσχου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Σχέσεις 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Βιολογικές </a:t>
            </a:r>
            <a:r>
              <a:rPr b="1" lang="en"/>
              <a:t>σχέσεις </a:t>
            </a:r>
            <a:r>
              <a:rPr lang="en"/>
              <a:t>είναι οι σχέσεις που προκύπτουν από την γέννηση νέων ανθρώπων. Έτσι έχουμε τους γεννήτορες και τους γόνους.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Κοινωνικές σχέσεις </a:t>
            </a:r>
            <a:r>
              <a:rPr lang="en"/>
              <a:t>είναι οι σχέσεις τις οποίες οι άνθρωποι νοηματοδοτούν και επενδύουν συναισθηματικά. Έτσι έχουμε σχέσεις οικογενειακές, φιλικές, ερωτικές, εργασιακές, επαγγελματικές, γειτονίας κ.λπ..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Σημείο κλειδί για τον καθορισμό των σχέσεων είναι ο βαθμός </a:t>
            </a:r>
            <a:r>
              <a:rPr b="1" lang="en"/>
              <a:t>οικειότητας </a:t>
            </a:r>
            <a:r>
              <a:rPr lang="en"/>
              <a:t>μεταξύ των προσώπων που σχετίζονται.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Διασύνδεση με τα μαθήματα</a:t>
            </a:r>
            <a:r>
              <a:rPr lang="en"/>
              <a:t>  </a:t>
            </a:r>
            <a:endParaRPr/>
          </a:p>
        </p:txBody>
      </p:sp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Λογοτεχνία: “Ο παππούς και το εγγονάκι”</a:t>
            </a:r>
            <a:endParaRPr/>
          </a:p>
        </p:txBody>
      </p:sp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4939500" y="362875"/>
            <a:ext cx="3837000" cy="4149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Ξαναδιάβασε την ιστορία του Τολστόι. </a:t>
            </a:r>
            <a:endParaRPr/>
          </a:p>
          <a:p>
            <a:pPr indent="-228600" lvl="0" marL="1143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Βλέπεις πώς διαμορφώνονται οι σχέσεις; </a:t>
            </a:r>
            <a:endParaRPr/>
          </a:p>
          <a:p>
            <a:pPr indent="-22860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Είναι μόνο βιολογικές οι σχέσεις μεταξύ των ανθρώπων;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Παρόλο που στην ιστορία έχουμε κυρίως </a:t>
            </a:r>
            <a:r>
              <a:rPr b="1" lang="en" u="sng"/>
              <a:t>βιολογικές </a:t>
            </a:r>
            <a:r>
              <a:rPr lang="en"/>
              <a:t>σχέσεις, δηλαδή παππού-πατέρα- εγγονό, τελικά οι σχέσεις είναι </a:t>
            </a:r>
            <a:r>
              <a:rPr b="1" lang="en" u="sng"/>
              <a:t>κοινωνικές</a:t>
            </a:r>
            <a:r>
              <a:rPr lang="en"/>
              <a:t>, δηλαδή διαμορφώνονται </a:t>
            </a:r>
            <a:r>
              <a:rPr lang="en"/>
              <a:t>από</a:t>
            </a:r>
            <a:r>
              <a:rPr lang="en"/>
              <a:t> το νόημα και το συναίσθημα που τους αποδίδουν οι άνθρωποι.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9500" y="2113675"/>
            <a:ext cx="1955700" cy="598800"/>
          </a:xfrm>
          <a:prstGeom prst="rect">
            <a:avLst/>
          </a:prstGeom>
          <a:solidFill>
            <a:srgbClr val="FCE5CD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Οι σχέσεις μου:</a:t>
            </a:r>
            <a:endParaRPr b="1" sz="2000"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4900" y="0"/>
            <a:ext cx="6979100" cy="5999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509550" y="583775"/>
            <a:ext cx="8231100" cy="22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/>
              <a:t>Σκέψου με ποιους ανθρώπους σχετίζεσαι στην καθημερινότητά σου.</a:t>
            </a:r>
            <a:endParaRPr b="1" sz="2200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(π.χ. Η κυρία στο κυλικείο του σχολείου, η διαχειρίστρια της πολυκατοικίας, ο φούρναρης, ο ταμίας του supermarket, οι καθηγητές σου, η διευθύντρια, οι συμμαθητές σου, η οικογένειά σου…)</a:t>
            </a:r>
            <a:endParaRPr b="1" sz="1900"/>
          </a:p>
        </p:txBody>
      </p:sp>
      <p:sp>
        <p:nvSpPr>
          <p:cNvPr id="85" name="Google Shape;85;p17"/>
          <p:cNvSpPr txBox="1"/>
          <p:nvPr/>
        </p:nvSpPr>
        <p:spPr>
          <a:xfrm>
            <a:off x="882300" y="2571750"/>
            <a:ext cx="7379400" cy="8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Char char="❖"/>
            </a:pPr>
            <a:r>
              <a:rPr b="1" lang="en" sz="1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Πόσοι από αυτούς είναι φίλοι σου;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1214875" y="3565750"/>
            <a:ext cx="7525500" cy="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Char char="❖"/>
            </a:pPr>
            <a:r>
              <a:rPr b="1" lang="en" sz="1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Πώς θα χαρακτήριζες τη σχέση σας με όσους δεν είναι φίλοι σου;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490250" y="526350"/>
            <a:ext cx="68622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Προσέχω τις σχέσεις μου.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Είναι πολύτιμες!</a:t>
            </a:r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5916600" y="3471075"/>
            <a:ext cx="1167600" cy="1025400"/>
          </a:xfrm>
          <a:prstGeom prst="heart">
            <a:avLst/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8"/>
          <p:cNvSpPr/>
          <p:nvPr/>
        </p:nvSpPr>
        <p:spPr>
          <a:xfrm>
            <a:off x="6158100" y="3742400"/>
            <a:ext cx="684600" cy="638400"/>
          </a:xfrm>
          <a:prstGeom prst="heart">
            <a:avLst/>
          </a:prstGeom>
          <a:solidFill>
            <a:srgbClr val="CC0000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555600"/>
            <a:ext cx="34275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Roboto Mono"/>
                <a:ea typeface="Roboto Mono"/>
                <a:cs typeface="Roboto Mono"/>
                <a:sym typeface="Roboto Mono"/>
              </a:rPr>
              <a:t>Σειρά μαθημάτων ψυχοπαιδαγωγικής</a:t>
            </a:r>
            <a:endParaRPr sz="2000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Το υλικό αυτό έχει δημιουργηθεί ως αφορμή για συζήτηση πάνω σε ζητήματα κοινωνικών δεσμών και σχέσεων όπως αυτές προκύπτουν κατά την εφηβεία και εντός της  σχολικής ζωής.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Ανταποκρίνεται στις ανάγκες των εξατομικευμένων προγραμμάτων των μαθητών που εντάσσοντα στο πρόγραμμα εξειδικευμένης εκπαιδευτικής υποστήριξης και δεν αποτελούν αυτόνομο εκπαιδευτικό υλικό.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Με την επιφύλαξη κάθε δικαιώματος.</a:t>
            </a:r>
            <a:endParaRPr/>
          </a:p>
        </p:txBody>
      </p:sp>
      <p:sp>
        <p:nvSpPr>
          <p:cNvPr id="100" name="Google Shape;100;p19"/>
          <p:cNvSpPr txBox="1"/>
          <p:nvPr/>
        </p:nvSpPr>
        <p:spPr>
          <a:xfrm>
            <a:off x="3518400" y="3155525"/>
            <a:ext cx="51276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accent5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</a:rPr>
              <a:t>Χριστιάνα Μόσχου</a:t>
            </a:r>
            <a:endParaRPr b="1" sz="1500">
              <a:solidFill>
                <a:schemeClr val="accent5"/>
              </a:solidFill>
              <a:highlight>
                <a:srgbClr val="FCE5CD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5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</a:rPr>
              <a:t>Φιλόλογος, Ψυχοπαιδαγωγός</a:t>
            </a:r>
            <a:endParaRPr sz="1200">
              <a:solidFill>
                <a:schemeClr val="accent5"/>
              </a:solidFill>
              <a:highlight>
                <a:srgbClr val="FCE5CD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accent5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</a:rPr>
              <a:t>Πρόγραμμα Εξειδικευμένης Εκπαιδευτικής Υποστήριξης</a:t>
            </a:r>
            <a:endParaRPr i="1" sz="1200">
              <a:solidFill>
                <a:schemeClr val="accent5"/>
              </a:solidFill>
              <a:highlight>
                <a:srgbClr val="FCE5CD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  <a:hlinkClick r:id="rId3"/>
              </a:rPr>
              <a:t>moschou.ch@gmail.com</a:t>
            </a:r>
            <a:r>
              <a:rPr lang="en" sz="1200">
                <a:solidFill>
                  <a:schemeClr val="accent5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</a:rPr>
              <a:t> | </a:t>
            </a:r>
            <a:r>
              <a:rPr lang="en" sz="1200" u="sng">
                <a:solidFill>
                  <a:schemeClr val="hlink"/>
                </a:solidFill>
                <a:highlight>
                  <a:srgbClr val="FCE5CD"/>
                </a:highlight>
                <a:latin typeface="Roboto Mono"/>
                <a:ea typeface="Roboto Mono"/>
                <a:cs typeface="Roboto Mono"/>
                <a:sym typeface="Roboto Mono"/>
                <a:hlinkClick r:id="rId4"/>
              </a:rPr>
              <a:t>https://eclass.sch.gr/courses/0501588228/</a:t>
            </a:r>
            <a:endParaRPr sz="1200">
              <a:solidFill>
                <a:schemeClr val="accent5"/>
              </a:solidFill>
              <a:highlight>
                <a:srgbClr val="FCE5CD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accent5"/>
              </a:solidFill>
              <a:highlight>
                <a:srgbClr val="FCE5CD"/>
              </a:highlight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CE5CD"/>
              </a:highlight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