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2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48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B4FBC-F98E-4CA7-8D4E-AAE177951F60}" type="datetimeFigureOut">
              <a:rPr lang="el-GR" smtClean="0"/>
              <a:pPr/>
              <a:t>22/5/2021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B9E1B-4ACA-4AA4-831B-BE9B5139CD9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F2E5D5-F266-44BC-BB7A-49650E22683A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70BFF-286D-4825-8DAB-C3793CFFF6A1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B0063-DB41-4932-B5FD-C6658296FD69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739E92-418D-4FB8-8E04-E2944B86B473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71FD1D-0144-4882-BE81-7F429CFB1389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8707D-00A6-459D-B0A0-594949AEDAF7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EB0431-F98F-455A-A644-C22B3D9A9DA8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762DE2-54A5-4405-84D6-8B383AF11D23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8F985D-97BE-423F-92AC-B5FA38DFEF6D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4B190-8A4F-40BB-967C-DB5884E5D5F9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C396133-10C3-4072-BF0D-5A776A501B23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49091C1-A378-4DD9-877E-58AD8BD10963}" type="datetime1">
              <a:rPr lang="el-GR" smtClean="0"/>
              <a:pPr/>
              <a:t>22/5/2021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EF33A6C-E0EB-4F0C-A54B-FEA939F4F76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Κεφάλαιο 5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Κρατική Παρέμβαση:Κατώτατες Τιμές</a:t>
            </a:r>
            <a:endParaRPr lang="el-GR" sz="3200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" name="Picture 2" descr="Επιβολή Κατώτατης τιμής (ΡΚ) - econtop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1571612"/>
            <a:ext cx="5404926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Κατώτατη τιμή- κρατική επιβάρυνση- Συνολικά έσοδα παραγωγών 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 smtClean="0">
                <a:solidFill>
                  <a:srgbClr val="FFC000"/>
                </a:solidFill>
              </a:rPr>
              <a:t>Κράτος</a:t>
            </a:r>
            <a:r>
              <a:rPr lang="el-GR" dirty="0" smtClean="0"/>
              <a:t> </a:t>
            </a:r>
            <a:r>
              <a:rPr lang="el-GR" dirty="0" smtClean="0">
                <a:sym typeface="Symbol"/>
              </a:rPr>
              <a:t>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ΚΕ=</a:t>
            </a:r>
            <a:r>
              <a:rPr lang="en-US" dirty="0" smtClean="0"/>
              <a:t>P</a:t>
            </a:r>
            <a:r>
              <a:rPr lang="el-GR" dirty="0" smtClean="0"/>
              <a:t>κ .</a:t>
            </a:r>
            <a:r>
              <a:rPr lang="en-US" dirty="0" smtClean="0"/>
              <a:t>(</a:t>
            </a:r>
            <a:r>
              <a:rPr lang="el-GR" dirty="0" smtClean="0"/>
              <a:t>πλεόνασμα) ⇔ ΚΕ=25 </a:t>
            </a:r>
            <a:r>
              <a:rPr lang="en-US" dirty="0" smtClean="0"/>
              <a:t>x</a:t>
            </a:r>
            <a:r>
              <a:rPr lang="el-GR" dirty="0" smtClean="0"/>
              <a:t> </a:t>
            </a:r>
            <a:r>
              <a:rPr lang="en-US" dirty="0" smtClean="0"/>
              <a:t>150</a:t>
            </a:r>
            <a:r>
              <a:rPr lang="el-GR" dirty="0" smtClean="0"/>
              <a:t> ⇔</a:t>
            </a:r>
            <a:r>
              <a:rPr lang="en-US" dirty="0" smtClean="0"/>
              <a:t> </a:t>
            </a:r>
            <a:r>
              <a:rPr lang="el-GR" b="1" dirty="0" smtClean="0">
                <a:solidFill>
                  <a:srgbClr val="FFC000"/>
                </a:solidFill>
              </a:rPr>
              <a:t>ΚΕ=3.750</a:t>
            </a:r>
          </a:p>
          <a:p>
            <a:r>
              <a:rPr lang="el-GR" b="1" dirty="0" smtClean="0">
                <a:solidFill>
                  <a:srgbClr val="FF0000"/>
                </a:solidFill>
              </a:rPr>
              <a:t>Παραγωγοί </a:t>
            </a:r>
            <a:r>
              <a:rPr lang="el-GR" b="1" dirty="0" smtClean="0">
                <a:sym typeface="Symbol"/>
              </a:rPr>
              <a:t></a:t>
            </a:r>
            <a:r>
              <a:rPr lang="el-GR" b="1" dirty="0" smtClean="0"/>
              <a:t> </a:t>
            </a:r>
            <a:r>
              <a:rPr lang="el-GR" b="1" dirty="0" err="1" smtClean="0"/>
              <a:t>ΣΕκ=ΣΔκ</a:t>
            </a:r>
            <a:r>
              <a:rPr lang="el-GR" b="1" dirty="0" smtClean="0"/>
              <a:t> +ΚΕ </a:t>
            </a:r>
            <a:r>
              <a:rPr lang="el-GR" dirty="0" smtClean="0"/>
              <a:t>⇔</a:t>
            </a:r>
            <a:r>
              <a:rPr lang="el-GR" b="1" dirty="0" smtClean="0"/>
              <a:t>  ΣΕκ=1.250+3.750 </a:t>
            </a:r>
            <a:r>
              <a:rPr lang="el-GR" dirty="0" smtClean="0"/>
              <a:t>⇔</a:t>
            </a:r>
            <a:r>
              <a:rPr lang="el-GR" b="1" dirty="0" smtClean="0"/>
              <a:t> ΣΕκ=5.000 ή </a:t>
            </a:r>
          </a:p>
          <a:p>
            <a:r>
              <a:rPr lang="el-GR" b="1" dirty="0" err="1" smtClean="0"/>
              <a:t>ΣΕκ</a:t>
            </a:r>
            <a:r>
              <a:rPr lang="el-GR" b="1" dirty="0" smtClean="0"/>
              <a:t>=</a:t>
            </a:r>
            <a:r>
              <a:rPr lang="en-US" b="1" dirty="0" smtClean="0"/>
              <a:t>P</a:t>
            </a:r>
            <a:r>
              <a:rPr lang="el-GR" b="1" dirty="0" smtClean="0"/>
              <a:t>κ . </a:t>
            </a:r>
            <a:r>
              <a:rPr lang="en-US" b="1" dirty="0" smtClean="0"/>
              <a:t>QS</a:t>
            </a:r>
            <a:r>
              <a:rPr lang="el-GR" b="1" dirty="0" smtClean="0"/>
              <a:t>κ</a:t>
            </a:r>
            <a:r>
              <a:rPr lang="el-GR" dirty="0" smtClean="0"/>
              <a:t> ⇔</a:t>
            </a:r>
            <a:r>
              <a:rPr lang="en-US" b="1" dirty="0" smtClean="0"/>
              <a:t>  </a:t>
            </a:r>
            <a:r>
              <a:rPr lang="el-GR" b="1" dirty="0" smtClean="0"/>
              <a:t>ΣΕΚ=25 </a:t>
            </a:r>
            <a:r>
              <a:rPr lang="en-US" b="1" dirty="0" smtClean="0"/>
              <a:t>x</a:t>
            </a:r>
            <a:r>
              <a:rPr lang="el-GR" b="1" dirty="0" smtClean="0"/>
              <a:t> </a:t>
            </a:r>
            <a:r>
              <a:rPr lang="en-US" b="1" dirty="0" smtClean="0"/>
              <a:t>200 </a:t>
            </a:r>
            <a:r>
              <a:rPr lang="el-GR" dirty="0" smtClean="0"/>
              <a:t>⇔ </a:t>
            </a:r>
            <a:r>
              <a:rPr lang="en-US" b="1" dirty="0" smtClean="0"/>
              <a:t> </a:t>
            </a:r>
            <a:r>
              <a:rPr lang="el-GR" b="1" dirty="0" smtClean="0">
                <a:solidFill>
                  <a:srgbClr val="FF0000"/>
                </a:solidFill>
              </a:rPr>
              <a:t>ΣΕκ=5.000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33A6C-E0EB-4F0C-A54B-FEA939F4F76B}" type="slidenum">
              <a:rPr lang="el-GR" smtClean="0"/>
              <a:pPr/>
              <a:t>10</a:t>
            </a:fld>
            <a:endParaRPr lang="el-GR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56138" y="2071678"/>
            <a:ext cx="4038600" cy="385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(β) Επιβολή Κατώτατης Τιμής ή Τιμής Παρέμβασης ή Τιμής Ασφαλείας (PΚ) 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b="1" dirty="0" smtClean="0">
                <a:solidFill>
                  <a:srgbClr val="00B0F0"/>
                </a:solidFill>
              </a:rPr>
              <a:t>Σκοπός Κράτους </a:t>
            </a:r>
            <a:r>
              <a:rPr lang="el-GR" dirty="0" smtClean="0">
                <a:sym typeface="Symbol"/>
              </a:rPr>
              <a:t></a:t>
            </a:r>
            <a:r>
              <a:rPr lang="el-GR" dirty="0" smtClean="0"/>
              <a:t> Η προστασία του παραγωγού – επιχείρησης</a:t>
            </a:r>
          </a:p>
          <a:p>
            <a:r>
              <a:rPr lang="en-US" dirty="0" smtClean="0"/>
              <a:t>P</a:t>
            </a:r>
            <a:r>
              <a:rPr lang="el-GR" dirty="0" smtClean="0"/>
              <a:t>κ &gt;</a:t>
            </a:r>
            <a:r>
              <a:rPr lang="en-US" dirty="0" smtClean="0"/>
              <a:t>P</a:t>
            </a:r>
            <a:r>
              <a:rPr lang="el-GR" dirty="0" smtClean="0"/>
              <a:t>ο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33A6C-E0EB-4F0C-A54B-FEA939F4F76B}" type="slidenum">
              <a:rPr lang="el-GR" smtClean="0"/>
              <a:pPr/>
              <a:t>2</a:t>
            </a:fld>
            <a:endParaRPr lang="el-G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56138" y="2623344"/>
            <a:ext cx="4038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(β) Επιβολή Κατώτατης Τιμής ή Τιμής Παρέμβασης ή Τιμής Ασφαλείας (PΚ) 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>
                <a:solidFill>
                  <a:srgbClr val="92D050"/>
                </a:solidFill>
              </a:rPr>
              <a:t>Συνέπειες</a:t>
            </a:r>
          </a:p>
          <a:p>
            <a:pPr marL="582930" indent="-514350">
              <a:buFont typeface="+mj-lt"/>
              <a:buAutoNum type="arabicPeriod"/>
            </a:pPr>
            <a:r>
              <a:rPr lang="el-GR" dirty="0" smtClean="0"/>
              <a:t>Ανισορροπία στην αγορά</a:t>
            </a:r>
          </a:p>
          <a:p>
            <a:pPr marL="582930" indent="-514350">
              <a:buFont typeface="+mj-lt"/>
              <a:buAutoNum type="arabicPeriod"/>
            </a:pPr>
            <a:r>
              <a:rPr lang="el-GR" dirty="0" smtClean="0"/>
              <a:t>Εμφάνιση πλεονάσματος (</a:t>
            </a:r>
            <a:r>
              <a:rPr lang="en-US" dirty="0" smtClean="0"/>
              <a:t>Q</a:t>
            </a:r>
            <a:r>
              <a:rPr lang="en-US" sz="2000" dirty="0" smtClean="0"/>
              <a:t>S</a:t>
            </a:r>
            <a:r>
              <a:rPr lang="el-GR" sz="2000" dirty="0" smtClean="0"/>
              <a:t>Β</a:t>
            </a:r>
            <a:r>
              <a:rPr lang="el-GR" dirty="0" smtClean="0"/>
              <a:t>−</a:t>
            </a:r>
            <a:r>
              <a:rPr lang="en-US" dirty="0" smtClean="0"/>
              <a:t>Q</a:t>
            </a:r>
            <a:r>
              <a:rPr lang="en-US" sz="2000" dirty="0" smtClean="0"/>
              <a:t>D</a:t>
            </a:r>
            <a:r>
              <a:rPr lang="el-GR" sz="2000" dirty="0" smtClean="0"/>
              <a:t>Α</a:t>
            </a:r>
            <a:r>
              <a:rPr lang="el-GR" dirty="0" smtClean="0"/>
              <a:t>)</a:t>
            </a:r>
          </a:p>
          <a:p>
            <a:pPr marL="582930" indent="-514350">
              <a:buFont typeface="+mj-lt"/>
              <a:buAutoNum type="arabicPeriod"/>
            </a:pPr>
            <a:r>
              <a:rPr lang="el-GR" dirty="0" smtClean="0"/>
              <a:t>Η συνολική δαπάνη των καταναλωτών για την τιμή </a:t>
            </a:r>
            <a:r>
              <a:rPr lang="el-GR" dirty="0" err="1" smtClean="0"/>
              <a:t>Pκ</a:t>
            </a:r>
            <a:r>
              <a:rPr lang="el-GR" dirty="0" smtClean="0"/>
              <a:t> θα είναι: </a:t>
            </a:r>
            <a:r>
              <a:rPr lang="el-GR" dirty="0" err="1" smtClean="0"/>
              <a:t>ΣΔκ</a:t>
            </a:r>
            <a:r>
              <a:rPr lang="el-GR" dirty="0" smtClean="0"/>
              <a:t> =</a:t>
            </a:r>
            <a:r>
              <a:rPr lang="el-GR" dirty="0" err="1" smtClean="0"/>
              <a:t>Pκ</a:t>
            </a:r>
            <a:r>
              <a:rPr lang="el-GR" dirty="0" smtClean="0"/>
              <a:t> . Q</a:t>
            </a:r>
            <a:r>
              <a:rPr lang="el-GR" sz="2400" dirty="0" smtClean="0"/>
              <a:t>DΑ</a:t>
            </a:r>
          </a:p>
          <a:p>
            <a:pPr marL="582930" indent="-514350">
              <a:buFont typeface="+mj-lt"/>
              <a:buAutoNum type="arabicPeriod"/>
            </a:pP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33A6C-E0EB-4F0C-A54B-FEA939F4F76B}" type="slidenum">
              <a:rPr lang="el-GR" smtClean="0"/>
              <a:pPr/>
              <a:t>3</a:t>
            </a:fld>
            <a:endParaRPr lang="el-G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56138" y="2623344"/>
            <a:ext cx="4038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(β) Επιβολή Κατώτατης Τιμής ή Τιμής Παρέμβασης ή Τιμής Ασφαλείας (PΚ) 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>
                <a:solidFill>
                  <a:srgbClr val="92D050"/>
                </a:solidFill>
              </a:rPr>
              <a:t>Συνέπειες</a:t>
            </a:r>
          </a:p>
          <a:p>
            <a:r>
              <a:rPr lang="el-GR" dirty="0" smtClean="0"/>
              <a:t>4. Ο κρατικός προϋπολογισμός επιβαρύνεται με την αγορά του πλεονάσματος από τους παραγωγούς κατά:</a:t>
            </a:r>
          </a:p>
          <a:p>
            <a:pPr>
              <a:buNone/>
            </a:pPr>
            <a:r>
              <a:rPr lang="el-GR" dirty="0" smtClean="0"/>
              <a:t>Κρατική Επιβάρυνση </a:t>
            </a:r>
            <a:r>
              <a:rPr lang="el-GR" dirty="0" err="1" smtClean="0"/>
              <a:t>ΚΕ=Pκ</a:t>
            </a:r>
            <a:r>
              <a:rPr lang="el-GR" dirty="0" smtClean="0"/>
              <a:t> . (πλεόνασμα) ⇔  </a:t>
            </a:r>
            <a:r>
              <a:rPr lang="el-GR" dirty="0" err="1" smtClean="0"/>
              <a:t>ΚΕ=Pκ</a:t>
            </a:r>
            <a:r>
              <a:rPr lang="el-GR" dirty="0" smtClean="0"/>
              <a:t>. (Q</a:t>
            </a:r>
            <a:r>
              <a:rPr lang="el-GR" sz="2400" dirty="0" smtClean="0"/>
              <a:t>SΒ</a:t>
            </a:r>
            <a:r>
              <a:rPr lang="el-GR" dirty="0" smtClean="0"/>
              <a:t>−Q</a:t>
            </a:r>
            <a:r>
              <a:rPr lang="el-GR" sz="2400" dirty="0" smtClean="0"/>
              <a:t>DΑ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33A6C-E0EB-4F0C-A54B-FEA939F4F76B}" type="slidenum">
              <a:rPr lang="el-GR" smtClean="0"/>
              <a:pPr/>
              <a:t>4</a:t>
            </a:fld>
            <a:endParaRPr lang="el-GR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56138" y="2623344"/>
            <a:ext cx="4038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(β) Επιβολή Κατώτατης Τιμής ή Τιμής Παρέμβασης ή Τιμής Ασφαλείας (PΚ) 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 smtClean="0">
                <a:solidFill>
                  <a:srgbClr val="92D050"/>
                </a:solidFill>
              </a:rPr>
              <a:t>Συνέπειες</a:t>
            </a:r>
          </a:p>
          <a:p>
            <a:pPr>
              <a:buNone/>
            </a:pPr>
            <a:r>
              <a:rPr lang="el-GR" dirty="0" smtClean="0"/>
              <a:t>5. Τα συνολικά έσοδα (ΣΕ) των παραγωγών θα είναι το άθροισμα της συνολικής δαπάνης (ΣΔ) των καταναλωτών και της κρατικής επιβάρυνσης, δηλαδή: ΣΕ</a:t>
            </a:r>
            <a:r>
              <a:rPr lang="el-GR" sz="2100" dirty="0" smtClean="0"/>
              <a:t>Κ</a:t>
            </a:r>
            <a:r>
              <a:rPr lang="el-GR" dirty="0" smtClean="0"/>
              <a:t>=ΣΔ</a:t>
            </a:r>
            <a:r>
              <a:rPr lang="el-GR" sz="2400" dirty="0" smtClean="0"/>
              <a:t>Κ</a:t>
            </a:r>
            <a:r>
              <a:rPr lang="el-GR" dirty="0" smtClean="0"/>
              <a:t>+ΚΕ ⇔ </a:t>
            </a:r>
            <a:r>
              <a:rPr lang="el-GR" sz="2200" dirty="0" err="1" smtClean="0"/>
              <a:t>ΣΕκ</a:t>
            </a:r>
            <a:r>
              <a:rPr lang="el-GR" sz="2200" dirty="0" smtClean="0"/>
              <a:t>=</a:t>
            </a:r>
            <a:r>
              <a:rPr lang="en-US" sz="2200" dirty="0" smtClean="0"/>
              <a:t>P</a:t>
            </a:r>
            <a:r>
              <a:rPr lang="el-GR" sz="2200" dirty="0" smtClean="0"/>
              <a:t>κ.</a:t>
            </a:r>
            <a:r>
              <a:rPr lang="en-US" sz="2200" dirty="0" smtClean="0"/>
              <a:t>Q</a:t>
            </a:r>
            <a:r>
              <a:rPr lang="en-US" sz="1900" dirty="0" smtClean="0"/>
              <a:t>D</a:t>
            </a:r>
            <a:r>
              <a:rPr lang="el-GR" sz="1900" dirty="0" smtClean="0"/>
              <a:t>Α</a:t>
            </a:r>
            <a:r>
              <a:rPr lang="el-GR" sz="2200" dirty="0" smtClean="0"/>
              <a:t>+</a:t>
            </a:r>
            <a:r>
              <a:rPr lang="en-US" sz="2200" dirty="0" smtClean="0"/>
              <a:t>P</a:t>
            </a:r>
            <a:r>
              <a:rPr lang="el-GR" sz="2200" dirty="0" smtClean="0"/>
              <a:t>κ .</a:t>
            </a:r>
            <a:r>
              <a:rPr lang="en-US" sz="2200" dirty="0" smtClean="0"/>
              <a:t>(Q</a:t>
            </a:r>
            <a:r>
              <a:rPr lang="en-US" sz="1900" dirty="0" smtClean="0"/>
              <a:t>S</a:t>
            </a:r>
            <a:r>
              <a:rPr lang="el-GR" sz="1900" dirty="0" smtClean="0"/>
              <a:t>Β</a:t>
            </a:r>
            <a:r>
              <a:rPr lang="el-GR" sz="2200" dirty="0" smtClean="0"/>
              <a:t>-</a:t>
            </a:r>
            <a:r>
              <a:rPr lang="en-US" sz="2200" dirty="0" smtClean="0"/>
              <a:t>Q</a:t>
            </a:r>
            <a:r>
              <a:rPr lang="en-US" sz="1900" dirty="0" smtClean="0"/>
              <a:t>D</a:t>
            </a:r>
            <a:r>
              <a:rPr lang="el-GR" sz="1900" dirty="0" smtClean="0"/>
              <a:t>Α</a:t>
            </a:r>
            <a:r>
              <a:rPr lang="el-GR" sz="2200" dirty="0" smtClean="0"/>
              <a:t>) </a:t>
            </a:r>
            <a:r>
              <a:rPr lang="el-GR" sz="1900" dirty="0" smtClean="0"/>
              <a:t>⇔ </a:t>
            </a:r>
            <a:r>
              <a:rPr lang="el-GR" sz="1900" dirty="0" err="1" smtClean="0"/>
              <a:t>ΣΕκ</a:t>
            </a:r>
            <a:r>
              <a:rPr lang="el-GR" sz="1900" dirty="0" smtClean="0"/>
              <a:t>=</a:t>
            </a:r>
            <a:r>
              <a:rPr lang="en-US" sz="1900" dirty="0" smtClean="0"/>
              <a:t>P</a:t>
            </a:r>
            <a:r>
              <a:rPr lang="el-GR" sz="1900" dirty="0" smtClean="0"/>
              <a:t>κ.</a:t>
            </a:r>
            <a:r>
              <a:rPr lang="en-US" sz="1900" dirty="0" smtClean="0"/>
              <a:t>Q</a:t>
            </a:r>
            <a:r>
              <a:rPr lang="en-US" sz="1700" dirty="0" smtClean="0"/>
              <a:t>D</a:t>
            </a:r>
            <a:r>
              <a:rPr lang="el-GR" sz="1700" dirty="0" smtClean="0"/>
              <a:t>Α</a:t>
            </a:r>
            <a:r>
              <a:rPr lang="el-GR" sz="1900" dirty="0" smtClean="0"/>
              <a:t>+</a:t>
            </a:r>
            <a:r>
              <a:rPr lang="en-US" sz="1900" dirty="0" smtClean="0"/>
              <a:t>P</a:t>
            </a:r>
            <a:r>
              <a:rPr lang="el-GR" sz="1900" dirty="0" smtClean="0"/>
              <a:t>κ.</a:t>
            </a:r>
            <a:r>
              <a:rPr lang="en-US" sz="1900" dirty="0" smtClean="0"/>
              <a:t>Q</a:t>
            </a:r>
            <a:r>
              <a:rPr lang="en-US" sz="1500" dirty="0" smtClean="0"/>
              <a:t>S</a:t>
            </a:r>
            <a:r>
              <a:rPr lang="el-GR" sz="1700" dirty="0" smtClean="0"/>
              <a:t>Β</a:t>
            </a:r>
            <a:r>
              <a:rPr lang="el-GR" sz="1900" dirty="0" smtClean="0"/>
              <a:t>- </a:t>
            </a:r>
            <a:r>
              <a:rPr lang="en-US" sz="1900" dirty="0" smtClean="0"/>
              <a:t>P</a:t>
            </a:r>
            <a:r>
              <a:rPr lang="el-GR" sz="1900" dirty="0" smtClean="0"/>
              <a:t>κ.</a:t>
            </a:r>
            <a:r>
              <a:rPr lang="en-US" sz="1900" dirty="0" smtClean="0"/>
              <a:t>Q</a:t>
            </a:r>
            <a:r>
              <a:rPr lang="en-US" sz="1500" dirty="0" smtClean="0"/>
              <a:t>D</a:t>
            </a:r>
            <a:r>
              <a:rPr lang="el-GR" sz="1500" dirty="0" smtClean="0"/>
              <a:t>Α</a:t>
            </a:r>
            <a:r>
              <a:rPr lang="el-GR" sz="1900" dirty="0" smtClean="0"/>
              <a:t> ⇔  </a:t>
            </a:r>
            <a:r>
              <a:rPr lang="el-GR" sz="1900" dirty="0" err="1" smtClean="0"/>
              <a:t>ΣΕκ</a:t>
            </a:r>
            <a:r>
              <a:rPr lang="el-GR" sz="1900" dirty="0" smtClean="0"/>
              <a:t>=</a:t>
            </a:r>
            <a:r>
              <a:rPr lang="en-US" sz="1900" dirty="0" smtClean="0"/>
              <a:t>P</a:t>
            </a:r>
            <a:r>
              <a:rPr lang="el-GR" sz="1900" dirty="0" smtClean="0"/>
              <a:t>κ.</a:t>
            </a:r>
            <a:r>
              <a:rPr lang="en-US" sz="1900" dirty="0" smtClean="0"/>
              <a:t>Q</a:t>
            </a:r>
            <a:r>
              <a:rPr lang="en-US" sz="1500" dirty="0" smtClean="0"/>
              <a:t>S</a:t>
            </a:r>
            <a:r>
              <a:rPr lang="el-GR" sz="1500" dirty="0" smtClean="0"/>
              <a:t>Β</a:t>
            </a:r>
            <a:endParaRPr lang="el-GR" sz="1500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33A6C-E0EB-4F0C-A54B-FEA939F4F76B}" type="slidenum">
              <a:rPr lang="el-GR" smtClean="0"/>
              <a:pPr/>
              <a:t>5</a:t>
            </a:fld>
            <a:endParaRPr lang="el-GR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56138" y="2623344"/>
            <a:ext cx="4038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(β) Επιβολή Κατώτατης Τιμής ή Τιμής Παρέμβασης ή Τιμής Ασφαλείας (PΚ) 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92D050"/>
                </a:solidFill>
              </a:rPr>
              <a:t>Συνέπειες</a:t>
            </a:r>
          </a:p>
          <a:p>
            <a:r>
              <a:rPr lang="el-GR" dirty="0" smtClean="0"/>
              <a:t>6. Σε σχέση με το σημείο ισορροπίας οι παραγωγοί αυξάνουν τα συνολικά τους έσοδα κατά τη διαφορά: ΔΣΕ=ΣΕ</a:t>
            </a:r>
            <a:r>
              <a:rPr lang="el-GR" sz="2000" dirty="0" smtClean="0"/>
              <a:t>Κ</a:t>
            </a:r>
            <a:r>
              <a:rPr lang="el-GR" dirty="0" smtClean="0"/>
              <a:t>−ΣΕ</a:t>
            </a:r>
            <a:r>
              <a:rPr lang="el-GR" sz="2000" dirty="0" smtClean="0"/>
              <a:t>Ο</a:t>
            </a:r>
            <a:r>
              <a:rPr lang="el-GR" dirty="0" smtClean="0"/>
              <a:t> ⇔ ΔΣΕ=P</a:t>
            </a:r>
            <a:r>
              <a:rPr lang="el-GR" sz="2000" dirty="0" smtClean="0"/>
              <a:t>K . </a:t>
            </a:r>
            <a:r>
              <a:rPr lang="el-GR" dirty="0" smtClean="0"/>
              <a:t>Q</a:t>
            </a:r>
            <a:r>
              <a:rPr lang="el-GR" sz="2000" dirty="0" smtClean="0"/>
              <a:t>SΒ </a:t>
            </a:r>
            <a:r>
              <a:rPr lang="el-GR" dirty="0" smtClean="0"/>
              <a:t>− </a:t>
            </a:r>
            <a:r>
              <a:rPr lang="el-GR" dirty="0" err="1" smtClean="0"/>
              <a:t>Pο.Qο</a:t>
            </a: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33A6C-E0EB-4F0C-A54B-FEA939F4F76B}" type="slidenum">
              <a:rPr lang="el-GR" smtClean="0"/>
              <a:pPr/>
              <a:t>6</a:t>
            </a:fld>
            <a:endParaRPr lang="el-GR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56138" y="2623344"/>
            <a:ext cx="4038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Κατώτατη </a:t>
            </a:r>
            <a:r>
              <a:rPr lang="el-GR" sz="3200" dirty="0" smtClean="0"/>
              <a:t>τιμή- Άσκηση</a:t>
            </a:r>
            <a:endParaRPr lang="el-GR" sz="3200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Η ζήτηση ελαιόλαδου δίνεται από την συνάρτηση  </a:t>
            </a:r>
            <a:r>
              <a:rPr lang="en-US" dirty="0" smtClean="0"/>
              <a:t>Q</a:t>
            </a:r>
            <a:r>
              <a:rPr lang="en-US" sz="2000" dirty="0" smtClean="0"/>
              <a:t>D</a:t>
            </a:r>
            <a:r>
              <a:rPr lang="en-US" dirty="0" smtClean="0"/>
              <a:t>=300−10P, </a:t>
            </a:r>
            <a:r>
              <a:rPr lang="el-GR" dirty="0" smtClean="0"/>
              <a:t>η προσφορά του δίνεται από τη συνάρτηση </a:t>
            </a:r>
            <a:r>
              <a:rPr lang="en-US" dirty="0" smtClean="0"/>
              <a:t>Q</a:t>
            </a:r>
            <a:r>
              <a:rPr lang="en-US" sz="2000" dirty="0" smtClean="0"/>
              <a:t>S</a:t>
            </a:r>
            <a:r>
              <a:rPr lang="en-US" dirty="0" smtClean="0"/>
              <a:t>=−</a:t>
            </a:r>
            <a:r>
              <a:rPr lang="en-US" dirty="0" smtClean="0"/>
              <a:t>300+20P</a:t>
            </a:r>
            <a:r>
              <a:rPr lang="el-GR" dirty="0" smtClean="0"/>
              <a:t>. Το κράτος παρεμβαίνει και επιβάλλει τιμή </a:t>
            </a:r>
            <a:r>
              <a:rPr lang="en-US" dirty="0" smtClean="0"/>
              <a:t>P</a:t>
            </a:r>
            <a:r>
              <a:rPr lang="el-GR" dirty="0" smtClean="0"/>
              <a:t>κ</a:t>
            </a:r>
            <a:r>
              <a:rPr lang="en-US" dirty="0" smtClean="0"/>
              <a:t>=25</a:t>
            </a:r>
            <a:endParaRPr lang="el-GR" dirty="0" smtClean="0"/>
          </a:p>
          <a:p>
            <a:r>
              <a:rPr lang="en-US" b="1" dirty="0" smtClean="0">
                <a:solidFill>
                  <a:srgbClr val="FFFF00"/>
                </a:solidFill>
              </a:rPr>
              <a:t>P</a:t>
            </a:r>
            <a:r>
              <a:rPr lang="el-GR" b="1" dirty="0" smtClean="0">
                <a:solidFill>
                  <a:srgbClr val="FFFF00"/>
                </a:solidFill>
              </a:rPr>
              <a:t>κ</a:t>
            </a:r>
            <a:r>
              <a:rPr lang="en-US" b="1" dirty="0" smtClean="0">
                <a:solidFill>
                  <a:srgbClr val="FFFF00"/>
                </a:solidFill>
              </a:rPr>
              <a:t>=25</a:t>
            </a:r>
            <a:r>
              <a:rPr lang="en-US" dirty="0" smtClean="0">
                <a:sym typeface="Symbol"/>
              </a:rPr>
              <a:t></a:t>
            </a:r>
            <a:r>
              <a:rPr lang="el-GR" dirty="0" smtClean="0">
                <a:sym typeface="Symbol"/>
              </a:rPr>
              <a:t> </a:t>
            </a:r>
          </a:p>
          <a:p>
            <a:r>
              <a:rPr lang="en-US" dirty="0" smtClean="0"/>
              <a:t>Q</a:t>
            </a:r>
            <a:r>
              <a:rPr lang="en-US" sz="2000" dirty="0" smtClean="0"/>
              <a:t>DK</a:t>
            </a:r>
            <a:r>
              <a:rPr lang="en-US" dirty="0" smtClean="0"/>
              <a:t>=300−10P</a:t>
            </a:r>
            <a:endParaRPr lang="en-US" sz="2000" dirty="0" smtClean="0"/>
          </a:p>
          <a:p>
            <a:r>
              <a:rPr lang="el-GR" dirty="0" smtClean="0"/>
              <a:t> ⇔</a:t>
            </a:r>
            <a:r>
              <a:rPr lang="en-US" dirty="0" smtClean="0"/>
              <a:t>  Q</a:t>
            </a:r>
            <a:r>
              <a:rPr lang="en-US" sz="2000" dirty="0" smtClean="0"/>
              <a:t>DK</a:t>
            </a:r>
            <a:r>
              <a:rPr lang="en-US" dirty="0" smtClean="0"/>
              <a:t>=300−10x25</a:t>
            </a:r>
            <a:r>
              <a:rPr lang="el-GR" dirty="0" smtClean="0"/>
              <a:t> ⇔</a:t>
            </a:r>
            <a:r>
              <a:rPr lang="en-US" dirty="0" smtClean="0"/>
              <a:t>  Q</a:t>
            </a:r>
            <a:r>
              <a:rPr lang="en-US" sz="2000" dirty="0" smtClean="0"/>
              <a:t>DK</a:t>
            </a:r>
            <a:r>
              <a:rPr lang="en-US" dirty="0" smtClean="0"/>
              <a:t>=300−250</a:t>
            </a:r>
            <a:r>
              <a:rPr lang="el-GR" dirty="0" smtClean="0"/>
              <a:t> ⇔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Q</a:t>
            </a:r>
            <a:r>
              <a:rPr lang="en-US" sz="2000" b="1" dirty="0" smtClean="0">
                <a:solidFill>
                  <a:srgbClr val="FF0000"/>
                </a:solidFill>
              </a:rPr>
              <a:t>DK</a:t>
            </a:r>
            <a:r>
              <a:rPr lang="en-US" b="1" dirty="0" smtClean="0">
                <a:solidFill>
                  <a:srgbClr val="FF0000"/>
                </a:solidFill>
              </a:rPr>
              <a:t>=50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33A6C-E0EB-4F0C-A54B-FEA939F4F76B}" type="slidenum">
              <a:rPr lang="el-GR" smtClean="0"/>
              <a:pPr/>
              <a:t>7</a:t>
            </a:fld>
            <a:endParaRPr lang="el-GR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5138" y="1857365"/>
            <a:ext cx="4038600" cy="3597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Κατώτατη τιμή - Πλεόνασμα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PK=25</a:t>
            </a:r>
            <a:r>
              <a:rPr lang="en-US" dirty="0" smtClean="0">
                <a:sym typeface="Symbol"/>
              </a:rPr>
              <a:t></a:t>
            </a:r>
            <a:r>
              <a:rPr lang="el-GR" dirty="0" smtClean="0">
                <a:sym typeface="Symbol"/>
              </a:rPr>
              <a:t> </a:t>
            </a:r>
          </a:p>
          <a:p>
            <a:pPr>
              <a:buNone/>
            </a:pPr>
            <a:r>
              <a:rPr lang="en-US" dirty="0" smtClean="0"/>
              <a:t>Q</a:t>
            </a:r>
            <a:r>
              <a:rPr lang="en-US" sz="2000" dirty="0" smtClean="0"/>
              <a:t>SK</a:t>
            </a:r>
            <a:r>
              <a:rPr lang="en-US" dirty="0" smtClean="0"/>
              <a:t>=−300+20P</a:t>
            </a:r>
            <a:r>
              <a:rPr lang="en-US" sz="2000" dirty="0" smtClean="0"/>
              <a:t>K</a:t>
            </a:r>
            <a:r>
              <a:rPr lang="en-US" dirty="0" smtClean="0"/>
              <a:t> </a:t>
            </a:r>
            <a:r>
              <a:rPr lang="el-GR" dirty="0" smtClean="0"/>
              <a:t>⇔ </a:t>
            </a:r>
            <a:r>
              <a:rPr lang="en-US" dirty="0" smtClean="0"/>
              <a:t> Q</a:t>
            </a:r>
            <a:r>
              <a:rPr lang="en-US" sz="2000" dirty="0" smtClean="0"/>
              <a:t>SK</a:t>
            </a:r>
            <a:r>
              <a:rPr lang="en-US" dirty="0" smtClean="0"/>
              <a:t>=−300+20x25 </a:t>
            </a:r>
            <a:r>
              <a:rPr lang="el-GR" dirty="0" smtClean="0"/>
              <a:t>⇔</a:t>
            </a:r>
            <a:r>
              <a:rPr lang="en-US" dirty="0" smtClean="0"/>
              <a:t> Q</a:t>
            </a:r>
            <a:r>
              <a:rPr lang="en-US" sz="2000" dirty="0" smtClean="0"/>
              <a:t>SK</a:t>
            </a:r>
            <a:r>
              <a:rPr lang="en-US" dirty="0" smtClean="0"/>
              <a:t> =−300+500 </a:t>
            </a:r>
            <a:r>
              <a:rPr lang="el-GR" dirty="0" smtClean="0"/>
              <a:t>⇔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rgbClr val="FF0000"/>
                </a:solidFill>
              </a:rPr>
              <a:t>Q</a:t>
            </a:r>
            <a:r>
              <a:rPr lang="en-US" sz="2000" b="1" dirty="0" smtClean="0">
                <a:solidFill>
                  <a:srgbClr val="FF0000"/>
                </a:solidFill>
              </a:rPr>
              <a:t>SK</a:t>
            </a:r>
            <a:r>
              <a:rPr lang="en-US" b="1" dirty="0" smtClean="0">
                <a:solidFill>
                  <a:srgbClr val="FF0000"/>
                </a:solidFill>
              </a:rPr>
              <a:t>=200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l-GR" dirty="0" smtClean="0"/>
              <a:t>Πλεόνασμα=</a:t>
            </a:r>
            <a:r>
              <a:rPr lang="en-US" dirty="0" smtClean="0"/>
              <a:t>Q</a:t>
            </a:r>
            <a:r>
              <a:rPr lang="en-US" sz="2000" dirty="0" smtClean="0"/>
              <a:t>SK</a:t>
            </a:r>
            <a:r>
              <a:rPr lang="en-US" dirty="0" smtClean="0"/>
              <a:t>−Q</a:t>
            </a:r>
            <a:r>
              <a:rPr lang="en-US" sz="2000" dirty="0" smtClean="0"/>
              <a:t>DK</a:t>
            </a:r>
            <a:r>
              <a:rPr lang="en-US" dirty="0" smtClean="0"/>
              <a:t> </a:t>
            </a:r>
            <a:r>
              <a:rPr lang="el-GR" dirty="0" smtClean="0"/>
              <a:t>⇔ Πλεόνασμα=200−50 ⇔ </a:t>
            </a:r>
            <a:r>
              <a:rPr lang="el-GR" b="1" dirty="0" smtClean="0">
                <a:solidFill>
                  <a:srgbClr val="FFC000"/>
                </a:solidFill>
              </a:rPr>
              <a:t>Πλεόνασμα=150</a:t>
            </a:r>
            <a:endParaRPr lang="el-GR" b="1" dirty="0">
              <a:solidFill>
                <a:srgbClr val="FFC000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33A6C-E0EB-4F0C-A54B-FEA939F4F76B}" type="slidenum">
              <a:rPr lang="el-GR" smtClean="0"/>
              <a:pPr/>
              <a:t>8</a:t>
            </a:fld>
            <a:endParaRPr lang="el-GR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56138" y="1928803"/>
            <a:ext cx="4038600" cy="3525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Κατώτατη τιμή – Συνολική δαπάνη</a:t>
            </a:r>
            <a:endParaRPr lang="el-GR" sz="3200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 b="1" dirty="0" smtClean="0">
              <a:solidFill>
                <a:srgbClr val="92D050"/>
              </a:solidFill>
            </a:endParaRPr>
          </a:p>
          <a:p>
            <a:r>
              <a:rPr lang="el-GR" b="1" dirty="0" smtClean="0">
                <a:solidFill>
                  <a:srgbClr val="92D050"/>
                </a:solidFill>
              </a:rPr>
              <a:t>Καταναλωτές</a:t>
            </a:r>
            <a:r>
              <a:rPr lang="el-GR" dirty="0" smtClean="0"/>
              <a:t> </a:t>
            </a:r>
            <a:r>
              <a:rPr lang="el-GR" dirty="0" smtClean="0">
                <a:sym typeface="Symbol"/>
              </a:rPr>
              <a:t></a:t>
            </a:r>
            <a:r>
              <a:rPr lang="el-GR" dirty="0" smtClean="0"/>
              <a:t> ΣΔ</a:t>
            </a:r>
            <a:r>
              <a:rPr lang="el-GR" sz="2000" dirty="0" smtClean="0"/>
              <a:t>Κ</a:t>
            </a:r>
            <a:r>
              <a:rPr lang="el-GR" dirty="0" smtClean="0"/>
              <a:t>=</a:t>
            </a:r>
            <a:r>
              <a:rPr lang="en-US" dirty="0" smtClean="0"/>
              <a:t>P</a:t>
            </a:r>
            <a:r>
              <a:rPr lang="en-US" sz="2000" dirty="0" smtClean="0"/>
              <a:t>K</a:t>
            </a:r>
            <a:r>
              <a:rPr lang="en-US" dirty="0" smtClean="0"/>
              <a:t> . Q</a:t>
            </a:r>
            <a:r>
              <a:rPr lang="en-US" sz="2000" dirty="0" smtClean="0"/>
              <a:t>DK </a:t>
            </a:r>
            <a:r>
              <a:rPr lang="el-GR" dirty="0" smtClean="0"/>
              <a:t>⇔ </a:t>
            </a:r>
            <a:r>
              <a:rPr lang="en-US" dirty="0" smtClean="0"/>
              <a:t> </a:t>
            </a:r>
            <a:r>
              <a:rPr lang="el-GR" dirty="0" smtClean="0"/>
              <a:t>ΣΔ</a:t>
            </a:r>
            <a:r>
              <a:rPr lang="el-GR" sz="2000" dirty="0" smtClean="0"/>
              <a:t>Κ</a:t>
            </a:r>
            <a:r>
              <a:rPr lang="el-GR" dirty="0" smtClean="0"/>
              <a:t>=25</a:t>
            </a:r>
            <a:r>
              <a:rPr lang="en-US" dirty="0" smtClean="0"/>
              <a:t> . 50 </a:t>
            </a:r>
            <a:r>
              <a:rPr lang="el-GR" dirty="0" smtClean="0"/>
              <a:t>⇔</a:t>
            </a:r>
            <a:r>
              <a:rPr lang="en-US" dirty="0" smtClean="0"/>
              <a:t>  </a:t>
            </a:r>
            <a:r>
              <a:rPr lang="el-GR" b="1" dirty="0" smtClean="0">
                <a:solidFill>
                  <a:srgbClr val="92D050"/>
                </a:solidFill>
              </a:rPr>
              <a:t>ΣΔ</a:t>
            </a:r>
            <a:r>
              <a:rPr lang="el-GR" sz="2000" b="1" dirty="0" smtClean="0">
                <a:solidFill>
                  <a:srgbClr val="92D050"/>
                </a:solidFill>
              </a:rPr>
              <a:t>Κ</a:t>
            </a:r>
            <a:r>
              <a:rPr lang="el-GR" b="1" dirty="0" smtClean="0">
                <a:solidFill>
                  <a:srgbClr val="92D050"/>
                </a:solidFill>
              </a:rPr>
              <a:t>=1.250</a:t>
            </a:r>
            <a:endParaRPr lang="el-GR" b="1" dirty="0">
              <a:solidFill>
                <a:srgbClr val="92D050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Καρατζά Αναστασία ΠΕ 80 Οικονομολόγος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33A6C-E0EB-4F0C-A54B-FEA939F4F76B}" type="slidenum">
              <a:rPr lang="el-GR" smtClean="0"/>
              <a:pPr/>
              <a:t>9</a:t>
            </a:fld>
            <a:endParaRPr lang="el-GR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5138" y="2071679"/>
            <a:ext cx="4038600" cy="3382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176</TotalTime>
  <Words>451</Words>
  <Application>Microsoft Office PowerPoint</Application>
  <PresentationFormat>Προβολή στην οθόνη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Μετρό</vt:lpstr>
      <vt:lpstr>Κεφάλαιο 5</vt:lpstr>
      <vt:lpstr>(β) Επιβολή Κατώτατης Τιμής ή Τιμής Παρέμβασης ή Τιμής Ασφαλείας (PΚ) </vt:lpstr>
      <vt:lpstr>(β) Επιβολή Κατώτατης Τιμής ή Τιμής Παρέμβασης ή Τιμής Ασφαλείας (PΚ) </vt:lpstr>
      <vt:lpstr>(β) Επιβολή Κατώτατης Τιμής ή Τιμής Παρέμβασης ή Τιμής Ασφαλείας (PΚ) </vt:lpstr>
      <vt:lpstr>(β) Επιβολή Κατώτατης Τιμής ή Τιμής Παρέμβασης ή Τιμής Ασφαλείας (PΚ) </vt:lpstr>
      <vt:lpstr>(β) Επιβολή Κατώτατης Τιμής ή Τιμής Παρέμβασης ή Τιμής Ασφαλείας (PΚ) </vt:lpstr>
      <vt:lpstr>Κατώτατη τιμή- Άσκηση</vt:lpstr>
      <vt:lpstr>Κατώτατη τιμή - Πλεόνασμα</vt:lpstr>
      <vt:lpstr>Κατώτατη τιμή – Συνολική δαπάνη</vt:lpstr>
      <vt:lpstr>Κατώτατη τιμή- κρατική επιβάρυνση- Συνολικά έσοδα παραγωγών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Σωτήρης</dc:creator>
  <cp:lastModifiedBy>Σωτήρης</cp:lastModifiedBy>
  <cp:revision>6</cp:revision>
  <dcterms:created xsi:type="dcterms:W3CDTF">2021-01-21T12:08:12Z</dcterms:created>
  <dcterms:modified xsi:type="dcterms:W3CDTF">2021-05-22T17:08:53Z</dcterms:modified>
</cp:coreProperties>
</file>