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8AD9DD8-D664-4E99-ACC8-F8BDDD9C3B0C}" type="datetimeFigureOut">
              <a:rPr lang="en-US" smtClean="0"/>
              <a:t>6/23/2021</a:t>
            </a:fld>
            <a:endParaRPr lang="en-US"/>
          </a:p>
        </p:txBody>
      </p:sp>
      <p:sp>
        <p:nvSpPr>
          <p:cNvPr id="17" name="Slide Number Placeholder 16"/>
          <p:cNvSpPr>
            <a:spLocks noGrp="1"/>
          </p:cNvSpPr>
          <p:nvPr>
            <p:ph type="sldNum" sz="quarter" idx="11"/>
          </p:nvPr>
        </p:nvSpPr>
        <p:spPr/>
        <p:txBody>
          <a:bodyPr/>
          <a:lstStyle/>
          <a:p>
            <a:fld id="{F545207F-7067-4DD3-B8FC-C69C7D4AE788}"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D9DD8-D664-4E99-ACC8-F8BDDD9C3B0C}"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5207F-7067-4DD3-B8FC-C69C7D4AE7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D9DD8-D664-4E99-ACC8-F8BDDD9C3B0C}"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5207F-7067-4DD3-B8FC-C69C7D4AE788}"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8AD9DD8-D664-4E99-ACC8-F8BDDD9C3B0C}" type="datetimeFigureOut">
              <a:rPr lang="en-US" smtClean="0"/>
              <a:t>6/23/2021</a:t>
            </a:fld>
            <a:endParaRPr lang="en-US"/>
          </a:p>
        </p:txBody>
      </p:sp>
      <p:sp>
        <p:nvSpPr>
          <p:cNvPr id="12" name="Slide Number Placeholder 11"/>
          <p:cNvSpPr>
            <a:spLocks noGrp="1"/>
          </p:cNvSpPr>
          <p:nvPr>
            <p:ph type="sldNum" sz="quarter" idx="15"/>
          </p:nvPr>
        </p:nvSpPr>
        <p:spPr/>
        <p:txBody>
          <a:bodyPr/>
          <a:lstStyle/>
          <a:p>
            <a:fld id="{F545207F-7067-4DD3-B8FC-C69C7D4AE788}"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8AD9DD8-D664-4E99-ACC8-F8BDDD9C3B0C}" type="datetimeFigureOut">
              <a:rPr lang="en-US" smtClean="0"/>
              <a:t>6/23/2021</a:t>
            </a:fld>
            <a:endParaRPr lang="en-US"/>
          </a:p>
        </p:txBody>
      </p:sp>
      <p:sp>
        <p:nvSpPr>
          <p:cNvPr id="14" name="Slide Number Placeholder 13"/>
          <p:cNvSpPr>
            <a:spLocks noGrp="1"/>
          </p:cNvSpPr>
          <p:nvPr>
            <p:ph type="sldNum" sz="quarter" idx="11"/>
          </p:nvPr>
        </p:nvSpPr>
        <p:spPr/>
        <p:txBody>
          <a:bodyPr/>
          <a:lstStyle/>
          <a:p>
            <a:fld id="{F545207F-7067-4DD3-B8FC-C69C7D4AE78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8AD9DD8-D664-4E99-ACC8-F8BDDD9C3B0C}" type="datetimeFigureOut">
              <a:rPr lang="en-US" smtClean="0"/>
              <a:t>6/23/2021</a:t>
            </a:fld>
            <a:endParaRPr lang="en-US"/>
          </a:p>
        </p:txBody>
      </p:sp>
      <p:sp>
        <p:nvSpPr>
          <p:cNvPr id="12" name="Slide Number Placeholder 11"/>
          <p:cNvSpPr>
            <a:spLocks noGrp="1"/>
          </p:cNvSpPr>
          <p:nvPr>
            <p:ph type="sldNum" sz="quarter" idx="16"/>
          </p:nvPr>
        </p:nvSpPr>
        <p:spPr/>
        <p:txBody>
          <a:bodyPr/>
          <a:lstStyle/>
          <a:p>
            <a:fld id="{F545207F-7067-4DD3-B8FC-C69C7D4AE788}"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8AD9DD8-D664-4E99-ACC8-F8BDDD9C3B0C}" type="datetimeFigureOut">
              <a:rPr lang="en-US" smtClean="0"/>
              <a:t>6/23/2021</a:t>
            </a:fld>
            <a:endParaRPr lang="en-US"/>
          </a:p>
        </p:txBody>
      </p:sp>
      <p:sp>
        <p:nvSpPr>
          <p:cNvPr id="12" name="Slide Number Placeholder 11"/>
          <p:cNvSpPr>
            <a:spLocks noGrp="1"/>
          </p:cNvSpPr>
          <p:nvPr>
            <p:ph type="sldNum" sz="quarter" idx="17"/>
          </p:nvPr>
        </p:nvSpPr>
        <p:spPr/>
        <p:txBody>
          <a:bodyPr/>
          <a:lstStyle/>
          <a:p>
            <a:fld id="{F545207F-7067-4DD3-B8FC-C69C7D4AE788}"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8AD9DD8-D664-4E99-ACC8-F8BDDD9C3B0C}" type="datetimeFigureOut">
              <a:rPr lang="en-US" smtClean="0"/>
              <a:t>6/23/2021</a:t>
            </a:fld>
            <a:endParaRPr lang="en-US"/>
          </a:p>
        </p:txBody>
      </p:sp>
      <p:sp>
        <p:nvSpPr>
          <p:cNvPr id="16" name="Slide Number Placeholder 15"/>
          <p:cNvSpPr>
            <a:spLocks noGrp="1"/>
          </p:cNvSpPr>
          <p:nvPr>
            <p:ph type="sldNum" sz="quarter" idx="11"/>
          </p:nvPr>
        </p:nvSpPr>
        <p:spPr/>
        <p:txBody>
          <a:bodyPr/>
          <a:lstStyle/>
          <a:p>
            <a:fld id="{F545207F-7067-4DD3-B8FC-C69C7D4AE78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8AD9DD8-D664-4E99-ACC8-F8BDDD9C3B0C}" type="datetimeFigureOut">
              <a:rPr lang="en-US" smtClean="0"/>
              <a:t>6/23/2021</a:t>
            </a:fld>
            <a:endParaRPr lang="en-US"/>
          </a:p>
        </p:txBody>
      </p:sp>
      <p:sp>
        <p:nvSpPr>
          <p:cNvPr id="8" name="Slide Number Placeholder 7"/>
          <p:cNvSpPr>
            <a:spLocks noGrp="1"/>
          </p:cNvSpPr>
          <p:nvPr>
            <p:ph type="sldNum" sz="quarter" idx="11"/>
          </p:nvPr>
        </p:nvSpPr>
        <p:spPr/>
        <p:txBody>
          <a:bodyPr/>
          <a:lstStyle/>
          <a:p>
            <a:fld id="{F545207F-7067-4DD3-B8FC-C69C7D4AE78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AD9DD8-D664-4E99-ACC8-F8BDDD9C3B0C}" type="datetimeFigureOut">
              <a:rPr lang="en-US" smtClean="0"/>
              <a:t>6/23/2021</a:t>
            </a:fld>
            <a:endParaRPr lang="en-US"/>
          </a:p>
        </p:txBody>
      </p:sp>
      <p:sp>
        <p:nvSpPr>
          <p:cNvPr id="19" name="Slide Number Placeholder 18"/>
          <p:cNvSpPr>
            <a:spLocks noGrp="1"/>
          </p:cNvSpPr>
          <p:nvPr>
            <p:ph type="sldNum" sz="quarter" idx="16"/>
          </p:nvPr>
        </p:nvSpPr>
        <p:spPr/>
        <p:txBody>
          <a:bodyPr/>
          <a:lstStyle/>
          <a:p>
            <a:fld id="{F545207F-7067-4DD3-B8FC-C69C7D4AE788}"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8AD9DD8-D664-4E99-ACC8-F8BDDD9C3B0C}" type="datetimeFigureOut">
              <a:rPr lang="en-US" smtClean="0"/>
              <a:t>6/23/2021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545207F-7067-4DD3-B8FC-C69C7D4AE788}"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8AD9DD8-D664-4E99-ACC8-F8BDDD9C3B0C}" type="datetimeFigureOut">
              <a:rPr lang="en-US" smtClean="0"/>
              <a:t>6/23/2021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545207F-7067-4DD3-B8FC-C69C7D4AE788}"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ΜΟΝΑΔΕΣ ΜΕΤΡΗΣΗΣ</a:t>
            </a:r>
            <a:endParaRPr lang="en-US" dirty="0"/>
          </a:p>
        </p:txBody>
      </p:sp>
      <p:sp>
        <p:nvSpPr>
          <p:cNvPr id="2" name="Title 1"/>
          <p:cNvSpPr>
            <a:spLocks noGrp="1"/>
          </p:cNvSpPr>
          <p:nvPr>
            <p:ph type="title"/>
          </p:nvPr>
        </p:nvSpPr>
        <p:spPr/>
        <p:txBody>
          <a:bodyPr/>
          <a:lstStyle/>
          <a:p>
            <a:r>
              <a:rPr lang="el-GR" dirty="0" smtClean="0"/>
              <a:t>ΘΕΡΜΟΚΡΑΣΙΑ</a:t>
            </a:r>
            <a:endParaRPr lang="en-US" dirty="0"/>
          </a:p>
        </p:txBody>
      </p:sp>
    </p:spTree>
    <p:extLst>
      <p:ext uri="{BB962C8B-B14F-4D97-AF65-F5344CB8AC3E}">
        <p14:creationId xmlns:p14="http://schemas.microsoft.com/office/powerpoint/2010/main" val="68003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l-GR" dirty="0"/>
              <a:t>Φόρμουλα Κελσίου προς Κέλβιν</a:t>
            </a:r>
          </a:p>
          <a:p>
            <a:r>
              <a:rPr lang="el-GR" dirty="0"/>
              <a:t>Για τη μετατροπή μεταξύ των κλιμάκων θερμοκρασίας, πρέπει να γνωρίζετε τον τύπο. Οι Κέλσιοι και ο Κέλβιν βασίζονται στον ίδιο βαθμό μεγέθους, ακριβώς με διαφορετικά σημεία "μηδέν", οπότε αυτή η εξίσωση είναι απλή:</a:t>
            </a:r>
          </a:p>
          <a:p>
            <a:endParaRPr lang="el-GR" dirty="0"/>
          </a:p>
          <a:p>
            <a:r>
              <a:rPr lang="el-GR" dirty="0"/>
              <a:t>Ο τύπος για τη μετατροπή του Κελσίου σε Kelvin είναι:</a:t>
            </a:r>
          </a:p>
          <a:p>
            <a:endParaRPr lang="el-GR" dirty="0"/>
          </a:p>
          <a:p>
            <a:r>
              <a:rPr lang="el-GR" sz="3200" dirty="0"/>
              <a:t>Κ = ° C + 273</a:t>
            </a:r>
            <a:endParaRPr lang="en-US" sz="3200" dirty="0"/>
          </a:p>
        </p:txBody>
      </p:sp>
      <p:sp>
        <p:nvSpPr>
          <p:cNvPr id="3" name="Title 2"/>
          <p:cNvSpPr>
            <a:spLocks noGrp="1"/>
          </p:cNvSpPr>
          <p:nvPr>
            <p:ph type="title"/>
          </p:nvPr>
        </p:nvSpPr>
        <p:spPr/>
        <p:txBody>
          <a:bodyPr/>
          <a:lstStyle/>
          <a:p>
            <a:r>
              <a:rPr lang="el-GR" dirty="0" smtClean="0"/>
              <a:t>ΜΕΤΑΤΡΟΠΕΣ ΘΕΡΜΟΚΡΑΣΙΩΝ</a:t>
            </a:r>
            <a:endParaRPr lang="en-US" dirty="0"/>
          </a:p>
        </p:txBody>
      </p:sp>
    </p:spTree>
    <p:extLst>
      <p:ext uri="{BB962C8B-B14F-4D97-AF65-F5344CB8AC3E}">
        <p14:creationId xmlns:p14="http://schemas.microsoft.com/office/powerpoint/2010/main" val="189137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l-GR" dirty="0"/>
              <a:t>Και πως μπορούμε να δούμε πόσους Φαρενάιτ είναι οι x βαθμοί Κελσίου ή αντίστροφα; Οι παρακάτω 2 απλές σχέσεις αρκούν για την μετατροπή:</a:t>
            </a:r>
            <a:endParaRPr lang="en-US" dirty="0"/>
          </a:p>
        </p:txBody>
      </p:sp>
      <p:sp>
        <p:nvSpPr>
          <p:cNvPr id="3" name="Title 2"/>
          <p:cNvSpPr>
            <a:spLocks noGrp="1"/>
          </p:cNvSpPr>
          <p:nvPr>
            <p:ph type="title"/>
          </p:nvPr>
        </p:nvSpPr>
        <p:spPr>
          <a:xfrm>
            <a:off x="2133600" y="975360"/>
            <a:ext cx="5029200" cy="701040"/>
          </a:xfrm>
        </p:spPr>
        <p:txBody>
          <a:bodyPr/>
          <a:lstStyle/>
          <a:p>
            <a:r>
              <a:rPr lang="el-GR" dirty="0" smtClean="0"/>
              <a:t>ΚΕΛΣΙΟΥ ΣΕ ΦΑΡΑΝΑΙΤ ΚΑΙ ΑΝΤΙΣΤΡΟΦΑ</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60960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35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l-GR" dirty="0"/>
              <a:t>Το Καλοκαίρι είναι «ζεστό» και ο Χειμώνας «κρύος». Το νερό είναι «δροσερό» και η λάβα «καυτή». Επίθετα που μας δίνουν μια αίσθηση σε σχέση με αυτό που θεωρούμε φυσιολογικό ή επιθυμητό.  Είναι όμως το δικό μου «κρύο» ίδιο με αυτό του γείτονά μού ή ίδιο με αυτό των πολικών αρκούδων; Μάλλον όχι… Πως λοιπόν θα δώσουμε μια αντικειμενικότητα σε αυτές τις παρατηρήσεις μας; Ένας και μόνο τρόπος υπάρχει να το πετύχουμε: Να φτιάξουμε μια κλίμακα που θα βασίζεται σε φυσικούς νόμους και όχι στην προσωπική μας αίσθηση. Και φυσικά το κάναμε… πολλές φορές!</a:t>
            </a:r>
            <a:endParaRPr lang="en-US" dirty="0"/>
          </a:p>
        </p:txBody>
      </p:sp>
      <p:sp>
        <p:nvSpPr>
          <p:cNvPr id="3" name="Title 2"/>
          <p:cNvSpPr>
            <a:spLocks noGrp="1"/>
          </p:cNvSpPr>
          <p:nvPr>
            <p:ph type="title"/>
          </p:nvPr>
        </p:nvSpPr>
        <p:spPr/>
        <p:txBody>
          <a:bodyPr/>
          <a:lstStyle/>
          <a:p>
            <a:r>
              <a:rPr lang="el-GR" dirty="0" smtClean="0"/>
              <a:t>Τι ειναι κρυο και τι ειναι ζεστο</a:t>
            </a:r>
            <a:endParaRPr lang="en-US" dirty="0"/>
          </a:p>
        </p:txBody>
      </p:sp>
    </p:spTree>
    <p:extLst>
      <p:ext uri="{BB962C8B-B14F-4D97-AF65-F5344CB8AC3E}">
        <p14:creationId xmlns:p14="http://schemas.microsoft.com/office/powerpoint/2010/main" val="413499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l-GR" dirty="0"/>
              <a:t>Ο Σουηδός αστρονόμος / εφευρέτης / φυσικός Anders Celsius (1701–1744), εφευρέτης της ομώνυμης κλίμακας Κελσίου και ένα μυαλό με μεγάλη συνέπεια από την εποχή του Διαφωτισμού , γεννήθηκε στις 27 Νοεμβρίου 1701, στην Ουψάλα, Σουηδία, βόρεια της Στοκχόλμης. Στην πραγματικότητα, μια ανεστραμμένη μορφή του αρχικού σχεδιασμού του Κελσίου (επίσης γνωστή ως κλίμακα εκατονταβάθμιας ) έδωσε τόσο υψηλό έπαινο από την επιστημονική κοινότητα για την ακρίβειά της, που θα συνέχιζε να γίνεται το πρότυπο μέτρο της θερμοκρασίας που χρησιμοποιείται σε όλες σχεδόν τις επιστημονικές προσπάθειες.</a:t>
            </a:r>
            <a:endParaRPr lang="en-US" dirty="0"/>
          </a:p>
        </p:txBody>
      </p:sp>
      <p:sp>
        <p:nvSpPr>
          <p:cNvPr id="3" name="Content Placeholder 2"/>
          <p:cNvSpPr>
            <a:spLocks noGrp="1"/>
          </p:cNvSpPr>
          <p:nvPr>
            <p:ph sz="quarter" idx="14"/>
          </p:nvPr>
        </p:nvSpPr>
        <p:spPr/>
        <p:txBody>
          <a:bodyPr/>
          <a:lstStyle/>
          <a:p>
            <a:endParaRPr lang="en-US"/>
          </a:p>
        </p:txBody>
      </p:sp>
      <p:sp>
        <p:nvSpPr>
          <p:cNvPr id="4" name="Title 3"/>
          <p:cNvSpPr>
            <a:spLocks noGrp="1"/>
          </p:cNvSpPr>
          <p:nvPr>
            <p:ph type="title"/>
          </p:nvPr>
        </p:nvSpPr>
        <p:spPr/>
        <p:txBody>
          <a:bodyPr/>
          <a:lstStyle/>
          <a:p>
            <a:r>
              <a:rPr lang="en-US" dirty="0"/>
              <a:t>Anders Celsius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03400"/>
            <a:ext cx="41148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56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495799" cy="4456176"/>
          </a:xfrm>
        </p:spPr>
        <p:txBody>
          <a:bodyPr>
            <a:normAutofit fontScale="85000" lnSpcReduction="10000"/>
          </a:bodyPr>
          <a:lstStyle/>
          <a:p>
            <a:r>
              <a:rPr lang="el-GR" dirty="0"/>
              <a:t>Γρήγορα γεγονότα: Η Κλίμακα Κελσίου</a:t>
            </a:r>
          </a:p>
          <a:p>
            <a:r>
              <a:rPr lang="el-GR" dirty="0"/>
              <a:t>Ο Anders Celsius επινόησε την κλίμακα θερμοκρασίας του το 1742.</a:t>
            </a:r>
          </a:p>
          <a:p>
            <a:r>
              <a:rPr lang="el-GR" dirty="0"/>
              <a:t>Χρησιμοποιώντας ένα θερμόμετρο υδραργύρου, η κλίμακα Κελσίου αποτελείται από 100 μοίρες μεταξύ του σημείου πήξης (0 ° C) και του σημείου βρασμού (100 ° C) καθαρού νερού σε πίεση αέρα στάθμης της θάλασσας.</a:t>
            </a:r>
          </a:p>
          <a:p>
            <a:r>
              <a:rPr lang="el-GR" dirty="0"/>
              <a:t>Ο ορισμός του εκατοντάβαθρου: Αποτελείται από ή χωρίζεται σε 100 μοίρες.</a:t>
            </a:r>
          </a:p>
          <a:p>
            <a:r>
              <a:rPr lang="el-GR" dirty="0"/>
              <a:t>Η αρχική κλίμακα του Κελσίου αντιστράφηκε για να δημιουργήσει την κλίμακα εκατονταβάθμου.</a:t>
            </a:r>
          </a:p>
          <a:p>
            <a:r>
              <a:rPr lang="el-GR" dirty="0"/>
              <a:t>Ο όρος «Κελσίου» υιοθετήθηκε το 1948 από μια διεθνή διάσκεψη για τα βάρη και τα μέτρα.</a:t>
            </a:r>
            <a:endParaRPr lang="en-US" dirty="0"/>
          </a:p>
        </p:txBody>
      </p:sp>
      <p:sp>
        <p:nvSpPr>
          <p:cNvPr id="3" name="Content Placeholder 2"/>
          <p:cNvSpPr>
            <a:spLocks noGrp="1"/>
          </p:cNvSpPr>
          <p:nvPr>
            <p:ph sz="quarter" idx="14"/>
          </p:nvPr>
        </p:nvSpPr>
        <p:spPr>
          <a:xfrm>
            <a:off x="5562600" y="2020824"/>
            <a:ext cx="3276600" cy="4005072"/>
          </a:xfrm>
        </p:spPr>
        <p:txBody>
          <a:bodyPr/>
          <a:lstStyle/>
          <a:p>
            <a:endParaRPr lang="en-US" dirty="0"/>
          </a:p>
        </p:txBody>
      </p:sp>
      <p:sp>
        <p:nvSpPr>
          <p:cNvPr id="4" name="Title 3"/>
          <p:cNvSpPr>
            <a:spLocks noGrp="1"/>
          </p:cNvSpPr>
          <p:nvPr>
            <p:ph type="title"/>
          </p:nvPr>
        </p:nvSpPr>
        <p:spPr/>
        <p:txBody>
          <a:bodyPr>
            <a:normAutofit/>
          </a:bodyPr>
          <a:lstStyle/>
          <a:p>
            <a:r>
              <a:rPr lang="el-GR" sz="2400" dirty="0"/>
              <a:t>Κλίμακα Κελσίου</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057400"/>
            <a:ext cx="3352800" cy="39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38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876799" cy="4532376"/>
          </a:xfrm>
        </p:spPr>
        <p:txBody>
          <a:bodyPr>
            <a:normAutofit fontScale="92500" lnSpcReduction="20000"/>
          </a:bodyPr>
          <a:lstStyle/>
          <a:p>
            <a:r>
              <a:rPr lang="el-GR" dirty="0"/>
              <a:t>Ο Φαρενάιτ γεννήθηκε στις 24 Μαΐου 1686 </a:t>
            </a:r>
            <a:r>
              <a:rPr lang="el-GR" dirty="0" smtClean="0"/>
              <a:t> </a:t>
            </a:r>
            <a:r>
              <a:rPr lang="el-GR" dirty="0"/>
              <a:t>στο Ντάντσιχ (σημερινό Γκντανσκ στην Πολωνία, το οποίο τότε ανήκε στην Πολωνολιθουανική Κοινοπολιτεία), πρώτο από τα πέντε παιδιά του ευκατάστατου εμπόρου Ντάνιελ Φαρενάιτ και της Κονκόρντια Σούμαν. Στις 14 Αυγούστου 1701 ο Φαρενάιτ έχασε και τους δύο γονείς του οι οποίοι κατανάλωσαν δηλητηριασμένα μανιτάρια[4] και μετέβη στο Άμστερνταμ της Ολλανδίας για να μαθητεύσει και να εργαστεί σε κατάστημα. Στην Ολλανδία πέρασε και το μεγαλύτερο μέρος της ζωής του. Το ενδιαφέρον του για τις φυσικές επιστήμες είχε εκδηλωθεί από μικρή ηλικία και, ύστερα από τέσσερα χρόνια θητείας στον επιχειρηματικό κόσμο, αποφάσισε να ασχοληθεί με την κατασκευή επιστημονικών οργάνων</a:t>
            </a:r>
            <a:endParaRPr lang="en-US" dirty="0"/>
          </a:p>
        </p:txBody>
      </p:sp>
      <p:sp>
        <p:nvSpPr>
          <p:cNvPr id="3" name="Content Placeholder 2"/>
          <p:cNvSpPr>
            <a:spLocks noGrp="1"/>
          </p:cNvSpPr>
          <p:nvPr>
            <p:ph sz="quarter" idx="14"/>
          </p:nvPr>
        </p:nvSpPr>
        <p:spPr>
          <a:xfrm>
            <a:off x="5410200" y="2020824"/>
            <a:ext cx="3276600" cy="4005072"/>
          </a:xfrm>
        </p:spPr>
        <p:txBody>
          <a:bodyPr/>
          <a:lstStyle/>
          <a:p>
            <a:endParaRPr lang="en-US" dirty="0"/>
          </a:p>
        </p:txBody>
      </p:sp>
      <p:sp>
        <p:nvSpPr>
          <p:cNvPr id="4" name="Title 3"/>
          <p:cNvSpPr>
            <a:spLocks noGrp="1"/>
          </p:cNvSpPr>
          <p:nvPr>
            <p:ph type="title"/>
          </p:nvPr>
        </p:nvSpPr>
        <p:spPr/>
        <p:txBody>
          <a:bodyPr>
            <a:noAutofit/>
          </a:bodyPr>
          <a:lstStyle/>
          <a:p>
            <a:r>
              <a:rPr lang="en-US" sz="2400" dirty="0"/>
              <a:t>Daniel Gabriel Fahrenheit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3824"/>
            <a:ext cx="3124200" cy="404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5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8229600" cy="4876800"/>
          </a:xfrm>
        </p:spPr>
        <p:txBody>
          <a:bodyPr>
            <a:normAutofit fontScale="92500" lnSpcReduction="10000"/>
          </a:bodyPr>
          <a:lstStyle/>
          <a:p>
            <a:r>
              <a:rPr lang="el-GR" dirty="0"/>
              <a:t>Κάπου στο 1700 ο Δανός αστρονόμος Ole Roemer έφτιαξε θερμόμετρα από γυάλινους σωλήνες μέσα στους οποίους νερό συστελλόταν και διαστελλόταν. Θεώρησε σημαντικό στην κλίμακά του να αντιπροσωπεύονται η φυσιολογική θερμοκρασία του ανθρώπινου σώματος, καθώς και η χαμηλότερη θερμοκρασία που μπορούσε να πετύχει στο εργαστήριό του για μείγμα νερού και πάγου. Στα μέσα του 18ου αιώνα ο Γερμανός Daniel Gabriel Fahrenheit, χρησιμοποίησε υδράργυρο αντί για νερό, κάνοντας τα θερμόμετρά του πιο ακριβή.</a:t>
            </a:r>
          </a:p>
          <a:p>
            <a:endParaRPr lang="el-GR" dirty="0"/>
          </a:p>
          <a:p>
            <a:r>
              <a:rPr lang="el-GR" dirty="0"/>
              <a:t>Εκμεταλλεύτηκε το γεγονός, πολλαπλασιάζοντας την κλίμακα του Roemer με το 4.</a:t>
            </a:r>
          </a:p>
          <a:p>
            <a:endParaRPr lang="el-GR" dirty="0"/>
          </a:p>
          <a:p>
            <a:r>
              <a:rPr lang="el-GR" dirty="0"/>
              <a:t>Πλέον, η ελάχιστη θερμοκρασία νερού-πάγου παρέμεινε στο 0, όμως η πήξη του νερού γίνεται στους 30 βαθμούς, η θερμοκρασία τους ανθρώπινου σώματος είναι 90 βαθμοί, και ο βρασμός του νερού επιτυγχάνεται στους 240 βαθμούς.</a:t>
            </a:r>
          </a:p>
          <a:p>
            <a:endParaRPr lang="el-GR" dirty="0"/>
          </a:p>
        </p:txBody>
      </p:sp>
      <p:sp>
        <p:nvSpPr>
          <p:cNvPr id="3" name="Title 2"/>
          <p:cNvSpPr>
            <a:spLocks noGrp="1"/>
          </p:cNvSpPr>
          <p:nvPr>
            <p:ph type="title"/>
          </p:nvPr>
        </p:nvSpPr>
        <p:spPr>
          <a:xfrm>
            <a:off x="1981200" y="975360"/>
            <a:ext cx="5486400" cy="701040"/>
          </a:xfrm>
        </p:spPr>
        <p:txBody>
          <a:bodyPr>
            <a:noAutofit/>
          </a:bodyPr>
          <a:lstStyle/>
          <a:p>
            <a:r>
              <a:rPr lang="el-GR" sz="2400" dirty="0"/>
              <a:t>η «παράξενη» κλίμακα Φαρενάιτ</a:t>
            </a:r>
            <a:endParaRPr lang="en-US" sz="2400" dirty="0"/>
          </a:p>
        </p:txBody>
      </p:sp>
    </p:spTree>
    <p:extLst>
      <p:ext uri="{BB962C8B-B14F-4D97-AF65-F5344CB8AC3E}">
        <p14:creationId xmlns:p14="http://schemas.microsoft.com/office/powerpoint/2010/main" val="76426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l-GR" dirty="0"/>
              <a:t>Χρειάστηκαν όμως κάποιες ακόμη διορθώσεις: Ο Φαρενάιτ συνειδητοποίησε ότι η θερμοκρασία του ανθρωπίνου σώματος ήταν υψηλότερη από τους 90 βαθμούς, οπότε την «ανέβασε» στους 96.</a:t>
            </a:r>
          </a:p>
          <a:p>
            <a:endParaRPr lang="el-GR" dirty="0"/>
          </a:p>
          <a:p>
            <a:r>
              <a:rPr lang="el-GR" dirty="0"/>
              <a:t>Σήμερα πλέον ως φυσιολογική θερμοκρασία ορίζεται αυτή των 98.6 βαθμών Φαρενάιτ. Την αλλαγή αυτή ακολούθησε η «άνοδος» της θερμοκρασίας πήξης τους νερού από 30 σε 32 βαθμούς.</a:t>
            </a:r>
          </a:p>
          <a:p>
            <a:endParaRPr lang="el-GR" dirty="0"/>
          </a:p>
          <a:p>
            <a:r>
              <a:rPr lang="el-GR" dirty="0"/>
              <a:t>Στη συνέχεια η θερμοκρασία βρασμού πήγε στους 212 βαθμούς, φτάνοντας τελικά στα 3 σημεία που ορίζουν την κλίμακα Φαρενάιτ σήμερα: 32 βαθμοί στο σημείο πήξης του νερού, 98.6 στη φυσιολογική θερμοκρασία του ανθρωπίνου σώματος, και 212 στο σημείο βρασμού του νερού.</a:t>
            </a:r>
            <a:endParaRPr lang="en-US" dirty="0"/>
          </a:p>
        </p:txBody>
      </p:sp>
      <p:sp>
        <p:nvSpPr>
          <p:cNvPr id="3" name="Title 2"/>
          <p:cNvSpPr>
            <a:spLocks noGrp="1"/>
          </p:cNvSpPr>
          <p:nvPr>
            <p:ph type="title"/>
          </p:nvPr>
        </p:nvSpPr>
        <p:spPr/>
        <p:txBody>
          <a:bodyPr/>
          <a:lstStyle/>
          <a:p>
            <a:r>
              <a:rPr lang="el-GR" dirty="0"/>
              <a:t>η «παράξενη» κλίμακα Φαρενάιτ</a:t>
            </a:r>
            <a:endParaRPr lang="en-US" dirty="0"/>
          </a:p>
        </p:txBody>
      </p:sp>
    </p:spTree>
    <p:extLst>
      <p:ext uri="{BB962C8B-B14F-4D97-AF65-F5344CB8AC3E}">
        <p14:creationId xmlns:p14="http://schemas.microsoft.com/office/powerpoint/2010/main" val="381816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343399" cy="4532376"/>
          </a:xfrm>
        </p:spPr>
        <p:txBody>
          <a:bodyPr>
            <a:normAutofit fontScale="92500" lnSpcReduction="10000"/>
          </a:bodyPr>
          <a:lstStyle/>
          <a:p>
            <a:r>
              <a:rPr lang="el-GR" dirty="0"/>
              <a:t>Ο Ουίλιαμ Τόμσον, 1ος βαρόνος Κέλβιν (αγγλ. William Thomson), μέλος του Τάγματος της Αξίας, μεγαλόσταυρος ιππότης του Βασιλικού Βικτοριανού Τάγματος, μέλος του Συμβουλίου Επικρατείας του Ηνωμένου Βασιλείου, μέλος της Βασιλικής Εταιρείας, μέλος της Βασιλικής Εταιρείας του Εδιμβούργου (1824-1907) ήταν Ιρλανδός και Βρετανός φυσικός που το 1892 απέκτησε τίτλο ευγενείας και ονομάστηκε βαρόνος Κέλβιν από την ομώνυμη περιοχή. Στη βιβλιογραφία είναι γνωστός και ως Λόρδος Κέλβιν, ιδιαίτερα γνωστός από την επινόηση της θερμοκρασιακής κλίμακας Κέλβιν, η οποία αρχίζει από το απόλυτο μηδέν.</a:t>
            </a:r>
            <a:endParaRPr lang="en-US" dirty="0"/>
          </a:p>
        </p:txBody>
      </p:sp>
      <p:sp>
        <p:nvSpPr>
          <p:cNvPr id="3" name="Content Placeholder 2"/>
          <p:cNvSpPr>
            <a:spLocks noGrp="1"/>
          </p:cNvSpPr>
          <p:nvPr>
            <p:ph sz="quarter" idx="14"/>
          </p:nvPr>
        </p:nvSpPr>
        <p:spPr>
          <a:xfrm>
            <a:off x="5029200" y="2020824"/>
            <a:ext cx="3657600" cy="4005072"/>
          </a:xfrm>
        </p:spPr>
        <p:txBody>
          <a:bodyPr/>
          <a:lstStyle/>
          <a:p>
            <a:endParaRPr lang="en-US" dirty="0"/>
          </a:p>
        </p:txBody>
      </p:sp>
      <p:sp>
        <p:nvSpPr>
          <p:cNvPr id="4" name="Title 3"/>
          <p:cNvSpPr>
            <a:spLocks noGrp="1"/>
          </p:cNvSpPr>
          <p:nvPr>
            <p:ph type="title"/>
          </p:nvPr>
        </p:nvSpPr>
        <p:spPr>
          <a:xfrm>
            <a:off x="1828800" y="975360"/>
            <a:ext cx="5105400" cy="701040"/>
          </a:xfrm>
        </p:spPr>
        <p:txBody>
          <a:bodyPr/>
          <a:lstStyle/>
          <a:p>
            <a:r>
              <a:rPr lang="en-US" dirty="0"/>
              <a:t>William Thompson – </a:t>
            </a:r>
            <a:r>
              <a:rPr lang="el-GR" dirty="0" smtClean="0"/>
              <a:t>Βαρόνο</a:t>
            </a:r>
            <a:r>
              <a:rPr lang="el-GR" dirty="0"/>
              <a:t>Σ</a:t>
            </a:r>
            <a:r>
              <a:rPr lang="el-GR" dirty="0" smtClean="0"/>
              <a:t> </a:t>
            </a:r>
            <a:r>
              <a:rPr lang="el-GR" dirty="0"/>
              <a:t>Κέλβιν (</a:t>
            </a:r>
            <a:r>
              <a:rPr lang="en-US" dirty="0"/>
              <a:t>Kelvin)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57401"/>
            <a:ext cx="3810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83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just">
              <a:buFont typeface="Arial" pitchFamily="34" charset="0"/>
              <a:buChar char="•"/>
            </a:pPr>
            <a:r>
              <a:rPr lang="el-GR" dirty="0"/>
              <a:t>Η κλίμακα θερμοκρασίας Kelvin αποτελεί απόλυτη κλίμακα θερμοκρασίας που ορίζεται χρησιμοποιώντας την τρίτη νόμο της θερμοδυναμικής.</a:t>
            </a:r>
          </a:p>
          <a:p>
            <a:pPr marL="342900" indent="-342900" algn="just">
              <a:buFont typeface="Arial" pitchFamily="34" charset="0"/>
              <a:buChar char="•"/>
            </a:pPr>
            <a:r>
              <a:rPr lang="el-GR" dirty="0"/>
              <a:t>Επειδή είναι μια απόλυτη κλίμακα, οι θερμοκρασίες καταγράφονται σε βαθμούς Κέλβιν δεν έχουν βαθμούς.</a:t>
            </a:r>
          </a:p>
          <a:p>
            <a:pPr marL="342900" indent="-342900" algn="just">
              <a:buFont typeface="Arial" pitchFamily="34" charset="0"/>
              <a:buChar char="•"/>
            </a:pPr>
            <a:r>
              <a:rPr lang="el-GR" dirty="0"/>
              <a:t>Το μηδενικό σημείο της κλίμακας Kelvin είναι το απόλυτο μηδέν, η οποία είναι όταν σωματίδια έχουν ελάχιστη κινητική ενέργεια και δεν μπορεί να πάρει πιο κρύο.</a:t>
            </a:r>
          </a:p>
          <a:p>
            <a:pPr marL="342900" indent="-342900" algn="just">
              <a:buFont typeface="Arial" pitchFamily="34" charset="0"/>
              <a:buChar char="•"/>
            </a:pPr>
            <a:r>
              <a:rPr lang="el-GR" dirty="0"/>
              <a:t>Κάθε μονάδα (ένας βαθμός, σε άλλες κλίμακες) είναι 1 μέρος σε 273.16 μέρη της διαφοράς μεταξύ απόλυτο μηδέν και του τριπλού σημείου του νερού. Αυτή είναι η ίδια μονάδα μέγεθος με το βαθμό Κελσίου.</a:t>
            </a:r>
            <a:endParaRPr lang="en-US" dirty="0"/>
          </a:p>
        </p:txBody>
      </p:sp>
      <p:sp>
        <p:nvSpPr>
          <p:cNvPr id="3" name="Title 2"/>
          <p:cNvSpPr>
            <a:spLocks noGrp="1"/>
          </p:cNvSpPr>
          <p:nvPr>
            <p:ph type="title"/>
          </p:nvPr>
        </p:nvSpPr>
        <p:spPr>
          <a:xfrm>
            <a:off x="1981200" y="975360"/>
            <a:ext cx="5257800" cy="701040"/>
          </a:xfrm>
        </p:spPr>
        <p:txBody>
          <a:bodyPr/>
          <a:lstStyle/>
          <a:p>
            <a:r>
              <a:rPr lang="el-GR" dirty="0"/>
              <a:t>Κλίμακα </a:t>
            </a:r>
            <a:r>
              <a:rPr lang="el-GR" dirty="0" smtClean="0"/>
              <a:t>θερμοκρασίαΣ </a:t>
            </a:r>
            <a:r>
              <a:rPr lang="el-GR" dirty="0"/>
              <a:t>Κέλβιν</a:t>
            </a:r>
            <a:endParaRPr lang="en-US" dirty="0"/>
          </a:p>
        </p:txBody>
      </p:sp>
    </p:spTree>
    <p:extLst>
      <p:ext uri="{BB962C8B-B14F-4D97-AF65-F5344CB8AC3E}">
        <p14:creationId xmlns:p14="http://schemas.microsoft.com/office/powerpoint/2010/main" val="995247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5932</TotalTime>
  <Words>982</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BlackTie</vt:lpstr>
      <vt:lpstr>ΘΕΡΜΟΚΡΑΣΙΑ</vt:lpstr>
      <vt:lpstr>Τι ειναι κρυο και τι ειναι ζεστο</vt:lpstr>
      <vt:lpstr>Anders Celsius</vt:lpstr>
      <vt:lpstr>Κλίμακα Κελσίου</vt:lpstr>
      <vt:lpstr>Daniel Gabriel Fahrenheit</vt:lpstr>
      <vt:lpstr>η «παράξενη» κλίμακα Φαρενάιτ</vt:lpstr>
      <vt:lpstr>η «παράξενη» κλίμακα Φαρενάιτ</vt:lpstr>
      <vt:lpstr>William Thompson – ΒαρόνοΣ Κέλβιν (Kelvin) </vt:lpstr>
      <vt:lpstr>Κλίμακα θερμοκρασίαΣ Κέλβιν</vt:lpstr>
      <vt:lpstr>ΜΕΤΑΤΡΟΠΕΣ ΘΕΡΜΟΚΡΑΣΙΩΝ</vt:lpstr>
      <vt:lpstr>ΚΕΛΣΙΟΥ ΣΕ ΦΑΡΑΝΑΙΤ ΚΑΙ ΑΝΤΙΣΤΡΟΦΑ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ΘΕΡΜΟΚΡΑΣΙΑ</dc:title>
  <dc:creator>ANDRIANNA MANDALI</dc:creator>
  <cp:lastModifiedBy>ANDRIANNA MANDALI</cp:lastModifiedBy>
  <cp:revision>6</cp:revision>
  <dcterms:created xsi:type="dcterms:W3CDTF">2021-06-23T20:21:16Z</dcterms:created>
  <dcterms:modified xsi:type="dcterms:W3CDTF">2021-06-27T23:14:12Z</dcterms:modified>
</cp:coreProperties>
</file>