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4" r:id="rId11"/>
    <p:sldId id="265" r:id="rId12"/>
    <p:sldId id="267" r:id="rId13"/>
    <p:sldId id="268" r:id="rId14"/>
    <p:sldId id="286" r:id="rId15"/>
    <p:sldId id="272" r:id="rId16"/>
    <p:sldId id="273" r:id="rId17"/>
    <p:sldId id="274" r:id="rId18"/>
    <p:sldId id="266" r:id="rId19"/>
    <p:sldId id="276" r:id="rId20"/>
    <p:sldId id="277" r:id="rId21"/>
    <p:sldId id="278" r:id="rId22"/>
    <p:sldId id="279" r:id="rId23"/>
    <p:sldId id="280" r:id="rId24"/>
    <p:sldId id="287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5080-EE9F-48DD-9CA3-CEA7D10CA74F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0004-6B9A-462F-BE36-A174513047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64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147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Επισημαίνουμε τα σημεία στίξης (και την παύλα διαλόγου).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981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Έπειτα εμφανίζεται ο Άκης</a:t>
            </a:r>
            <a:r>
              <a:rPr lang="el-GR" sz="1200" baseline="0" dirty="0" smtClean="0"/>
              <a:t> </a:t>
            </a:r>
            <a:r>
              <a:rPr lang="el-GR" sz="1200" dirty="0" err="1" smtClean="0"/>
              <a:t>Οχταποδάκης</a:t>
            </a:r>
            <a:r>
              <a:rPr lang="el-GR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063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Εντοπίζουμε το νέο γράμμα.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19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770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 μελοποιημένο.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9892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6755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1396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0499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0601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525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74966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2949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80011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70078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25023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42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48B3-B3F6-42ED-A328-6304D77404E0}" type="datetimeFigureOut">
              <a:rPr lang="el-GR" smtClean="0"/>
              <a:pPr/>
              <a:t>26/5/2021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5967-B193-4630-884F-FAA4699D25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001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026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7158" y="0"/>
            <a:ext cx="8393016" cy="1305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a-AcidGR-DiaryGirl" pitchFamily="2" charset="-95"/>
                <a:ea typeface="Aka-AcidGR-DiaryGirl" pitchFamily="2" charset="-95"/>
                <a:cs typeface="+mj-cs"/>
              </a:rPr>
              <a:t>Μόνος στο σκοτάδι!</a:t>
            </a:r>
            <a:endParaRPr kumimoji="0" lang="en-US" sz="5400" b="0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a-AcidGR-DiaryGirl" pitchFamily="2" charset="-95"/>
              <a:ea typeface="Aka-AcidGR-DiaryGirl" pitchFamily="2" charset="-95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8082" y="5857892"/>
            <a:ext cx="1038212" cy="762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4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ka-AcidGR-DiaryGirl" pitchFamily="2" charset="-95"/>
                <a:ea typeface="Aka-AcidGR-DiaryGirl" pitchFamily="2" charset="-95"/>
              </a:rPr>
              <a:t>Δδ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180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00034" y="357948"/>
            <a:ext cx="1867260" cy="5713562"/>
            <a:chOff x="736" y="11171"/>
            <a:chExt cx="2010" cy="3366"/>
          </a:xfrm>
        </p:grpSpPr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26" y="13302"/>
              <a:ext cx="420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η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Δ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7" y="11171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α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7" y="1174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ο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6" y="12252"/>
              <a:ext cx="21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ι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57" y="1276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ε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75" y="13833"/>
              <a:ext cx="420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ω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6" y="14227"/>
              <a:ext cx="420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υ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4921763" y="620688"/>
            <a:ext cx="1867260" cy="5345994"/>
            <a:chOff x="736" y="11171"/>
            <a:chExt cx="2010" cy="3366"/>
          </a:xfrm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η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δ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α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ο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ι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ε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ω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ka-AcidGR-DiaryGirl" pitchFamily="2" charset="-95"/>
                  <a:ea typeface="Aka-AcidGR-DiaryGirl" pitchFamily="2" charset="-95"/>
                </a:rPr>
                <a:t>υ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ka-AcidGR-DiaryGirl" pitchFamily="2" charset="-95"/>
                <a:ea typeface="Aka-AcidGR-DiaryGirl" pitchFamily="2" charset="-95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3" name="62 - TextBox"/>
          <p:cNvSpPr txBox="1"/>
          <p:nvPr/>
        </p:nvSpPr>
        <p:spPr>
          <a:xfrm>
            <a:off x="2771800" y="254982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Δα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Δο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Δι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Δη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Δω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7084759" y="383044"/>
            <a:ext cx="12144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δα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δο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δι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δη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δω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δυ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571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Λέμε λέξεις από δ.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bal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>
            <a:off x="3000364" y="2357430"/>
            <a:ext cx="2489536" cy="2500330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2771775" cy="287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847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43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000232" y="12858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00232" y="200024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358082" y="128586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000496" y="200024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416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7858148" cy="66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24902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026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7158" y="0"/>
            <a:ext cx="8393016" cy="1305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a-AcidGR-DiaryGirl" pitchFamily="2" charset="-95"/>
                <a:ea typeface="Aka-AcidGR-DiaryGirl" pitchFamily="2" charset="-95"/>
                <a:cs typeface="+mj-cs"/>
              </a:rPr>
              <a:t>Μόνος στο σκοτάδι!</a:t>
            </a:r>
            <a:endParaRPr kumimoji="0" lang="en-US" sz="5400" b="0" i="0" u="none" strike="noStrike" kern="1200" cap="none" spc="0" normalizeH="0" baseline="0" noProof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a-AcidGR-DiaryGirl" pitchFamily="2" charset="-95"/>
              <a:ea typeface="Aka-AcidGR-DiaryGirl" pitchFamily="2" charset="-95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29124" y="5857892"/>
            <a:ext cx="3967170" cy="762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Παρατηρούμε τις εικόνες και κυκλώνουμε τα Δ δ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28860" y="1607657"/>
            <a:ext cx="3357586" cy="52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5329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7215238" cy="5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82603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1528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67394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15993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8318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285720" y="4286256"/>
            <a:ext cx="2286016" cy="121444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429124" y="4286256"/>
            <a:ext cx="2286016" cy="121444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150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39136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βλέπετε στην εικόνα; </a:t>
            </a:r>
            <a:b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Τι νομίζετε ότι συμβαίνει;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82" y="0"/>
            <a:ext cx="1368152" cy="16458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7826401" cy="43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891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9700"/>
            <a:ext cx="8786841" cy="203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1785918" y="4143380"/>
            <a:ext cx="1902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ποδήλατο</a:t>
            </a:r>
            <a:endParaRPr lang="el-GR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206511" y="4143380"/>
            <a:ext cx="1918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διάβασμα</a:t>
            </a:r>
            <a:endParaRPr lang="el-GR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971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020"/>
          <a:stretch>
            <a:fillRect/>
          </a:stretch>
        </p:blipFill>
        <p:spPr bwMode="auto">
          <a:xfrm>
            <a:off x="0" y="1928802"/>
            <a:ext cx="8831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85786" y="27146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3357562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ω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34" y="400050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ρ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857356" y="464344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151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86748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85918" y="3357562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δώρο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53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71802" y="3286124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Ένα 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29190" y="3286124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δώρο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57422" y="4071942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για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86182" y="4143380"/>
            <a:ext cx="823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143504" y="4143380"/>
            <a:ext cx="250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κουτάβι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53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5000636"/>
            <a:ext cx="1214446" cy="118684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5929306"/>
            <a:ext cx="928694" cy="92869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82026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5619006"/>
            <a:ext cx="928694" cy="928694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4214810" y="4786322"/>
            <a:ext cx="3786214" cy="1214446"/>
          </a:xfrm>
          <a:prstGeom prst="wedgeRoundRectCallout">
            <a:avLst>
              <a:gd name="adj1" fmla="val -67205"/>
              <a:gd name="adj2" fmla="val 219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Μπράβο! </a:t>
            </a:r>
          </a:p>
          <a:p>
            <a:pPr algn="ctr"/>
            <a:r>
              <a:rPr lang="el-GR" sz="28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Τα καταφέραμε!</a:t>
            </a:r>
            <a:endParaRPr lang="el-GR" sz="28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4216"/>
            <a:ext cx="7858180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boy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2916" y="4572008"/>
            <a:ext cx="1081084" cy="1973304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7072329" y="1928802"/>
            <a:ext cx="2071669" cy="2357454"/>
          </a:xfrm>
          <a:prstGeom prst="wedgeRoundRectCallout">
            <a:avLst>
              <a:gd name="adj1" fmla="val 25115"/>
              <a:gd name="adj2" fmla="val 5892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Τι συνέβη τελικά;</a:t>
            </a:r>
            <a:endParaRPr lang="el-GR" sz="32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1071538" y="357166"/>
            <a:ext cx="3929090" cy="571504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1"/>
                </a:solidFill>
                <a:latin typeface="Aka-AcidGR-DiaryGirl" pitchFamily="2" charset="-95"/>
                <a:ea typeface="Aka-AcidGR-DiaryGirl" pitchFamily="2" charset="-95"/>
              </a:rPr>
              <a:t>Διαβάζουμε!</a:t>
            </a:r>
            <a:endParaRPr lang="el-GR" sz="4000" dirty="0">
              <a:solidFill>
                <a:schemeClr val="tx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103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4216"/>
            <a:ext cx="7858180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boy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340" y="34411"/>
            <a:ext cx="719137" cy="1312642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571735" y="0"/>
            <a:ext cx="4321999" cy="1178727"/>
          </a:xfrm>
          <a:prstGeom prst="wedgeRoundRectCallout">
            <a:avLst>
              <a:gd name="adj1" fmla="val -60305"/>
              <a:gd name="adj2" fmla="val -10428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atin typeface="Aka-AcidGR-DiaryGirl" pitchFamily="2" charset="-95"/>
                <a:ea typeface="Aka-AcidGR-DiaryGirl" pitchFamily="2" charset="-95"/>
              </a:rPr>
              <a:t>Κυκλώνουμε όλα τα σημαδάκια στίξης.</a:t>
            </a:r>
            <a:endParaRPr lang="el-GR" sz="2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000364" y="407194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4643438" y="342900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1928794" y="285749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6715140" y="271462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5643570" y="214311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5786446" y="142873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2571736" y="557214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7358082" y="450057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Έλλειψη"/>
          <p:cNvSpPr/>
          <p:nvPr/>
        </p:nvSpPr>
        <p:spPr>
          <a:xfrm>
            <a:off x="3143240" y="457200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5072066" y="6143644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Έλλειψη"/>
          <p:cNvSpPr/>
          <p:nvPr/>
        </p:nvSpPr>
        <p:spPr>
          <a:xfrm>
            <a:off x="928662" y="142873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Έλλειψη"/>
          <p:cNvSpPr/>
          <p:nvPr/>
        </p:nvSpPr>
        <p:spPr>
          <a:xfrm>
            <a:off x="928662" y="207167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928662" y="278605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Έλλειψη"/>
          <p:cNvSpPr/>
          <p:nvPr/>
        </p:nvSpPr>
        <p:spPr>
          <a:xfrm>
            <a:off x="857224" y="342900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Έλλειψη"/>
          <p:cNvSpPr/>
          <p:nvPr/>
        </p:nvSpPr>
        <p:spPr>
          <a:xfrm>
            <a:off x="928662" y="407194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928662" y="514351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Έλλειψη"/>
          <p:cNvSpPr/>
          <p:nvPr/>
        </p:nvSpPr>
        <p:spPr>
          <a:xfrm>
            <a:off x="857224" y="6143644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291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Διαβάζουμε σωστά σύμφωνα με το σημαδάκι της στίξης.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400" dirty="0" smtClean="0">
                <a:latin typeface="Aka-AcidGR-DiaryGirl" pitchFamily="2" charset="-95"/>
                <a:ea typeface="Aka-AcidGR-DiaryGirl" pitchFamily="2" charset="-95"/>
              </a:rPr>
              <a:t>Τρέμουν τα ποδαράκια του</a:t>
            </a:r>
            <a:endParaRPr lang="el-GR" sz="4400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894216" y="1714488"/>
            <a:ext cx="386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910246" y="1785926"/>
            <a:ext cx="413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852747" y="164305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…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879789" y="1857364"/>
            <a:ext cx="4251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4572008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Aka-AcidGR-DiaryGirl" pitchFamily="2" charset="-95"/>
                <a:ea typeface="Aka-AcidGR-DiaryGirl" pitchFamily="2" charset="-95"/>
              </a:rPr>
              <a:t>Μάλλον έχασε το δρόμο του</a:t>
            </a:r>
            <a:endParaRPr lang="el-GR" sz="4400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251406" y="4214818"/>
            <a:ext cx="386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236979" y="4286256"/>
            <a:ext cx="4251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;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267436" y="4071942"/>
            <a:ext cx="413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081690" y="4143380"/>
            <a:ext cx="12105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…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402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18"/>
          <a:stretch>
            <a:fillRect/>
          </a:stretch>
        </p:blipFill>
        <p:spPr bwMode="auto">
          <a:xfrm>
            <a:off x="0" y="1314216"/>
            <a:ext cx="6858016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Εικόνα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6578" y="3071810"/>
            <a:ext cx="1368152" cy="164589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000264" cy="1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5715008" y="500042"/>
            <a:ext cx="3000396" cy="2071702"/>
          </a:xfrm>
          <a:prstGeom prst="wedgeRoundRectCallout">
            <a:avLst>
              <a:gd name="adj1" fmla="val 11349"/>
              <a:gd name="adj2" fmla="val 7238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Κυκλώνουμε με κίτρινο χρώμα  όλα τα δ!</a:t>
            </a:r>
            <a:endParaRPr lang="el-G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7" name="26 - Έλλειψη"/>
          <p:cNvSpPr/>
          <p:nvPr/>
        </p:nvSpPr>
        <p:spPr>
          <a:xfrm>
            <a:off x="2714612" y="1428736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8" name="27 - Έλλειψη"/>
          <p:cNvSpPr/>
          <p:nvPr/>
        </p:nvSpPr>
        <p:spPr>
          <a:xfrm>
            <a:off x="3071802" y="2071678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4357686" y="5072074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0" name="29 - Έλλειψη"/>
          <p:cNvSpPr/>
          <p:nvPr/>
        </p:nvSpPr>
        <p:spPr>
          <a:xfrm>
            <a:off x="1928794" y="5072074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1" name="30 - Έλλειψη"/>
          <p:cNvSpPr/>
          <p:nvPr/>
        </p:nvSpPr>
        <p:spPr>
          <a:xfrm>
            <a:off x="3357554" y="3357562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2" name="31 - Έλλειψη"/>
          <p:cNvSpPr/>
          <p:nvPr/>
        </p:nvSpPr>
        <p:spPr>
          <a:xfrm>
            <a:off x="4643438" y="4500570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3" name="32 - Έλλειψη"/>
          <p:cNvSpPr/>
          <p:nvPr/>
        </p:nvSpPr>
        <p:spPr>
          <a:xfrm>
            <a:off x="5286380" y="4000504"/>
            <a:ext cx="357190" cy="5000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423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πεξήγηση με στρογγυλεμένο παραλληλόγραμμο"/>
          <p:cNvSpPr/>
          <p:nvPr/>
        </p:nvSpPr>
        <p:spPr>
          <a:xfrm>
            <a:off x="179512" y="0"/>
            <a:ext cx="6964256" cy="1428736"/>
          </a:xfrm>
          <a:prstGeom prst="wedgeRoundRectCallout">
            <a:avLst>
              <a:gd name="adj1" fmla="val 53896"/>
              <a:gd name="adj2" fmla="val -8773"/>
              <a:gd name="adj3" fmla="val 16667"/>
            </a:avLst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Παρατήρησε ποιο γράμμα έχουν όλες αυτές οι λέξεις του κειμένου.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7 - Εικόνα" descr="agentwolf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095" y="47612"/>
            <a:ext cx="1500166" cy="19560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2500330" cy="10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5227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143512"/>
            <a:ext cx="2524135" cy="7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571612"/>
            <a:ext cx="28768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428868"/>
            <a:ext cx="1785950" cy="7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5786454"/>
            <a:ext cx="33975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2071678"/>
            <a:ext cx="19558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3537299" y="2214554"/>
            <a:ext cx="224914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  <a:cs typeface="Arial" pitchFamily="34" charset="0"/>
              </a:rPr>
              <a:t>δ</a:t>
            </a:r>
            <a:endParaRPr lang="el-GR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24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FF0066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Δδ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4146" y="-744"/>
            <a:ext cx="9144000" cy="15701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3" name="Στρογγυλεμένο ορθογώνιο 2"/>
          <p:cNvSpPr/>
          <p:nvPr/>
        </p:nvSpPr>
        <p:spPr>
          <a:xfrm rot="1336599">
            <a:off x="1043608" y="1772816"/>
            <a:ext cx="576064" cy="3384376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19976277">
            <a:off x="2301784" y="1704951"/>
            <a:ext cx="576064" cy="3474865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Στρογγυλεμένο ορθογώνιο 3"/>
          <p:cNvSpPr/>
          <p:nvPr/>
        </p:nvSpPr>
        <p:spPr>
          <a:xfrm>
            <a:off x="423632" y="4581128"/>
            <a:ext cx="3213135" cy="535518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ουλούρα 11"/>
          <p:cNvSpPr/>
          <p:nvPr/>
        </p:nvSpPr>
        <p:spPr>
          <a:xfrm>
            <a:off x="3995936" y="3465004"/>
            <a:ext cx="1728192" cy="1651642"/>
          </a:xfrm>
          <a:prstGeom prst="donut">
            <a:avLst>
              <a:gd name="adj" fmla="val 20806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Στρογγυλεμένο ορθογώνιο 13"/>
          <p:cNvSpPr/>
          <p:nvPr/>
        </p:nvSpPr>
        <p:spPr>
          <a:xfrm rot="19543169">
            <a:off x="4514738" y="1598382"/>
            <a:ext cx="318442" cy="2451776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 rot="16200000">
            <a:off x="4718718" y="1071881"/>
            <a:ext cx="368387" cy="181395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61560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8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4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3143240" y="642918"/>
            <a:ext cx="5357851" cy="3090882"/>
          </a:xfrm>
          <a:prstGeom prst="wedgeRoundRectCallout">
            <a:avLst>
              <a:gd name="adj1" fmla="val -31777"/>
              <a:gd name="adj2" fmla="val 66582"/>
              <a:gd name="adj3" fmla="val 16667"/>
            </a:avLst>
          </a:prstGeom>
          <a:solidFill>
            <a:srgbClr val="00B0F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Πού θα πάει να ζήσει το </a:t>
            </a:r>
            <a:r>
              <a:rPr lang="el-GR" sz="40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Δδ</a:t>
            </a:r>
            <a:r>
              <a:rPr lang="el-GR" sz="4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; Στο ήσυχο χωριό ή στη λίμνη των φωνακλάδικων;</a:t>
            </a:r>
            <a:endParaRPr lang="el-GR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Εικόνα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480" y="3714752"/>
            <a:ext cx="2225408" cy="2677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08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224</Words>
  <Application>Microsoft Office PowerPoint</Application>
  <PresentationFormat>Προβολή στην οθόνη (4:3)</PresentationFormat>
  <Paragraphs>87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Τι βλέπετε στην εικόνα;  Τι νομίζετε ότι συμβαίνει;</vt:lpstr>
      <vt:lpstr>Διαφάνεια 3</vt:lpstr>
      <vt:lpstr>Διαφάνεια 4</vt:lpstr>
      <vt:lpstr>Διαβάζουμε σωστά σύμφωνα με το σημαδάκι της στίξης.</vt:lpstr>
      <vt:lpstr>Διαφάνεια 6</vt:lpstr>
      <vt:lpstr>Διαφάνεια 7</vt:lpstr>
      <vt:lpstr>Διαφάνεια 8</vt:lpstr>
      <vt:lpstr>Διαφάνεια 9</vt:lpstr>
      <vt:lpstr>.</vt:lpstr>
      <vt:lpstr>Λέμε λέξεις από δ.</vt:lpstr>
      <vt:lpstr>Διαφάνεια 12</vt:lpstr>
      <vt:lpstr>Διαφάνεια 13</vt:lpstr>
      <vt:lpstr>Διαφάνεια 14</vt:lpstr>
      <vt:lpstr>Παρατηρούμε τις εικόνες και κυκλώνουμε τα Δ δ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 φοβάμαι το σκοτάδι!</dc:title>
  <dc:creator>Ιωάννα</dc:creator>
  <cp:lastModifiedBy>Voura Chariklia</cp:lastModifiedBy>
  <cp:revision>15</cp:revision>
  <dcterms:created xsi:type="dcterms:W3CDTF">2015-01-14T15:02:14Z</dcterms:created>
  <dcterms:modified xsi:type="dcterms:W3CDTF">2021-05-26T13:55:28Z</dcterms:modified>
</cp:coreProperties>
</file>