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5" r:id="rId2"/>
    <p:sldId id="258" r:id="rId3"/>
    <p:sldId id="259" r:id="rId4"/>
    <p:sldId id="260" r:id="rId5"/>
    <p:sldId id="261" r:id="rId6"/>
    <p:sldId id="262" r:id="rId7"/>
    <p:sldId id="263" r:id="rId8"/>
    <p:sldId id="270" r:id="rId9"/>
    <p:sldId id="271" r:id="rId10"/>
    <p:sldId id="264" r:id="rId11"/>
    <p:sldId id="265" r:id="rId12"/>
    <p:sldId id="267" r:id="rId13"/>
    <p:sldId id="268" r:id="rId14"/>
    <p:sldId id="286" r:id="rId15"/>
    <p:sldId id="272" r:id="rId16"/>
    <p:sldId id="273" r:id="rId17"/>
    <p:sldId id="274" r:id="rId18"/>
    <p:sldId id="266" r:id="rId19"/>
    <p:sldId id="276" r:id="rId20"/>
    <p:sldId id="277" r:id="rId21"/>
    <p:sldId id="278" r:id="rId22"/>
    <p:sldId id="279" r:id="rId23"/>
    <p:sldId id="280" r:id="rId24"/>
    <p:sldId id="287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D5080-EE9F-48DD-9CA3-CEA7D10CA74F}" type="datetimeFigureOut">
              <a:rPr lang="el-GR" smtClean="0"/>
              <a:pPr/>
              <a:t>26/5/2021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C0004-6B9A-462F-BE36-A174513047B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645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dirty="0" smtClean="0"/>
              <a:t>Διαβάζω 1</a:t>
            </a:r>
            <a:r>
              <a:rPr lang="el-GR" sz="1200" baseline="30000" dirty="0" smtClean="0"/>
              <a:t>η</a:t>
            </a:r>
            <a:r>
              <a:rPr lang="el-GR" sz="1200" dirty="0" smtClean="0"/>
              <a:t> φορά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C0004-6B9A-462F-BE36-A174513047B4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614783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dirty="0" smtClean="0"/>
              <a:t>Διαβάζω 2</a:t>
            </a:r>
            <a:r>
              <a:rPr lang="el-GR" sz="1200" baseline="30000" dirty="0" smtClean="0"/>
              <a:t>η</a:t>
            </a:r>
            <a:r>
              <a:rPr lang="el-GR" sz="1200" dirty="0" smtClean="0"/>
              <a:t> φορά. Επισημαίνουμε τα σημεία στίξης (και την παύλα διαλόγου).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C0004-6B9A-462F-BE36-A174513047B4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98112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dirty="0" smtClean="0"/>
              <a:t>Διαβάζουμε όλοι μαζί. Έπειτα εμφανίζεται ο Άκης</a:t>
            </a:r>
            <a:r>
              <a:rPr lang="el-GR" sz="1200" baseline="0" dirty="0" smtClean="0"/>
              <a:t> </a:t>
            </a:r>
            <a:r>
              <a:rPr lang="el-GR" sz="1200" dirty="0" err="1" smtClean="0"/>
              <a:t>Οχταποδάκης</a:t>
            </a:r>
            <a:r>
              <a:rPr lang="el-GR" sz="1200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C0004-6B9A-462F-BE36-A174513047B4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06331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dirty="0" smtClean="0"/>
              <a:t>Εντοπίζουμε το νέο γράμμα.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C0004-6B9A-462F-BE36-A174513047B4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09193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A08E2-247E-4677-A4F8-1C6B5A94D539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697128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dirty="0" smtClean="0"/>
              <a:t>Δείχνω τη γραφή. Δείχνω τη φωνή. Φτιάχνουμε συλλαβές με το νέο γράμμα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C0004-6B9A-462F-BE36-A174513047B4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77075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Ακούμε μελοποιημένο.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C0004-6B9A-462F-BE36-A174513047B4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98927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448B3-B3F6-42ED-A328-6304D77404E0}" type="datetimeFigureOut">
              <a:rPr lang="el-GR" smtClean="0"/>
              <a:pPr/>
              <a:t>26/5/2021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5967-B193-4630-884F-FAA4699D25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67559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448B3-B3F6-42ED-A328-6304D77404E0}" type="datetimeFigureOut">
              <a:rPr lang="el-GR" smtClean="0"/>
              <a:pPr/>
              <a:t>26/5/2021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5967-B193-4630-884F-FAA4699D25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8013969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448B3-B3F6-42ED-A328-6304D77404E0}" type="datetimeFigureOut">
              <a:rPr lang="el-GR" smtClean="0"/>
              <a:pPr/>
              <a:t>26/5/2021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5967-B193-4630-884F-FAA4699D25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049994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448B3-B3F6-42ED-A328-6304D77404E0}" type="datetimeFigureOut">
              <a:rPr lang="el-GR" smtClean="0"/>
              <a:pPr/>
              <a:t>26/5/2021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5967-B193-4630-884F-FAA4699D25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9060145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448B3-B3F6-42ED-A328-6304D77404E0}" type="datetimeFigureOut">
              <a:rPr lang="el-GR" smtClean="0"/>
              <a:pPr/>
              <a:t>26/5/2021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5967-B193-4630-884F-FAA4699D25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8552528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448B3-B3F6-42ED-A328-6304D77404E0}" type="datetimeFigureOut">
              <a:rPr lang="el-GR" smtClean="0"/>
              <a:pPr/>
              <a:t>26/5/2021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5967-B193-4630-884F-FAA4699D25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8749661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448B3-B3F6-42ED-A328-6304D77404E0}" type="datetimeFigureOut">
              <a:rPr lang="el-GR" smtClean="0"/>
              <a:pPr/>
              <a:t>26/5/2021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5967-B193-4630-884F-FAA4699D25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294975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448B3-B3F6-42ED-A328-6304D77404E0}" type="datetimeFigureOut">
              <a:rPr lang="el-GR" smtClean="0"/>
              <a:pPr/>
              <a:t>26/5/2021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5967-B193-4630-884F-FAA4699D25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800114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448B3-B3F6-42ED-A328-6304D77404E0}" type="datetimeFigureOut">
              <a:rPr lang="el-GR" smtClean="0"/>
              <a:pPr/>
              <a:t>26/5/2021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5967-B193-4630-884F-FAA4699D25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4700785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448B3-B3F6-42ED-A328-6304D77404E0}" type="datetimeFigureOut">
              <a:rPr lang="el-GR" smtClean="0"/>
              <a:pPr/>
              <a:t>26/5/2021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5967-B193-4630-884F-FAA4699D25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250232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448B3-B3F6-42ED-A328-6304D77404E0}" type="datetimeFigureOut">
              <a:rPr lang="el-GR" smtClean="0"/>
              <a:pPr/>
              <a:t>26/5/2021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5967-B193-4630-884F-FAA4699D25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5142539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448B3-B3F6-42ED-A328-6304D77404E0}" type="datetimeFigureOut">
              <a:rPr lang="el-GR" smtClean="0"/>
              <a:pPr/>
              <a:t>26/5/2021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05967-B193-4630-884F-FAA4699D25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000146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84"/>
            <a:ext cx="8202613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57158" y="0"/>
            <a:ext cx="8393016" cy="1305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400" b="0" i="0" u="none" strike="noStrike" kern="1200" cap="none" spc="0" normalizeH="0" baseline="0" noProof="0" dirty="0" smtClean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ka-AcidGR-DiaryGirl" pitchFamily="2" charset="-95"/>
                <a:ea typeface="Aka-AcidGR-DiaryGirl" pitchFamily="2" charset="-95"/>
                <a:cs typeface="+mj-cs"/>
              </a:rPr>
              <a:t>Μόνος στο σκοτάδι!</a:t>
            </a:r>
            <a:endParaRPr kumimoji="0" lang="en-US" sz="5400" b="0" i="0" u="none" strike="noStrike" kern="1200" cap="none" spc="0" normalizeH="0" baseline="0" noProof="0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ka-AcidGR-DiaryGirl" pitchFamily="2" charset="-95"/>
              <a:ea typeface="Aka-AcidGR-DiaryGirl" pitchFamily="2" charset="-95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7358082" y="5857892"/>
            <a:ext cx="1038212" cy="7627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4800" b="0" i="0" u="none" strike="noStrike" kern="1200" cap="none" spc="0" normalizeH="0" baseline="0" noProof="0" dirty="0" err="1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ka-AcidGR-DiaryGirl" pitchFamily="2" charset="-95"/>
                <a:ea typeface="Aka-AcidGR-DiaryGirl" pitchFamily="2" charset="-95"/>
              </a:rPr>
              <a:t>Δδ</a:t>
            </a:r>
            <a:endParaRPr kumimoji="0" lang="en-US" sz="4800" b="0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ka-AcidGR-DiaryGirl" pitchFamily="2" charset="-95"/>
              <a:ea typeface="Aka-AcidGR-DiaryGirl" pitchFamily="2" charset="-95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.</a:t>
            </a:r>
            <a:endParaRPr lang="el-GR" sz="1800" dirty="0">
              <a:ln w="38100">
                <a:solidFill>
                  <a:schemeClr val="tx1"/>
                </a:solidFill>
              </a:ln>
              <a:solidFill>
                <a:srgbClr val="00B0F0"/>
              </a:solidFill>
              <a:latin typeface="Aka-AcidGR-DiaryGirl" pitchFamily="2" charset="-95"/>
              <a:ea typeface="Aka-AcidGR-DiaryGirl" pitchFamily="2" charset="-95"/>
            </a:endParaRPr>
          </a:p>
        </p:txBody>
      </p:sp>
      <p:grpSp>
        <p:nvGrpSpPr>
          <p:cNvPr id="4100" name="Group 4"/>
          <p:cNvGrpSpPr>
            <a:grpSpLocks/>
          </p:cNvGrpSpPr>
          <p:nvPr/>
        </p:nvGrpSpPr>
        <p:grpSpPr bwMode="auto">
          <a:xfrm>
            <a:off x="500034" y="357948"/>
            <a:ext cx="1867260" cy="5713562"/>
            <a:chOff x="736" y="11171"/>
            <a:chExt cx="2010" cy="3366"/>
          </a:xfrm>
        </p:grpSpPr>
        <p:cxnSp>
          <p:nvCxnSpPr>
            <p:cNvPr id="4101" name="AutoShape 5"/>
            <p:cNvCxnSpPr>
              <a:cxnSpLocks noChangeShapeType="1"/>
            </p:cNvCxnSpPr>
            <p:nvPr/>
          </p:nvCxnSpPr>
          <p:spPr bwMode="auto">
            <a:xfrm>
              <a:off x="1666" y="12851"/>
              <a:ext cx="720" cy="55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102" name="WordArt 6"/>
            <p:cNvSpPr>
              <a:spLocks noChangeArrowheads="1" noChangeShapeType="1" noTextEdit="1"/>
            </p:cNvSpPr>
            <p:nvPr/>
          </p:nvSpPr>
          <p:spPr bwMode="auto">
            <a:xfrm>
              <a:off x="2326" y="13302"/>
              <a:ext cx="420" cy="4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44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η</a:t>
              </a:r>
              <a:endParaRPr lang="el-GR" sz="44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sp>
          <p:nvSpPr>
            <p:cNvPr id="4103" name="WordArt 7"/>
            <p:cNvSpPr>
              <a:spLocks noChangeArrowheads="1" noChangeShapeType="1" noTextEdit="1"/>
            </p:cNvSpPr>
            <p:nvPr/>
          </p:nvSpPr>
          <p:spPr bwMode="auto">
            <a:xfrm>
              <a:off x="736" y="11876"/>
              <a:ext cx="450" cy="7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44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Δ</a:t>
              </a:r>
              <a:endParaRPr lang="el-GR" sz="44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cxnSp>
          <p:nvCxnSpPr>
            <p:cNvPr id="4104" name="AutoShape 8"/>
            <p:cNvCxnSpPr>
              <a:cxnSpLocks noChangeShapeType="1"/>
            </p:cNvCxnSpPr>
            <p:nvPr/>
          </p:nvCxnSpPr>
          <p:spPr bwMode="auto">
            <a:xfrm flipV="1">
              <a:off x="1381" y="11501"/>
              <a:ext cx="861" cy="49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4105" name="AutoShape 9"/>
            <p:cNvCxnSpPr>
              <a:cxnSpLocks noChangeShapeType="1"/>
            </p:cNvCxnSpPr>
            <p:nvPr/>
          </p:nvCxnSpPr>
          <p:spPr bwMode="auto">
            <a:xfrm flipV="1">
              <a:off x="1666" y="11939"/>
              <a:ext cx="643" cy="17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4106" name="AutoShape 10"/>
            <p:cNvCxnSpPr>
              <a:cxnSpLocks noChangeShapeType="1"/>
            </p:cNvCxnSpPr>
            <p:nvPr/>
          </p:nvCxnSpPr>
          <p:spPr bwMode="auto">
            <a:xfrm>
              <a:off x="1728" y="12361"/>
              <a:ext cx="51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4107" name="AutoShape 11"/>
            <p:cNvCxnSpPr>
              <a:cxnSpLocks noChangeShapeType="1"/>
            </p:cNvCxnSpPr>
            <p:nvPr/>
          </p:nvCxnSpPr>
          <p:spPr bwMode="auto">
            <a:xfrm>
              <a:off x="1666" y="12577"/>
              <a:ext cx="591" cy="36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108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2257" y="11171"/>
              <a:ext cx="489" cy="3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44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α</a:t>
              </a:r>
              <a:endParaRPr lang="el-GR" sz="44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sp>
          <p:nvSpPr>
            <p:cNvPr id="4109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2257" y="11742"/>
              <a:ext cx="489" cy="3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44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ο</a:t>
              </a:r>
              <a:endParaRPr lang="el-GR" sz="44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sp>
          <p:nvSpPr>
            <p:cNvPr id="4110" name="WordArt 14"/>
            <p:cNvSpPr>
              <a:spLocks noChangeArrowheads="1" noChangeShapeType="1" noTextEdit="1"/>
            </p:cNvSpPr>
            <p:nvPr/>
          </p:nvSpPr>
          <p:spPr bwMode="auto">
            <a:xfrm>
              <a:off x="2406" y="12252"/>
              <a:ext cx="210" cy="3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44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ι</a:t>
              </a:r>
              <a:endParaRPr lang="el-GR" sz="44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sp>
          <p:nvSpPr>
            <p:cNvPr id="4111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2257" y="12762"/>
              <a:ext cx="489" cy="3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44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ε</a:t>
              </a:r>
              <a:endParaRPr lang="el-GR" sz="44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sp>
          <p:nvSpPr>
            <p:cNvPr id="4112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2275" y="13833"/>
              <a:ext cx="420" cy="2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44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ω</a:t>
              </a:r>
              <a:endParaRPr lang="el-GR" sz="44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sp>
          <p:nvSpPr>
            <p:cNvPr id="4113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2326" y="14227"/>
              <a:ext cx="420" cy="31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44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υ</a:t>
              </a:r>
              <a:endParaRPr lang="el-GR" sz="44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cxnSp>
          <p:nvCxnSpPr>
            <p:cNvPr id="4114" name="AutoShape 18"/>
            <p:cNvCxnSpPr>
              <a:cxnSpLocks noChangeShapeType="1"/>
            </p:cNvCxnSpPr>
            <p:nvPr/>
          </p:nvCxnSpPr>
          <p:spPr bwMode="auto">
            <a:xfrm>
              <a:off x="1573" y="13122"/>
              <a:ext cx="669" cy="71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4115" name="AutoShape 19"/>
            <p:cNvCxnSpPr>
              <a:cxnSpLocks noChangeShapeType="1"/>
            </p:cNvCxnSpPr>
            <p:nvPr/>
          </p:nvCxnSpPr>
          <p:spPr bwMode="auto">
            <a:xfrm>
              <a:off x="1426" y="13408"/>
              <a:ext cx="816" cy="89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4128" name="Group 32"/>
          <p:cNvGrpSpPr>
            <a:grpSpLocks/>
          </p:cNvGrpSpPr>
          <p:nvPr/>
        </p:nvGrpSpPr>
        <p:grpSpPr bwMode="auto">
          <a:xfrm>
            <a:off x="4921763" y="620688"/>
            <a:ext cx="1867260" cy="5345994"/>
            <a:chOff x="736" y="11171"/>
            <a:chExt cx="2010" cy="3366"/>
          </a:xfrm>
        </p:grpSpPr>
        <p:cxnSp>
          <p:nvCxnSpPr>
            <p:cNvPr id="4129" name="AutoShape 33"/>
            <p:cNvCxnSpPr>
              <a:cxnSpLocks noChangeShapeType="1"/>
            </p:cNvCxnSpPr>
            <p:nvPr/>
          </p:nvCxnSpPr>
          <p:spPr bwMode="auto">
            <a:xfrm>
              <a:off x="1666" y="12851"/>
              <a:ext cx="720" cy="55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130" name="WordArt 34"/>
            <p:cNvSpPr>
              <a:spLocks noChangeArrowheads="1" noChangeShapeType="1" noTextEdit="1"/>
            </p:cNvSpPr>
            <p:nvPr/>
          </p:nvSpPr>
          <p:spPr bwMode="auto">
            <a:xfrm>
              <a:off x="2309" y="13302"/>
              <a:ext cx="437" cy="4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66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η</a:t>
              </a:r>
              <a:endParaRPr lang="el-GR" sz="66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sp>
          <p:nvSpPr>
            <p:cNvPr id="4131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736" y="11876"/>
              <a:ext cx="450" cy="7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66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δ</a:t>
              </a:r>
              <a:endParaRPr lang="el-GR" sz="66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cxnSp>
          <p:nvCxnSpPr>
            <p:cNvPr id="4132" name="AutoShape 36"/>
            <p:cNvCxnSpPr>
              <a:cxnSpLocks noChangeShapeType="1"/>
            </p:cNvCxnSpPr>
            <p:nvPr/>
          </p:nvCxnSpPr>
          <p:spPr bwMode="auto">
            <a:xfrm flipV="1">
              <a:off x="1381" y="11501"/>
              <a:ext cx="861" cy="49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4133" name="AutoShape 37"/>
            <p:cNvCxnSpPr>
              <a:cxnSpLocks noChangeShapeType="1"/>
            </p:cNvCxnSpPr>
            <p:nvPr/>
          </p:nvCxnSpPr>
          <p:spPr bwMode="auto">
            <a:xfrm flipV="1">
              <a:off x="1666" y="11939"/>
              <a:ext cx="643" cy="17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4134" name="AutoShape 38"/>
            <p:cNvCxnSpPr>
              <a:cxnSpLocks noChangeShapeType="1"/>
            </p:cNvCxnSpPr>
            <p:nvPr/>
          </p:nvCxnSpPr>
          <p:spPr bwMode="auto">
            <a:xfrm>
              <a:off x="1728" y="12361"/>
              <a:ext cx="51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4135" name="AutoShape 39"/>
            <p:cNvCxnSpPr>
              <a:cxnSpLocks noChangeShapeType="1"/>
            </p:cNvCxnSpPr>
            <p:nvPr/>
          </p:nvCxnSpPr>
          <p:spPr bwMode="auto">
            <a:xfrm>
              <a:off x="1666" y="12577"/>
              <a:ext cx="591" cy="36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136" name="WordArt 40"/>
            <p:cNvSpPr>
              <a:spLocks noChangeArrowheads="1" noChangeShapeType="1" noTextEdit="1"/>
            </p:cNvSpPr>
            <p:nvPr/>
          </p:nvSpPr>
          <p:spPr bwMode="auto">
            <a:xfrm>
              <a:off x="2237" y="11171"/>
              <a:ext cx="509" cy="3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66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α</a:t>
              </a:r>
              <a:endParaRPr lang="el-GR" sz="66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sp>
          <p:nvSpPr>
            <p:cNvPr id="4137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2237" y="11742"/>
              <a:ext cx="509" cy="3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66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ο</a:t>
              </a:r>
              <a:endParaRPr lang="el-GR" sz="66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sp>
          <p:nvSpPr>
            <p:cNvPr id="4138" name="WordArt 42"/>
            <p:cNvSpPr>
              <a:spLocks noChangeArrowheads="1" noChangeShapeType="1" noTextEdit="1"/>
            </p:cNvSpPr>
            <p:nvPr/>
          </p:nvSpPr>
          <p:spPr bwMode="auto">
            <a:xfrm>
              <a:off x="2476" y="12252"/>
              <a:ext cx="270" cy="3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66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ι</a:t>
              </a:r>
              <a:endParaRPr lang="el-GR" sz="66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sp>
          <p:nvSpPr>
            <p:cNvPr id="4139" name="WordArt 43"/>
            <p:cNvSpPr>
              <a:spLocks noChangeArrowheads="1" noChangeShapeType="1" noTextEdit="1"/>
            </p:cNvSpPr>
            <p:nvPr/>
          </p:nvSpPr>
          <p:spPr bwMode="auto">
            <a:xfrm>
              <a:off x="2237" y="12762"/>
              <a:ext cx="509" cy="3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66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ε</a:t>
              </a:r>
              <a:endParaRPr lang="el-GR" sz="66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sp>
          <p:nvSpPr>
            <p:cNvPr id="4140" name="WordArt 44"/>
            <p:cNvSpPr>
              <a:spLocks noChangeArrowheads="1" noChangeShapeType="1" noTextEdit="1"/>
            </p:cNvSpPr>
            <p:nvPr/>
          </p:nvSpPr>
          <p:spPr bwMode="auto">
            <a:xfrm>
              <a:off x="2258" y="13833"/>
              <a:ext cx="437" cy="2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66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ω</a:t>
              </a:r>
              <a:endParaRPr lang="el-GR" sz="66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sp>
          <p:nvSpPr>
            <p:cNvPr id="4141" name="WordArt 45"/>
            <p:cNvSpPr>
              <a:spLocks noChangeArrowheads="1" noChangeShapeType="1" noTextEdit="1"/>
            </p:cNvSpPr>
            <p:nvPr/>
          </p:nvSpPr>
          <p:spPr bwMode="auto">
            <a:xfrm>
              <a:off x="2309" y="14227"/>
              <a:ext cx="437" cy="31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l-GR" sz="6600" b="1" kern="10" spc="0" dirty="0" smtClean="0"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B0F0"/>
                  </a:solidFill>
                  <a:effectLst/>
                  <a:latin typeface="Aka-AcidGR-DiaryGirl" pitchFamily="2" charset="-95"/>
                  <a:ea typeface="Aka-AcidGR-DiaryGirl" pitchFamily="2" charset="-95"/>
                </a:rPr>
                <a:t>υ</a:t>
              </a:r>
              <a:endParaRPr lang="el-GR" sz="6600" b="1" kern="10" spc="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Aka-AcidGR-DiaryGirl" pitchFamily="2" charset="-95"/>
                <a:ea typeface="Aka-AcidGR-DiaryGirl" pitchFamily="2" charset="-95"/>
              </a:endParaRPr>
            </a:p>
          </p:txBody>
        </p:sp>
        <p:cxnSp>
          <p:nvCxnSpPr>
            <p:cNvPr id="4142" name="AutoShape 46"/>
            <p:cNvCxnSpPr>
              <a:cxnSpLocks noChangeShapeType="1"/>
            </p:cNvCxnSpPr>
            <p:nvPr/>
          </p:nvCxnSpPr>
          <p:spPr bwMode="auto">
            <a:xfrm>
              <a:off x="1573" y="13122"/>
              <a:ext cx="669" cy="71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4143" name="AutoShape 47"/>
            <p:cNvCxnSpPr>
              <a:cxnSpLocks noChangeShapeType="1"/>
            </p:cNvCxnSpPr>
            <p:nvPr/>
          </p:nvCxnSpPr>
          <p:spPr bwMode="auto">
            <a:xfrm>
              <a:off x="1426" y="13408"/>
              <a:ext cx="816" cy="89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63" name="62 - TextBox"/>
          <p:cNvSpPr txBox="1"/>
          <p:nvPr/>
        </p:nvSpPr>
        <p:spPr>
          <a:xfrm>
            <a:off x="2771800" y="254982"/>
            <a:ext cx="13681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Δα</a:t>
            </a:r>
          </a:p>
          <a:p>
            <a:r>
              <a:rPr lang="el-GR" sz="5400" b="1" dirty="0" err="1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Δο</a:t>
            </a:r>
            <a:r>
              <a:rPr lang="el-GR" sz="5400" b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 </a:t>
            </a:r>
            <a:r>
              <a:rPr lang="el-GR" sz="5400" b="1" dirty="0" err="1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Δι</a:t>
            </a:r>
            <a:r>
              <a:rPr lang="el-GR" sz="5400" b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 </a:t>
            </a:r>
          </a:p>
          <a:p>
            <a:r>
              <a:rPr lang="el-GR" sz="5400" b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Δε </a:t>
            </a:r>
          </a:p>
          <a:p>
            <a:r>
              <a:rPr lang="el-GR" sz="5400" b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Δη </a:t>
            </a:r>
          </a:p>
          <a:p>
            <a:r>
              <a:rPr lang="el-GR" sz="5400" b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Δω</a:t>
            </a:r>
          </a:p>
          <a:p>
            <a:r>
              <a:rPr lang="el-GR" sz="5400" b="1" dirty="0" err="1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Δυ</a:t>
            </a:r>
            <a:r>
              <a:rPr lang="el-GR" sz="5400" b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 </a:t>
            </a:r>
            <a:endParaRPr lang="el-GR" sz="5400" b="1" dirty="0">
              <a:ln w="38100">
                <a:solidFill>
                  <a:schemeClr val="tx1"/>
                </a:solidFill>
              </a:ln>
              <a:solidFill>
                <a:srgbClr val="00B0F0"/>
              </a:solidFill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64" name="63 - TextBox"/>
          <p:cNvSpPr txBox="1"/>
          <p:nvPr/>
        </p:nvSpPr>
        <p:spPr>
          <a:xfrm>
            <a:off x="7084759" y="383044"/>
            <a:ext cx="121444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δα</a:t>
            </a:r>
          </a:p>
          <a:p>
            <a:r>
              <a:rPr lang="el-GR" sz="5400" b="1" dirty="0" err="1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δο</a:t>
            </a:r>
            <a:r>
              <a:rPr lang="el-GR" sz="5400" b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 </a:t>
            </a:r>
            <a:r>
              <a:rPr lang="el-GR" sz="5400" b="1" dirty="0" err="1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δι</a:t>
            </a:r>
            <a:r>
              <a:rPr lang="el-GR" sz="5400" b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 </a:t>
            </a:r>
          </a:p>
          <a:p>
            <a:r>
              <a:rPr lang="el-GR" sz="5400" b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δε </a:t>
            </a:r>
          </a:p>
          <a:p>
            <a:r>
              <a:rPr lang="el-GR" sz="5400" b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δη </a:t>
            </a:r>
          </a:p>
          <a:p>
            <a:r>
              <a:rPr lang="el-GR" sz="5400" b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δω</a:t>
            </a:r>
          </a:p>
          <a:p>
            <a:r>
              <a:rPr lang="el-GR" sz="5400" b="1" dirty="0" err="1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δυ</a:t>
            </a:r>
            <a:r>
              <a:rPr lang="el-GR" sz="5400" b="1" dirty="0" smtClean="0">
                <a:ln w="38100">
                  <a:solidFill>
                    <a:schemeClr val="tx1"/>
                  </a:solidFill>
                </a:ln>
                <a:solidFill>
                  <a:srgbClr val="00B0F0"/>
                </a:solidFill>
                <a:latin typeface="Aka-AcidGR-DiaryGirl" pitchFamily="2" charset="-95"/>
                <a:ea typeface="Aka-AcidGR-DiaryGirl" pitchFamily="2" charset="-95"/>
              </a:rPr>
              <a:t> </a:t>
            </a:r>
            <a:endParaRPr lang="el-GR" sz="5400" b="1" dirty="0">
              <a:ln w="38100">
                <a:solidFill>
                  <a:schemeClr val="tx1"/>
                </a:solidFill>
              </a:ln>
              <a:solidFill>
                <a:srgbClr val="00B0F0"/>
              </a:solidFill>
              <a:latin typeface="Aka-AcidGR-DiaryGirl" pitchFamily="2" charset="-95"/>
              <a:ea typeface="Aka-AcidGR-DiaryGirl" pitchFamily="2" charset="-95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85710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ka-AcidGR-DiaryGirl" pitchFamily="2" charset="-95"/>
                <a:ea typeface="Aka-AcidGR-DiaryGirl" pitchFamily="2" charset="-95"/>
              </a:rPr>
              <a:t>Λέμε λέξεις από δ.</a:t>
            </a:r>
            <a:endParaRPr lang="el-GR" dirty="0">
              <a:latin typeface="Aka-AcidGR-DiaryGirl" pitchFamily="2" charset="-95"/>
              <a:ea typeface="Aka-AcidGR-DiaryGirl" pitchFamily="2" charset="-95"/>
            </a:endParaRPr>
          </a:p>
        </p:txBody>
      </p:sp>
      <p:pic>
        <p:nvPicPr>
          <p:cNvPr id="4" name="3 - Θέση περιεχομένου" descr="ball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349"/>
          <a:stretch>
            <a:fillRect/>
          </a:stretch>
        </p:blipFill>
        <p:spPr>
          <a:xfrm>
            <a:off x="3000364" y="2357430"/>
            <a:ext cx="2489536" cy="2500330"/>
          </a:xfr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645024"/>
            <a:ext cx="2771775" cy="28765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028479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0435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Ορθογώνιο"/>
          <p:cNvSpPr/>
          <p:nvPr/>
        </p:nvSpPr>
        <p:spPr>
          <a:xfrm>
            <a:off x="2000232" y="1285860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Δ</a:t>
            </a:r>
            <a:endParaRPr lang="el-GR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2000232" y="2000240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Δ</a:t>
            </a:r>
            <a:endParaRPr lang="el-GR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7358082" y="1285860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δ</a:t>
            </a:r>
            <a:endParaRPr lang="el-GR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4000496" y="2000240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δ</a:t>
            </a:r>
            <a:endParaRPr lang="el-GR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94164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0"/>
            <a:ext cx="7858148" cy="6659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2249025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84"/>
            <a:ext cx="8202613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57158" y="0"/>
            <a:ext cx="8393016" cy="1305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400" b="0" i="0" u="none" strike="noStrike" kern="1200" cap="none" spc="0" normalizeH="0" baseline="0" noProof="0" dirty="0" smtClean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ka-AcidGR-DiaryGirl" pitchFamily="2" charset="-95"/>
                <a:ea typeface="Aka-AcidGR-DiaryGirl" pitchFamily="2" charset="-95"/>
                <a:cs typeface="+mj-cs"/>
              </a:rPr>
              <a:t>Μόνος στο σκοτάδι!</a:t>
            </a:r>
            <a:endParaRPr kumimoji="0" lang="en-US" sz="5400" b="0" i="0" u="none" strike="noStrike" kern="1200" cap="none" spc="0" normalizeH="0" baseline="0" noProof="0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ka-AcidGR-DiaryGirl" pitchFamily="2" charset="-95"/>
              <a:ea typeface="Aka-AcidGR-DiaryGirl" pitchFamily="2" charset="-95"/>
              <a:cs typeface="+mj-cs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429124" y="5857892"/>
            <a:ext cx="3967170" cy="76272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sz="4800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95000"/>
                  </a:schemeClr>
                </a:solidFill>
                <a:latin typeface="Aka-AcidGR-DiaryGirl" pitchFamily="2" charset="-95"/>
                <a:ea typeface="Aka-AcidGR-DiaryGirl" pitchFamily="2" charset="-95"/>
              </a:rPr>
              <a:t>Τετράδιο εργασιών</a:t>
            </a:r>
            <a:endParaRPr kumimoji="0" lang="en-US" sz="4800" b="0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ka-AcidGR-DiaryGirl" pitchFamily="2" charset="-95"/>
              <a:ea typeface="Aka-AcidGR-DiaryGirl" pitchFamily="2" charset="-95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Aka-AcidGR-DiaryGirl" pitchFamily="2" charset="-95"/>
                <a:ea typeface="Aka-AcidGR-DiaryGirl" pitchFamily="2" charset="-95"/>
              </a:rPr>
              <a:t>Παρατηρούμε τις εικόνες και κυκλώνουμε τα Δ δ</a:t>
            </a:r>
            <a:endParaRPr lang="el-GR" dirty="0">
              <a:latin typeface="Aka-AcidGR-DiaryGirl" pitchFamily="2" charset="-95"/>
              <a:ea typeface="Aka-AcidGR-DiaryGirl" pitchFamily="2" charset="-95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40000"/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428860" y="1607657"/>
            <a:ext cx="3357586" cy="5250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653292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00042"/>
            <a:ext cx="7215238" cy="503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4826035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71480"/>
            <a:ext cx="815286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6673947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2918"/>
            <a:ext cx="914400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2159938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8"/>
            <a:ext cx="883189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Έλλειψη"/>
          <p:cNvSpPr/>
          <p:nvPr/>
        </p:nvSpPr>
        <p:spPr>
          <a:xfrm>
            <a:off x="285720" y="4286256"/>
            <a:ext cx="2286016" cy="1214446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Έλλειψη"/>
          <p:cNvSpPr/>
          <p:nvPr/>
        </p:nvSpPr>
        <p:spPr>
          <a:xfrm>
            <a:off x="4429124" y="4286256"/>
            <a:ext cx="2286016" cy="1214446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1915020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571604" y="428604"/>
            <a:ext cx="7139136" cy="1143000"/>
          </a:xfrm>
        </p:spPr>
        <p:txBody>
          <a:bodyPr>
            <a:noAutofit/>
          </a:bodyPr>
          <a:lstStyle/>
          <a:p>
            <a:r>
              <a:rPr lang="el-G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Τι βλέπετε στην εικόνα; </a:t>
            </a:r>
            <a:br>
              <a:rPr lang="el-G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itchFamily="2" charset="-95"/>
                <a:ea typeface="Aka-AcidGR-DiaryGirl" pitchFamily="2" charset="-95"/>
              </a:rPr>
            </a:br>
            <a:r>
              <a:rPr lang="el-G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Τι νομίζετε ότι συμβαίνει;</a:t>
            </a:r>
            <a:endParaRPr lang="el-G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282" y="0"/>
            <a:ext cx="1368152" cy="1645897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928802"/>
            <a:ext cx="7826401" cy="4392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0689119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79700"/>
            <a:ext cx="8786841" cy="203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- Ορθογώνιο"/>
          <p:cNvSpPr/>
          <p:nvPr/>
        </p:nvSpPr>
        <p:spPr>
          <a:xfrm>
            <a:off x="1785918" y="4143380"/>
            <a:ext cx="19020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32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ποδήλατο</a:t>
            </a:r>
            <a:endParaRPr lang="el-GR" sz="32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5206511" y="4143380"/>
            <a:ext cx="191892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32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διάβασμα</a:t>
            </a:r>
            <a:endParaRPr lang="el-GR" sz="32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39710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4020"/>
          <a:stretch>
            <a:fillRect/>
          </a:stretch>
        </p:blipFill>
        <p:spPr bwMode="auto">
          <a:xfrm>
            <a:off x="0" y="1928802"/>
            <a:ext cx="883135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Ορθογώνιο"/>
          <p:cNvSpPr/>
          <p:nvPr/>
        </p:nvSpPr>
        <p:spPr>
          <a:xfrm>
            <a:off x="785786" y="2714620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δ</a:t>
            </a:r>
            <a:endParaRPr lang="el-GR" sz="54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14348" y="3357562"/>
            <a:ext cx="6815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ω</a:t>
            </a:r>
            <a:endParaRPr lang="el-GR" sz="54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500034" y="4000504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ρ</a:t>
            </a:r>
            <a:endParaRPr lang="el-GR" sz="54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1857356" y="4643446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ο</a:t>
            </a:r>
            <a:endParaRPr lang="el-GR" sz="54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01519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85992"/>
            <a:ext cx="867487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Ορθογώνιο"/>
          <p:cNvSpPr/>
          <p:nvPr/>
        </p:nvSpPr>
        <p:spPr>
          <a:xfrm>
            <a:off x="1785918" y="3357562"/>
            <a:ext cx="17892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δώρο</a:t>
            </a:r>
            <a:endParaRPr lang="el-GR" sz="54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05376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488"/>
            <a:ext cx="914400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Ορθογώνιο"/>
          <p:cNvSpPr/>
          <p:nvPr/>
        </p:nvSpPr>
        <p:spPr>
          <a:xfrm>
            <a:off x="3071802" y="3286124"/>
            <a:ext cx="14157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Ένα </a:t>
            </a:r>
            <a:endParaRPr lang="el-GR" sz="54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4929190" y="3286124"/>
            <a:ext cx="17892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δώρο</a:t>
            </a:r>
            <a:endParaRPr lang="el-GR" sz="54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2357422" y="4071942"/>
            <a:ext cx="11160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για</a:t>
            </a:r>
            <a:endParaRPr lang="el-GR" sz="54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3786182" y="4143380"/>
            <a:ext cx="8233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το</a:t>
            </a:r>
            <a:endParaRPr lang="el-GR" sz="54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5143504" y="4143380"/>
            <a:ext cx="2502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κουτάβι</a:t>
            </a:r>
            <a:endParaRPr lang="el-GR" sz="54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65300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794" y="5000636"/>
            <a:ext cx="1214446" cy="1186845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64" y="5929306"/>
            <a:ext cx="928694" cy="928694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0"/>
            <a:ext cx="8202613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38" y="5619006"/>
            <a:ext cx="928694" cy="928694"/>
          </a:xfrm>
          <a:prstGeom prst="rect">
            <a:avLst/>
          </a:prstGeom>
        </p:spPr>
      </p:pic>
      <p:sp>
        <p:nvSpPr>
          <p:cNvPr id="9" name="8 - Επεξήγηση με στρογγυλεμένο παραλληλόγραμμο"/>
          <p:cNvSpPr/>
          <p:nvPr/>
        </p:nvSpPr>
        <p:spPr>
          <a:xfrm>
            <a:off x="4214810" y="4786322"/>
            <a:ext cx="3786214" cy="1214446"/>
          </a:xfrm>
          <a:prstGeom prst="wedgeRoundRectCallout">
            <a:avLst>
              <a:gd name="adj1" fmla="val -67205"/>
              <a:gd name="adj2" fmla="val 2195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Aka-AcidGR-DiaryGirl" pitchFamily="2" charset="-95"/>
                <a:ea typeface="Aka-AcidGR-DiaryGirl" pitchFamily="2" charset="-95"/>
              </a:rPr>
              <a:t>Μπράβο! </a:t>
            </a:r>
          </a:p>
          <a:p>
            <a:pPr algn="ctr"/>
            <a:r>
              <a:rPr lang="el-GR" sz="2800" dirty="0" smtClean="0">
                <a:solidFill>
                  <a:schemeClr val="tx1"/>
                </a:solidFill>
                <a:latin typeface="Aka-AcidGR-DiaryGirl" pitchFamily="2" charset="-95"/>
                <a:ea typeface="Aka-AcidGR-DiaryGirl" pitchFamily="2" charset="-95"/>
              </a:rPr>
              <a:t>Τα καταφέραμε!</a:t>
            </a:r>
            <a:endParaRPr lang="el-GR" sz="2800" dirty="0">
              <a:solidFill>
                <a:schemeClr val="tx1"/>
              </a:solidFill>
              <a:latin typeface="Aka-AcidGR-DiaryGirl" pitchFamily="2" charset="-95"/>
              <a:ea typeface="Aka-AcidGR-DiaryGirl" pitchFamily="2" charset="-95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14216"/>
            <a:ext cx="7858180" cy="5543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1"/>
            <a:ext cx="3000363" cy="17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5 - Εικόνα" descr="boy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62916" y="4572008"/>
            <a:ext cx="1081084" cy="1973304"/>
          </a:xfrm>
          <a:prstGeom prst="rect">
            <a:avLst/>
          </a:prstGeom>
        </p:spPr>
      </p:pic>
      <p:sp>
        <p:nvSpPr>
          <p:cNvPr id="7" name="6 - Επεξήγηση με στρογγυλεμένο παραλληλόγραμμο"/>
          <p:cNvSpPr/>
          <p:nvPr/>
        </p:nvSpPr>
        <p:spPr>
          <a:xfrm>
            <a:off x="7072329" y="1928802"/>
            <a:ext cx="2071669" cy="2357454"/>
          </a:xfrm>
          <a:prstGeom prst="wedgeRoundRectCallout">
            <a:avLst>
              <a:gd name="adj1" fmla="val 25115"/>
              <a:gd name="adj2" fmla="val 58920"/>
              <a:gd name="adj3" fmla="val 16667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latin typeface="Aka-AcidGR-DiaryGirl" pitchFamily="2" charset="-95"/>
                <a:ea typeface="Aka-AcidGR-DiaryGirl" pitchFamily="2" charset="-95"/>
              </a:rPr>
              <a:t>Τι συνέβη τελικά;</a:t>
            </a:r>
            <a:endParaRPr lang="el-GR" sz="3200" b="1" dirty="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1071538" y="357166"/>
            <a:ext cx="3929090" cy="571504"/>
          </a:xfrm>
          <a:prstGeom prst="roundRect">
            <a:avLst/>
          </a:prstGeom>
          <a:noFill/>
          <a:ln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dirty="0" smtClean="0">
                <a:solidFill>
                  <a:schemeClr val="tx1"/>
                </a:solidFill>
                <a:latin typeface="Aka-AcidGR-DiaryGirl" pitchFamily="2" charset="-95"/>
                <a:ea typeface="Aka-AcidGR-DiaryGirl" pitchFamily="2" charset="-95"/>
              </a:rPr>
              <a:t>Διαβάζουμε!</a:t>
            </a:r>
            <a:endParaRPr lang="el-GR" sz="4000" dirty="0">
              <a:solidFill>
                <a:schemeClr val="tx1"/>
              </a:solidFill>
              <a:latin typeface="Aka-AcidGR-DiaryGirl" pitchFamily="2" charset="-95"/>
              <a:ea typeface="Aka-AcidGR-DiaryGirl" pitchFamily="2" charset="-95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41038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14216"/>
            <a:ext cx="7858180" cy="5543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1"/>
            <a:ext cx="3000363" cy="17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5 - Εικόνα" descr="boy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21340" y="34411"/>
            <a:ext cx="719137" cy="1312642"/>
          </a:xfrm>
          <a:prstGeom prst="rect">
            <a:avLst/>
          </a:prstGeom>
        </p:spPr>
      </p:pic>
      <p:sp>
        <p:nvSpPr>
          <p:cNvPr id="7" name="6 - Επεξήγηση με στρογγυλεμένο παραλληλόγραμμο"/>
          <p:cNvSpPr/>
          <p:nvPr/>
        </p:nvSpPr>
        <p:spPr>
          <a:xfrm>
            <a:off x="2571735" y="0"/>
            <a:ext cx="4321999" cy="1178727"/>
          </a:xfrm>
          <a:prstGeom prst="wedgeRoundRectCallout">
            <a:avLst>
              <a:gd name="adj1" fmla="val -60305"/>
              <a:gd name="adj2" fmla="val -10428"/>
              <a:gd name="adj3" fmla="val 16667"/>
            </a:avLst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Aka-AcidGR-DiaryGirl" pitchFamily="2" charset="-95"/>
                <a:ea typeface="Aka-AcidGR-DiaryGirl" pitchFamily="2" charset="-95"/>
              </a:rPr>
              <a:t>Κυκλώνουμε όλα τα σημαδάκια στίξης.</a:t>
            </a:r>
            <a:endParaRPr lang="el-GR" sz="2400" b="1" dirty="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8" name="7 - Έλλειψη"/>
          <p:cNvSpPr/>
          <p:nvPr/>
        </p:nvSpPr>
        <p:spPr>
          <a:xfrm>
            <a:off x="3000364" y="4071942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9" name="8 - Έλλειψη"/>
          <p:cNvSpPr/>
          <p:nvPr/>
        </p:nvSpPr>
        <p:spPr>
          <a:xfrm>
            <a:off x="4643438" y="3429000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10" name="9 - Έλλειψη"/>
          <p:cNvSpPr/>
          <p:nvPr/>
        </p:nvSpPr>
        <p:spPr>
          <a:xfrm>
            <a:off x="1928794" y="2857496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11" name="10 - Έλλειψη"/>
          <p:cNvSpPr/>
          <p:nvPr/>
        </p:nvSpPr>
        <p:spPr>
          <a:xfrm>
            <a:off x="6715140" y="2714620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12" name="11 - Έλλειψη"/>
          <p:cNvSpPr/>
          <p:nvPr/>
        </p:nvSpPr>
        <p:spPr>
          <a:xfrm>
            <a:off x="5643570" y="2143116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13" name="12 - Έλλειψη"/>
          <p:cNvSpPr/>
          <p:nvPr/>
        </p:nvSpPr>
        <p:spPr>
          <a:xfrm>
            <a:off x="5786446" y="1428736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14" name="13 - Έλλειψη"/>
          <p:cNvSpPr/>
          <p:nvPr/>
        </p:nvSpPr>
        <p:spPr>
          <a:xfrm>
            <a:off x="2571736" y="5572140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15" name="14 - Έλλειψη"/>
          <p:cNvSpPr/>
          <p:nvPr/>
        </p:nvSpPr>
        <p:spPr>
          <a:xfrm>
            <a:off x="7358082" y="4500570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16" name="15 - Έλλειψη"/>
          <p:cNvSpPr/>
          <p:nvPr/>
        </p:nvSpPr>
        <p:spPr>
          <a:xfrm>
            <a:off x="3143240" y="4572008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17" name="16 - Έλλειψη"/>
          <p:cNvSpPr/>
          <p:nvPr/>
        </p:nvSpPr>
        <p:spPr>
          <a:xfrm>
            <a:off x="5072066" y="6143644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19" name="18 - Έλλειψη"/>
          <p:cNvSpPr/>
          <p:nvPr/>
        </p:nvSpPr>
        <p:spPr>
          <a:xfrm>
            <a:off x="928662" y="1428736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20" name="19 - Έλλειψη"/>
          <p:cNvSpPr/>
          <p:nvPr/>
        </p:nvSpPr>
        <p:spPr>
          <a:xfrm>
            <a:off x="928662" y="2071678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21" name="20 - Έλλειψη"/>
          <p:cNvSpPr/>
          <p:nvPr/>
        </p:nvSpPr>
        <p:spPr>
          <a:xfrm>
            <a:off x="928662" y="2786058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22" name="21 - Έλλειψη"/>
          <p:cNvSpPr/>
          <p:nvPr/>
        </p:nvSpPr>
        <p:spPr>
          <a:xfrm>
            <a:off x="857224" y="3429000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23" name="22 - Έλλειψη"/>
          <p:cNvSpPr/>
          <p:nvPr/>
        </p:nvSpPr>
        <p:spPr>
          <a:xfrm>
            <a:off x="928662" y="4071942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24" name="23 - Έλλειψη"/>
          <p:cNvSpPr/>
          <p:nvPr/>
        </p:nvSpPr>
        <p:spPr>
          <a:xfrm>
            <a:off x="928662" y="5143512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25" name="24 - Έλλειψη"/>
          <p:cNvSpPr/>
          <p:nvPr/>
        </p:nvSpPr>
        <p:spPr>
          <a:xfrm>
            <a:off x="857224" y="6143644"/>
            <a:ext cx="357190" cy="50006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52917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Διαβάζουμε σωστά σύμφωνα με το σημαδάκι της στίξης.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2000240"/>
            <a:ext cx="822960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4400" dirty="0" smtClean="0">
                <a:latin typeface="Aka-AcidGR-DiaryGirl" pitchFamily="2" charset="-95"/>
                <a:ea typeface="Aka-AcidGR-DiaryGirl" pitchFamily="2" charset="-95"/>
              </a:rPr>
              <a:t>Τρέμουν τα ποδαράκια του</a:t>
            </a:r>
            <a:endParaRPr lang="el-GR" sz="4400" dirty="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7894216" y="1714488"/>
            <a:ext cx="38664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8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a-AcidGR-DiaryGirl" pitchFamily="2" charset="-95"/>
                <a:ea typeface="Aka-AcidGR-DiaryGirl" pitchFamily="2" charset="-95"/>
              </a:rPr>
              <a:t>.</a:t>
            </a:r>
            <a:endParaRPr lang="el-GR" sz="8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7910246" y="1785926"/>
            <a:ext cx="41389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8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a-AcidGR-DiaryGirl" pitchFamily="2" charset="-95"/>
                <a:ea typeface="Aka-AcidGR-DiaryGirl" pitchFamily="2" charset="-95"/>
              </a:rPr>
              <a:t>!</a:t>
            </a:r>
            <a:endParaRPr lang="el-GR" sz="8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852747" y="1643050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8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a-AcidGR-DiaryGirl" pitchFamily="2" charset="-95"/>
                <a:ea typeface="Aka-AcidGR-DiaryGirl" pitchFamily="2" charset="-95"/>
              </a:rPr>
              <a:t>…</a:t>
            </a:r>
            <a:endParaRPr lang="el-GR" sz="8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7879789" y="1857364"/>
            <a:ext cx="42511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8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a-AcidGR-DiaryGirl" pitchFamily="2" charset="-95"/>
                <a:ea typeface="Aka-AcidGR-DiaryGirl" pitchFamily="2" charset="-95"/>
              </a:rPr>
              <a:t>;</a:t>
            </a:r>
            <a:endParaRPr lang="el-GR" sz="8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4572008"/>
            <a:ext cx="8358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400" dirty="0" smtClean="0">
                <a:latin typeface="Aka-AcidGR-DiaryGirl" pitchFamily="2" charset="-95"/>
                <a:ea typeface="Aka-AcidGR-DiaryGirl" pitchFamily="2" charset="-95"/>
              </a:rPr>
              <a:t>Μάλλον έχασε το δρόμο του</a:t>
            </a:r>
            <a:endParaRPr lang="el-GR" sz="4400" dirty="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8251406" y="4214818"/>
            <a:ext cx="38664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8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a-AcidGR-DiaryGirl" pitchFamily="2" charset="-95"/>
                <a:ea typeface="Aka-AcidGR-DiaryGirl" pitchFamily="2" charset="-95"/>
              </a:rPr>
              <a:t>.</a:t>
            </a:r>
            <a:endParaRPr lang="el-GR" sz="8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8236979" y="4286256"/>
            <a:ext cx="42511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8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a-AcidGR-DiaryGirl" pitchFamily="2" charset="-95"/>
                <a:ea typeface="Aka-AcidGR-DiaryGirl" pitchFamily="2" charset="-95"/>
              </a:rPr>
              <a:t>;</a:t>
            </a:r>
            <a:endParaRPr lang="el-GR" sz="8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8267436" y="4071942"/>
            <a:ext cx="41389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8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a-AcidGR-DiaryGirl" pitchFamily="2" charset="-95"/>
                <a:ea typeface="Aka-AcidGR-DiaryGirl" pitchFamily="2" charset="-95"/>
              </a:rPr>
              <a:t>!</a:t>
            </a:r>
            <a:endParaRPr lang="el-GR" sz="8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8081690" y="4143380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8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a-AcidGR-DiaryGirl" pitchFamily="2" charset="-95"/>
                <a:ea typeface="Aka-AcidGR-DiaryGirl" pitchFamily="2" charset="-95"/>
              </a:rPr>
              <a:t>…</a:t>
            </a:r>
            <a:endParaRPr lang="el-GR" sz="8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84020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  <p:bldP spid="7" grpId="0"/>
      <p:bldP spid="7" grpId="1"/>
      <p:bldP spid="8" grpId="0"/>
      <p:bldP spid="9" grpId="0"/>
      <p:bldP spid="9" grpId="1"/>
      <p:bldP spid="10" grpId="0"/>
      <p:bldP spid="10" grpId="1"/>
      <p:bldP spid="11" grpId="0"/>
      <p:bldP spid="11" grpId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1818"/>
          <a:stretch>
            <a:fillRect/>
          </a:stretch>
        </p:blipFill>
        <p:spPr bwMode="auto">
          <a:xfrm>
            <a:off x="0" y="1314216"/>
            <a:ext cx="6858016" cy="5543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Εικόνα 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86578" y="3071810"/>
            <a:ext cx="1368152" cy="1645897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14290"/>
            <a:ext cx="2000264" cy="1190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- Επεξήγηση με στρογγυλεμένο παραλληλόγραμμο"/>
          <p:cNvSpPr/>
          <p:nvPr/>
        </p:nvSpPr>
        <p:spPr>
          <a:xfrm>
            <a:off x="5715008" y="500042"/>
            <a:ext cx="3000396" cy="2071702"/>
          </a:xfrm>
          <a:prstGeom prst="wedgeRoundRectCallout">
            <a:avLst>
              <a:gd name="adj1" fmla="val 11349"/>
              <a:gd name="adj2" fmla="val 72384"/>
              <a:gd name="adj3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3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Κυκλώνουμε με κίτρινο χρώμα  όλα τα δ!</a:t>
            </a:r>
            <a:endParaRPr lang="el-GR" sz="23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27" name="26 - Έλλειψη"/>
          <p:cNvSpPr/>
          <p:nvPr/>
        </p:nvSpPr>
        <p:spPr>
          <a:xfrm>
            <a:off x="2714612" y="1428736"/>
            <a:ext cx="357190" cy="500066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28" name="27 - Έλλειψη"/>
          <p:cNvSpPr/>
          <p:nvPr/>
        </p:nvSpPr>
        <p:spPr>
          <a:xfrm>
            <a:off x="3071802" y="2071678"/>
            <a:ext cx="357190" cy="500066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29" name="28 - Έλλειψη"/>
          <p:cNvSpPr/>
          <p:nvPr/>
        </p:nvSpPr>
        <p:spPr>
          <a:xfrm>
            <a:off x="4357686" y="5072074"/>
            <a:ext cx="357190" cy="500066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30" name="29 - Έλλειψη"/>
          <p:cNvSpPr/>
          <p:nvPr/>
        </p:nvSpPr>
        <p:spPr>
          <a:xfrm>
            <a:off x="1928794" y="5072074"/>
            <a:ext cx="357190" cy="500066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31" name="30 - Έλλειψη"/>
          <p:cNvSpPr/>
          <p:nvPr/>
        </p:nvSpPr>
        <p:spPr>
          <a:xfrm>
            <a:off x="3357554" y="3357562"/>
            <a:ext cx="357190" cy="500066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32" name="31 - Έλλειψη"/>
          <p:cNvSpPr/>
          <p:nvPr/>
        </p:nvSpPr>
        <p:spPr>
          <a:xfrm>
            <a:off x="4643438" y="4500570"/>
            <a:ext cx="357190" cy="500066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33" name="32 - Έλλειψη"/>
          <p:cNvSpPr/>
          <p:nvPr/>
        </p:nvSpPr>
        <p:spPr>
          <a:xfrm>
            <a:off x="5286380" y="4000504"/>
            <a:ext cx="357190" cy="500066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>
              <a:latin typeface="Aka-AcidGR-DiaryGirl" pitchFamily="2" charset="-95"/>
              <a:ea typeface="Aka-AcidGR-DiaryGirl" pitchFamily="2" charset="-95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34235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πεξήγηση με στρογγυλεμένο παραλληλόγραμμο"/>
          <p:cNvSpPr/>
          <p:nvPr/>
        </p:nvSpPr>
        <p:spPr>
          <a:xfrm>
            <a:off x="179512" y="0"/>
            <a:ext cx="6964256" cy="1428736"/>
          </a:xfrm>
          <a:prstGeom prst="wedgeRoundRectCallout">
            <a:avLst>
              <a:gd name="adj1" fmla="val 53896"/>
              <a:gd name="adj2" fmla="val -8773"/>
              <a:gd name="adj3" fmla="val 16667"/>
            </a:avLst>
          </a:prstGeom>
          <a:solidFill>
            <a:srgbClr val="FF006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latin typeface="Aka-AcidGR-DiaryGirl" pitchFamily="2" charset="-95"/>
                <a:ea typeface="Aka-AcidGR-DiaryGirl" pitchFamily="2" charset="-95"/>
              </a:rPr>
              <a:t>Παρατήρησε ποιο γράμμα έχουν όλες αυτές οι λέξεις του κειμένου.</a:t>
            </a:r>
            <a:endParaRPr lang="el-GR" sz="2800" b="1" dirty="0">
              <a:latin typeface="Aka-AcidGR-DiaryGirl" pitchFamily="2" charset="-95"/>
              <a:ea typeface="Aka-AcidGR-DiaryGirl" pitchFamily="2" charset="-95"/>
            </a:endParaRPr>
          </a:p>
        </p:txBody>
      </p:sp>
      <p:pic>
        <p:nvPicPr>
          <p:cNvPr id="8" name="7 - Εικόνα" descr="agentwolfi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71095" y="47612"/>
            <a:ext cx="1500166" cy="1956017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500438"/>
            <a:ext cx="2500330" cy="1025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3714752"/>
            <a:ext cx="252278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5143512"/>
            <a:ext cx="2524135" cy="79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1571612"/>
            <a:ext cx="287682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29454" y="2428868"/>
            <a:ext cx="1785950" cy="706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5786" y="5786454"/>
            <a:ext cx="3397507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2910" y="2071678"/>
            <a:ext cx="195581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15 - Ορθογώνιο"/>
          <p:cNvSpPr/>
          <p:nvPr/>
        </p:nvSpPr>
        <p:spPr>
          <a:xfrm>
            <a:off x="3537299" y="2214554"/>
            <a:ext cx="2249147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30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ka-AcidGR-DiaryGirl" pitchFamily="2" charset="-95"/>
                <a:ea typeface="Aka-AcidGR-DiaryGirl" pitchFamily="2" charset="-95"/>
                <a:cs typeface="Arial" pitchFamily="34" charset="0"/>
              </a:rPr>
              <a:t>δ</a:t>
            </a:r>
            <a:endParaRPr lang="el-GR" sz="30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ka-AcidGR-DiaryGirl" pitchFamily="2" charset="-95"/>
              <a:ea typeface="Aka-AcidGR-DiaryGirl" pitchFamily="2" charset="-95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02496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0"/>
            <a:ext cx="9144000" cy="1570186"/>
          </a:xfrm>
          <a:prstGeom prst="rect">
            <a:avLst/>
          </a:prstGeom>
          <a:solidFill>
            <a:srgbClr val="FF006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 err="1" smtClean="0">
                <a:solidFill>
                  <a:schemeClr val="bg1"/>
                </a:solidFill>
                <a:latin typeface="Aka-AcidGR-DiaryGirl" pitchFamily="2" charset="-95"/>
                <a:ea typeface="Aka-AcidGR-DiaryGirl" pitchFamily="2" charset="-95"/>
              </a:rPr>
              <a:t>Πώς</a:t>
            </a:r>
            <a:r>
              <a:rPr lang="en-US" sz="8000" b="1" dirty="0" smtClean="0">
                <a:solidFill>
                  <a:schemeClr val="bg1"/>
                </a:solidFill>
                <a:latin typeface="Aka-AcidGR-DiaryGirl" pitchFamily="2" charset="-95"/>
                <a:ea typeface="Aka-AcidGR-DiaryGirl" pitchFamily="2" charset="-95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ka-AcidGR-DiaryGirl" pitchFamily="2" charset="-95"/>
                <a:ea typeface="Aka-AcidGR-DiaryGirl" pitchFamily="2" charset="-95"/>
              </a:rPr>
              <a:t>γράφω</a:t>
            </a:r>
            <a:r>
              <a:rPr lang="en-US" sz="8000" b="1" dirty="0" smtClean="0">
                <a:solidFill>
                  <a:schemeClr val="bg1"/>
                </a:solidFill>
                <a:latin typeface="Aka-AcidGR-DiaryGirl" pitchFamily="2" charset="-95"/>
                <a:ea typeface="Aka-AcidGR-DiaryGirl" pitchFamily="2" charset="-95"/>
              </a:rPr>
              <a:t> </a:t>
            </a:r>
            <a:r>
              <a:rPr lang="el-GR" sz="8000" b="1" dirty="0" err="1" smtClean="0">
                <a:solidFill>
                  <a:schemeClr val="bg1"/>
                </a:solidFill>
                <a:latin typeface="Aka-AcidGR-DiaryGirl" pitchFamily="2" charset="-95"/>
                <a:ea typeface="Aka-AcidGR-DiaryGirl" pitchFamily="2" charset="-95"/>
              </a:rPr>
              <a:t>Δδ</a:t>
            </a:r>
            <a:endParaRPr lang="en-US" sz="8000" b="1" dirty="0">
              <a:solidFill>
                <a:schemeClr val="bg1"/>
              </a:solidFill>
              <a:latin typeface="+mn-lt"/>
              <a:ea typeface="Aka-AcidGR-DiaryGirl" pitchFamily="2" charset="-95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-24146" y="-744"/>
            <a:ext cx="9144000" cy="1570186"/>
          </a:xfrm>
          <a:prstGeom prst="rect">
            <a:avLst/>
          </a:prstGeom>
          <a:solidFill>
            <a:srgbClr val="00B0F0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Το τρενάκι της Αλφαβήτας παίρνει ακόμα έναν επιβάτη</a:t>
            </a:r>
            <a:r>
              <a:rPr lang="el-GR" sz="48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!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569442"/>
            <a:ext cx="3986169" cy="2069742"/>
          </a:xfrm>
          <a:prstGeom prst="rect">
            <a:avLst/>
          </a:prstGeom>
        </p:spPr>
      </p:pic>
      <p:sp>
        <p:nvSpPr>
          <p:cNvPr id="3" name="Στρογγυλεμένο ορθογώνιο 2"/>
          <p:cNvSpPr/>
          <p:nvPr/>
        </p:nvSpPr>
        <p:spPr>
          <a:xfrm rot="1336599">
            <a:off x="1043608" y="1772816"/>
            <a:ext cx="576064" cy="3384376"/>
          </a:xfrm>
          <a:prstGeom prst="roundRect">
            <a:avLst/>
          </a:prstGeom>
          <a:solidFill>
            <a:srgbClr val="FF0066"/>
          </a:solid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Στρογγυλεμένο ορθογώνιο 12"/>
          <p:cNvSpPr/>
          <p:nvPr/>
        </p:nvSpPr>
        <p:spPr>
          <a:xfrm rot="19976277">
            <a:off x="2301784" y="1704951"/>
            <a:ext cx="576064" cy="3474865"/>
          </a:xfrm>
          <a:prstGeom prst="roundRect">
            <a:avLst/>
          </a:prstGeom>
          <a:solidFill>
            <a:srgbClr val="FF0066"/>
          </a:solid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0" y="5116646"/>
            <a:ext cx="9131927" cy="6232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/>
          <p:cNvCxnSpPr/>
          <p:nvPr/>
        </p:nvCxnSpPr>
        <p:spPr>
          <a:xfrm>
            <a:off x="-12073" y="1775898"/>
            <a:ext cx="9131927" cy="6232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Στρογγυλεμένο ορθογώνιο 3"/>
          <p:cNvSpPr/>
          <p:nvPr/>
        </p:nvSpPr>
        <p:spPr>
          <a:xfrm>
            <a:off x="423632" y="4581128"/>
            <a:ext cx="3213135" cy="535518"/>
          </a:xfrm>
          <a:prstGeom prst="round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Κουλούρα 11"/>
          <p:cNvSpPr/>
          <p:nvPr/>
        </p:nvSpPr>
        <p:spPr>
          <a:xfrm>
            <a:off x="3995936" y="3465004"/>
            <a:ext cx="1728192" cy="1651642"/>
          </a:xfrm>
          <a:prstGeom prst="donut">
            <a:avLst>
              <a:gd name="adj" fmla="val 20806"/>
            </a:avLst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4" name="Στρογγυλεμένο ορθογώνιο 13"/>
          <p:cNvSpPr/>
          <p:nvPr/>
        </p:nvSpPr>
        <p:spPr>
          <a:xfrm rot="19543169">
            <a:off x="4514738" y="1598382"/>
            <a:ext cx="318442" cy="2451776"/>
          </a:xfrm>
          <a:prstGeom prst="round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Στρογγυλεμένο ορθογώνιο 15"/>
          <p:cNvSpPr/>
          <p:nvPr/>
        </p:nvSpPr>
        <p:spPr>
          <a:xfrm rot="16200000">
            <a:off x="4718718" y="1071881"/>
            <a:ext cx="368387" cy="1813950"/>
          </a:xfrm>
          <a:prstGeom prst="round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1615605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61 3.7037E-7 L -0.91076 -0.00556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358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8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8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18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13" grpId="0" animBg="1"/>
      <p:bldP spid="4" grpId="0" animBg="1"/>
      <p:bldP spid="12" grpId="0" animBg="1"/>
      <p:bldP spid="14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Επεξήγηση με στρογγυλεμένο παραλληλόγραμμο 5"/>
          <p:cNvSpPr/>
          <p:nvPr/>
        </p:nvSpPr>
        <p:spPr>
          <a:xfrm>
            <a:off x="3143240" y="642918"/>
            <a:ext cx="5357851" cy="3090882"/>
          </a:xfrm>
          <a:prstGeom prst="wedgeRoundRectCallout">
            <a:avLst>
              <a:gd name="adj1" fmla="val -31777"/>
              <a:gd name="adj2" fmla="val 66582"/>
              <a:gd name="adj3" fmla="val 16667"/>
            </a:avLst>
          </a:prstGeom>
          <a:solidFill>
            <a:srgbClr val="00B0F0"/>
          </a:solidFill>
          <a:ln w="571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Πού θα πάει να ζήσει το </a:t>
            </a:r>
            <a:r>
              <a:rPr lang="el-GR" sz="4000" b="1" dirty="0" err="1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Δδ</a:t>
            </a:r>
            <a:r>
              <a:rPr lang="el-GR" sz="40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; Στο ήσυχο χωριό ή στη λίμνη των φωνακλάδικων;</a:t>
            </a:r>
            <a:endParaRPr lang="el-GR" sz="40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  <p:pic>
        <p:nvPicPr>
          <p:cNvPr id="4" name="Εικόνα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14480" y="3714752"/>
            <a:ext cx="2225408" cy="26771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050894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224</Words>
  <Application>Microsoft Office PowerPoint</Application>
  <PresentationFormat>Προβολή στην οθόνη (4:3)</PresentationFormat>
  <Paragraphs>87</Paragraphs>
  <Slides>24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Διαφάνεια 1</vt:lpstr>
      <vt:lpstr>Τι βλέπετε στην εικόνα;  Τι νομίζετε ότι συμβαίνει;</vt:lpstr>
      <vt:lpstr>Διαφάνεια 3</vt:lpstr>
      <vt:lpstr>Διαφάνεια 4</vt:lpstr>
      <vt:lpstr>Διαβάζουμε σωστά σύμφωνα με το σημαδάκι της στίξης.</vt:lpstr>
      <vt:lpstr>Διαφάνεια 6</vt:lpstr>
      <vt:lpstr>Διαφάνεια 7</vt:lpstr>
      <vt:lpstr>Διαφάνεια 8</vt:lpstr>
      <vt:lpstr>Διαφάνεια 9</vt:lpstr>
      <vt:lpstr>.</vt:lpstr>
      <vt:lpstr>Λέμε λέξεις από δ.</vt:lpstr>
      <vt:lpstr>Διαφάνεια 12</vt:lpstr>
      <vt:lpstr>Διαφάνεια 13</vt:lpstr>
      <vt:lpstr>Διαφάνεια 14</vt:lpstr>
      <vt:lpstr>Παρατηρούμε τις εικόνες και κυκλώνουμε τα Δ δ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Δε φοβάμαι το σκοτάδι!</dc:title>
  <dc:creator>Ιωάννα</dc:creator>
  <cp:lastModifiedBy>Voura Chariklia</cp:lastModifiedBy>
  <cp:revision>15</cp:revision>
  <dcterms:created xsi:type="dcterms:W3CDTF">2015-01-14T15:02:14Z</dcterms:created>
  <dcterms:modified xsi:type="dcterms:W3CDTF">2021-05-26T13:55:28Z</dcterms:modified>
</cp:coreProperties>
</file>