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302" r:id="rId2"/>
    <p:sldId id="342" r:id="rId3"/>
    <p:sldId id="317" r:id="rId4"/>
    <p:sldId id="344" r:id="rId5"/>
    <p:sldId id="309" r:id="rId6"/>
    <p:sldId id="318" r:id="rId7"/>
    <p:sldId id="319" r:id="rId8"/>
    <p:sldId id="320" r:id="rId9"/>
    <p:sldId id="269" r:id="rId10"/>
    <p:sldId id="271" r:id="rId11"/>
    <p:sldId id="321" r:id="rId12"/>
    <p:sldId id="322" r:id="rId13"/>
    <p:sldId id="288" r:id="rId14"/>
    <p:sldId id="336" r:id="rId15"/>
    <p:sldId id="327" r:id="rId16"/>
    <p:sldId id="345" r:id="rId17"/>
    <p:sldId id="346" r:id="rId18"/>
    <p:sldId id="343" r:id="rId1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FF99"/>
    <a:srgbClr val="DDDDD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F94B2-F84C-49B1-B631-A6F9C2BC9381}" type="datetimeFigureOut">
              <a:rPr lang="el-GR" smtClean="0"/>
              <a:t>10/6/2021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9CD62-A2ED-4226-87C2-3E846261E0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77676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9C72C6-879D-4467-B2AD-E2A033666C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7989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24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04A3E-9B5E-4AB4-B0CF-417643F7CDE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A6001-DCE7-49A5-BB2F-8E875702EA4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F72BC-DCF3-4DDA-9237-4D2A34D2AFE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464-CE35-4931-9D75-B3CAE4C2BB3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8B36AC5-957E-41D6-85C5-50197AD1BB6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F2CF0-6578-4616-9C54-56220B0D529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96F3B-B8DF-4473-BC04-DACC656D7EB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7F21-7CFB-49E4-BF16-FF8A1210CC7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47AD9-1A7D-45A8-AFFE-F31AD8CF97F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B553C-EB9D-4257-86FC-C4819D54DA4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875510-3247-46BA-92E1-221EBDB45B5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323850" y="1885950"/>
            <a:ext cx="8208963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Περιεκτικότητα διαλύματος – Εκφράσεις περιεκτικότητας</a:t>
            </a:r>
          </a:p>
          <a:p>
            <a:pPr algn="ctr"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Άγγελος Κορκής </a:t>
            </a: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046689"/>
              </p:ext>
            </p:extLst>
          </p:nvPr>
        </p:nvGraphicFramePr>
        <p:xfrm>
          <a:off x="7558227" y="5141912"/>
          <a:ext cx="93662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Φωτογραφία του Photo Editor" r:id="rId2" imgW="1523810" imgH="1991003" progId="MSPhotoEd.3">
                  <p:embed/>
                </p:oleObj>
              </mc:Choice>
              <mc:Fallback>
                <p:oleObj name="Φωτογραφία του Photo Editor" r:id="rId2" imgW="1523810" imgH="1991003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227" y="5141912"/>
                        <a:ext cx="93662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6" descr="j02166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341313"/>
            <a:ext cx="94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3" descr="ΔΙΑΦΑΝΕΙΕΣ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4581647"/>
            <a:ext cx="147161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6" descr="afisa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1685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7" descr="ΔΙΑΛΥΜΑ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081"/>
            <a:ext cx="8191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84213" y="836613"/>
            <a:ext cx="3708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Σε </a:t>
            </a:r>
            <a:r>
              <a:rPr lang="el-GR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100 </a:t>
            </a:r>
            <a:r>
              <a:rPr lang="en-US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περιέχονται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ΠΡΩΤΕΪΝΕΣ 		3,3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ΥΔΑΤΑΝΘΡΑΚΕΣ 		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4,7 g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ΛΙΠΑΡΑ			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1,5 g</a:t>
            </a:r>
            <a:endParaRPr lang="el-G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932363" y="260350"/>
            <a:ext cx="4032125" cy="3097213"/>
          </a:xfrm>
          <a:prstGeom prst="wedgeEllipseCallout">
            <a:avLst>
              <a:gd name="adj1" fmla="val -39287"/>
              <a:gd name="adj2" fmla="val 185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l-GR" sz="2000" dirty="0">
                <a:latin typeface="Calibri" pitchFamily="34" charset="0"/>
                <a:cs typeface="Calibri" pitchFamily="34" charset="0"/>
              </a:rPr>
              <a:t>Τι ισχύει;</a:t>
            </a:r>
          </a:p>
          <a:p>
            <a:pPr algn="ctr"/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000" dirty="0">
                <a:latin typeface="Calibri" pitchFamily="34" charset="0"/>
                <a:cs typeface="Calibri" pitchFamily="34" charset="0"/>
              </a:rPr>
              <a:t>Αν κάποιος πιει 100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mL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γάλα, θα έχει πάρει </a:t>
            </a:r>
          </a:p>
          <a:p>
            <a:pPr algn="ctr"/>
            <a:r>
              <a:rPr lang="el-GR" sz="2000" dirty="0">
                <a:latin typeface="Calibri" pitchFamily="34" charset="0"/>
                <a:cs typeface="Calibri" pitchFamily="34" charset="0"/>
              </a:rPr>
              <a:t>3,3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g </a:t>
            </a:r>
            <a:r>
              <a:rPr lang="el-GR" sz="2000" dirty="0" err="1">
                <a:latin typeface="Calibri" pitchFamily="34" charset="0"/>
                <a:cs typeface="Calibri" pitchFamily="34" charset="0"/>
              </a:rPr>
              <a:t>πρωτεϊνες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/>
            <a:r>
              <a:rPr lang="el-GR" sz="2000" dirty="0">
                <a:latin typeface="Calibri" pitchFamily="34" charset="0"/>
                <a:cs typeface="Calibri" pitchFamily="34" charset="0"/>
              </a:rPr>
              <a:t>4,7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g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υδατάνθρακες και 1,5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g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λιπαρά.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184580" y="3357563"/>
            <a:ext cx="5832648" cy="2087785"/>
          </a:xfrm>
          <a:prstGeom prst="wedgeEllipseCallout">
            <a:avLst>
              <a:gd name="adj1" fmla="val 4921"/>
              <a:gd name="adj2" fmla="val 419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l-GR" sz="2400" dirty="0">
                <a:latin typeface="Calibri" pitchFamily="34" charset="0"/>
                <a:cs typeface="Calibri" pitchFamily="34" charset="0"/>
              </a:rPr>
              <a:t>Αν, όμως κάποιος πιει 1 ποτήρι γάλα που είναι 200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mL;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400" dirty="0">
                <a:latin typeface="Calibri" pitchFamily="34" charset="0"/>
                <a:cs typeface="Calibri" pitchFamily="34" charset="0"/>
              </a:rPr>
              <a:t>ή αν πιει 150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;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400" dirty="0">
                <a:latin typeface="Calibri" pitchFamily="34" charset="0"/>
                <a:cs typeface="Calibri" pitchFamily="34" charset="0"/>
              </a:rPr>
              <a:t>Τότε; …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942302" y="5661248"/>
            <a:ext cx="3777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 δουλεύουμε δηλαδή με αναλογίες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77852" y="4849921"/>
            <a:ext cx="723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100</a:t>
            </a:r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13171" y="4849921"/>
            <a:ext cx="742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w/v</a:t>
            </a:r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54977" y="5642084"/>
            <a:ext cx="723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2800" baseline="-25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δο</a:t>
            </a:r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91676" y="5570646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l-GR" sz="2800" baseline="-25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979712" y="5267434"/>
            <a:ext cx="5111750" cy="519112"/>
            <a:chOff x="340" y="2604"/>
            <a:chExt cx="3220" cy="327"/>
          </a:xfrm>
        </p:grpSpPr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340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2109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1835" y="260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bg1"/>
                  </a:solidFill>
                  <a:latin typeface="Palatino Linotype" pitchFamily="18" charset="0"/>
                </a:rPr>
                <a:t>=</a:t>
              </a:r>
              <a:endParaRPr lang="el-GR" sz="280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</p:grpSp>
      <p:sp>
        <p:nvSpPr>
          <p:cNvPr id="2" name="Ορθογώνιο 1"/>
          <p:cNvSpPr/>
          <p:nvPr/>
        </p:nvSpPr>
        <p:spPr>
          <a:xfrm>
            <a:off x="251520" y="90465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Για τις εφαρμογές - ασκήσεις, χρησιμοποιούμε την </a:t>
            </a:r>
            <a:r>
              <a:rPr lang="el-GR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ΑΠΛΗ ΜΕΘΟΔΟ ΤΩΝ ΤΡΙΩΝ</a:t>
            </a:r>
            <a:r>
              <a:rPr lang="el-G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κατά την εφαρμογή της οποίας θα πρέπει να προσέχουμε ώστε σε κάθε στήλη από τις δύο στήλες που χρησιμοποιούμε να </a:t>
            </a:r>
            <a:r>
              <a:rPr lang="el-G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υπάρχει απόλυτη ομοιομορφία και στις μονάδες αλλά και στις ουσίες</a:t>
            </a:r>
            <a:r>
              <a:rPr lang="el-G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π.χ. να υπάρχουν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διαλύματος επάνω αλλά και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διαλύματος κάτω.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41683" y="3647996"/>
            <a:ext cx="8518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Σε 100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διαλύματος περιέχονται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w/v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διαλυμένης ουσίας </a:t>
            </a:r>
          </a:p>
          <a:p>
            <a:pPr lvl="0"/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Σε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V</a:t>
            </a:r>
            <a:r>
              <a:rPr lang="el-GR" sz="2400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g διαλύματος περιέχονται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	m</a:t>
            </a:r>
            <a:r>
              <a:rPr lang="el-GR" sz="2400" baseline="-250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δο</a:t>
            </a:r>
            <a:r>
              <a:rPr lang="el-GR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g διαλυμένης ουσίας </a:t>
            </a:r>
          </a:p>
        </p:txBody>
      </p:sp>
      <p:sp>
        <p:nvSpPr>
          <p:cNvPr id="13" name="Τίτλος 1"/>
          <p:cNvSpPr txBox="1">
            <a:spLocks/>
          </p:cNvSpPr>
          <p:nvPr/>
        </p:nvSpPr>
        <p:spPr bwMode="auto">
          <a:xfrm rot="20788540">
            <a:off x="65540" y="338639"/>
            <a:ext cx="1970087" cy="490537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Μεθοδολογία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0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95536" y="476250"/>
            <a:ext cx="8352928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Παράδειγμα 1</a:t>
            </a:r>
          </a:p>
          <a:p>
            <a:pPr eaLnBrk="1" hangingPunct="1">
              <a:spcBef>
                <a:spcPts val="1200"/>
              </a:spcBef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Στη συσκευασία ενός γάλακτος αναφέρεται:</a:t>
            </a:r>
          </a:p>
          <a:p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Λιπαρά 3%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w/v.</a:t>
            </a:r>
          </a:p>
          <a:p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Κάποιος ήπιε ένα ποτήρι (250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mL)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από αυτό το γάλα.</a:t>
            </a:r>
          </a:p>
          <a:p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Πόσα λιπαρά πήρε;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72602" y="3716338"/>
            <a:ext cx="2640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00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διαλύματος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123632" y="4508499"/>
            <a:ext cx="344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39552" y="4508500"/>
            <a:ext cx="2640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250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διαλύματος</a:t>
            </a: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539750" y="4133850"/>
            <a:ext cx="5111750" cy="519113"/>
            <a:chOff x="340" y="2604"/>
            <a:chExt cx="3220" cy="327"/>
          </a:xfrm>
        </p:grpSpPr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340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srgbClr val="FFC000"/>
                </a:solidFill>
              </a:endParaRPr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>
              <a:off x="2109" y="2750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srgbClr val="FFC000"/>
                </a:solidFill>
              </a:endParaRPr>
            </a:p>
          </p:txBody>
        </p:sp>
        <p:sp>
          <p:nvSpPr>
            <p:cNvPr id="14349" name="Text Box 10"/>
            <p:cNvSpPr txBox="1">
              <a:spLocks noChangeArrowheads="1"/>
            </p:cNvSpPr>
            <p:nvPr/>
          </p:nvSpPr>
          <p:spPr bwMode="auto">
            <a:xfrm>
              <a:off x="1835" y="260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C000"/>
                  </a:solidFill>
                  <a:latin typeface="Palatino Linotype" pitchFamily="18" charset="0"/>
                </a:rPr>
                <a:t>=</a:t>
              </a:r>
              <a:endParaRPr lang="el-GR" sz="2800">
                <a:solidFill>
                  <a:srgbClr val="FFC000"/>
                </a:solidFill>
                <a:latin typeface="Palatino Linotype" pitchFamily="18" charset="0"/>
              </a:endParaRPr>
            </a:p>
          </p:txBody>
        </p:sp>
      </p:grp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848350" y="4059238"/>
            <a:ext cx="30505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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x = </a:t>
            </a:r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7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,5 g</a:t>
            </a:r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λιπαρά</a:t>
            </a:r>
            <a:endParaRPr lang="el-GR" sz="28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00088" y="5357813"/>
            <a:ext cx="35131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Άρα πήρε 7,5 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 </a:t>
            </a:r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λιπαρά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3707904" y="3717032"/>
            <a:ext cx="1520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λιπαρά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19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7" grpId="0"/>
      <p:bldP spid="28678" grpId="0"/>
      <p:bldP spid="28683" grpId="0"/>
      <p:bldP spid="2868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90763" y="1196752"/>
            <a:ext cx="3960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 Σε ποτήρι ζέσεως βάζουμε 2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ζάχαρη.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0" y="2133600"/>
            <a:ext cx="4191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l-GR"/>
              <a:t>2. Προσθέτουμε νερό και αναδεύουμε μέχρι να διαλυθεί η ζάχαρη.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572000" y="3200400"/>
            <a:ext cx="426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/>
              <a:t>3</a:t>
            </a:r>
            <a:r>
              <a:rPr lang="el-GR"/>
              <a:t>. Μεταφέρουμε το διάλυμα σε μια ογκομετρική φιάλη των 100</a:t>
            </a:r>
            <a:r>
              <a:rPr lang="en-US"/>
              <a:t> mL</a:t>
            </a:r>
            <a:endParaRPr lang="el-GR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12775" y="5394325"/>
            <a:ext cx="7921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l-GR" sz="2400" b="1" dirty="0">
                <a:solidFill>
                  <a:srgbClr val="FFC000"/>
                </a:solidFill>
              </a:rPr>
              <a:t>Παρασκευάσαμε υδατικό διάλυμα ζάχαρης 2% </a:t>
            </a:r>
            <a:r>
              <a:rPr lang="en-US" sz="2400" b="1" dirty="0">
                <a:solidFill>
                  <a:srgbClr val="FFC000"/>
                </a:solidFill>
              </a:rPr>
              <a:t>w/v.</a:t>
            </a:r>
            <a:endParaRPr lang="el-GR" sz="2400" b="1" dirty="0">
              <a:solidFill>
                <a:srgbClr val="FFC000"/>
              </a:solidFill>
            </a:endParaRPr>
          </a:p>
        </p:txBody>
      </p:sp>
      <p:pic>
        <p:nvPicPr>
          <p:cNvPr id="35847" name="Picture 7" descr="022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022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0228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252095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0228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4775"/>
            <a:ext cx="37338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572000" y="42672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/>
              <a:t>4</a:t>
            </a:r>
            <a:r>
              <a:rPr lang="el-GR"/>
              <a:t>. Προσθέτουμε νερό από τον υδροβολέα μέχρι τη χαραγή.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 rot="21162680">
            <a:off x="265388" y="356845"/>
            <a:ext cx="3816226" cy="4616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Παράθυρο στο εργαστήριο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75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0" autoUpdateAnimBg="0"/>
      <p:bldP spid="35845" grpId="0" autoUpdateAnimBg="0"/>
      <p:bldP spid="35846" grpId="0" autoUpdateAnimBg="0"/>
      <p:bldP spid="3585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0" y="1447800"/>
            <a:ext cx="9144000" cy="6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παρασκευή διαλύματος με</a:t>
            </a:r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περιεκτικότητα στα εκατό βάρος κα</a:t>
            </a:r>
            <a:r>
              <a:rPr lang="el-GR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τ’ όγκο</a:t>
            </a:r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γίνεται σε </a:t>
            </a:r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l-GR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βήματα</a:t>
            </a:r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3" name="Picture 22" descr="w_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r="15799"/>
          <a:stretch>
            <a:fillRect/>
          </a:stretch>
        </p:blipFill>
        <p:spPr bwMode="auto">
          <a:xfrm>
            <a:off x="6989763" y="3048000"/>
            <a:ext cx="2001837" cy="187325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23" descr="w_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r="15799"/>
          <a:stretch>
            <a:fillRect/>
          </a:stretch>
        </p:blipFill>
        <p:spPr bwMode="auto">
          <a:xfrm>
            <a:off x="152400" y="3048000"/>
            <a:ext cx="2001838" cy="187325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24" descr="w_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r="15799"/>
          <a:stretch>
            <a:fillRect/>
          </a:stretch>
        </p:blipFill>
        <p:spPr bwMode="auto">
          <a:xfrm>
            <a:off x="2430463" y="3048000"/>
            <a:ext cx="2001837" cy="187325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25" descr="w_v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r="15799"/>
          <a:stretch>
            <a:fillRect/>
          </a:stretch>
        </p:blipFill>
        <p:spPr bwMode="auto">
          <a:xfrm>
            <a:off x="4710113" y="3048000"/>
            <a:ext cx="2001837" cy="187325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Text Box 26"/>
          <p:cNvSpPr txBox="1">
            <a:spLocks noChangeArrowheads="1"/>
          </p:cNvSpPr>
          <p:nvPr/>
        </p:nvSpPr>
        <p:spPr bwMode="auto">
          <a:xfrm>
            <a:off x="479304" y="4953000"/>
            <a:ext cx="13908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Ζύγιση ουσίας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8" name="Text Box 27"/>
          <p:cNvSpPr txBox="1">
            <a:spLocks noChangeArrowheads="1"/>
          </p:cNvSpPr>
          <p:nvPr/>
        </p:nvSpPr>
        <p:spPr bwMode="auto">
          <a:xfrm>
            <a:off x="2216404" y="4953000"/>
            <a:ext cx="2442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Μεταφορά σε ογκομετρικό</a:t>
            </a:r>
            <a:br>
              <a:rPr lang="el-GR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κύλινδρο</a:t>
            </a:r>
            <a:endParaRPr lang="en-US" sz="1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9" name="Text Box 28"/>
          <p:cNvSpPr txBox="1">
            <a:spLocks noChangeArrowheads="1"/>
          </p:cNvSpPr>
          <p:nvPr/>
        </p:nvSpPr>
        <p:spPr bwMode="auto">
          <a:xfrm>
            <a:off x="4838828" y="4953000"/>
            <a:ext cx="17793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Προσθήκη διαλύτη</a:t>
            </a:r>
            <a:endParaRPr lang="en-US" sz="1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20" name="Text Box 29"/>
          <p:cNvSpPr txBox="1">
            <a:spLocks noChangeArrowheads="1"/>
          </p:cNvSpPr>
          <p:nvPr/>
        </p:nvSpPr>
        <p:spPr bwMode="auto">
          <a:xfrm>
            <a:off x="7511341" y="4953000"/>
            <a:ext cx="10396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Ανάδευση</a:t>
            </a:r>
            <a:endParaRPr lang="en-US" sz="1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21" name="Text Box 30"/>
          <p:cNvSpPr txBox="1">
            <a:spLocks noChangeArrowheads="1"/>
          </p:cNvSpPr>
          <p:nvPr/>
        </p:nvSpPr>
        <p:spPr bwMode="auto">
          <a:xfrm>
            <a:off x="152400" y="3048000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1800" b="1">
                <a:solidFill>
                  <a:srgbClr val="666699"/>
                </a:solidFill>
              </a:rPr>
              <a:t>1</a:t>
            </a:r>
            <a:endParaRPr lang="el-GR" sz="1800">
              <a:solidFill>
                <a:srgbClr val="666699"/>
              </a:solidFill>
            </a:endParaRPr>
          </a:p>
        </p:txBody>
      </p:sp>
      <p:sp>
        <p:nvSpPr>
          <p:cNvPr id="17422" name="Text Box 31"/>
          <p:cNvSpPr txBox="1">
            <a:spLocks noChangeArrowheads="1"/>
          </p:cNvSpPr>
          <p:nvPr/>
        </p:nvSpPr>
        <p:spPr bwMode="auto">
          <a:xfrm>
            <a:off x="2514600" y="3048000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1800" b="1">
                <a:solidFill>
                  <a:srgbClr val="666699"/>
                </a:solidFill>
              </a:rPr>
              <a:t>2</a:t>
            </a:r>
            <a:endParaRPr lang="el-GR" sz="1800">
              <a:solidFill>
                <a:srgbClr val="666699"/>
              </a:solidFill>
            </a:endParaRPr>
          </a:p>
        </p:txBody>
      </p:sp>
      <p:sp>
        <p:nvSpPr>
          <p:cNvPr id="17423" name="Text Box 32"/>
          <p:cNvSpPr txBox="1">
            <a:spLocks noChangeArrowheads="1"/>
          </p:cNvSpPr>
          <p:nvPr/>
        </p:nvSpPr>
        <p:spPr bwMode="auto">
          <a:xfrm>
            <a:off x="4724400" y="3048000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1800" b="1">
                <a:solidFill>
                  <a:srgbClr val="666699"/>
                </a:solidFill>
              </a:rPr>
              <a:t>3</a:t>
            </a:r>
            <a:endParaRPr lang="el-GR" sz="1800">
              <a:solidFill>
                <a:srgbClr val="666699"/>
              </a:solidFill>
            </a:endParaRPr>
          </a:p>
        </p:txBody>
      </p:sp>
      <p:sp>
        <p:nvSpPr>
          <p:cNvPr id="17424" name="Text Box 33"/>
          <p:cNvSpPr txBox="1">
            <a:spLocks noChangeArrowheads="1"/>
          </p:cNvSpPr>
          <p:nvPr/>
        </p:nvSpPr>
        <p:spPr bwMode="auto">
          <a:xfrm>
            <a:off x="7010400" y="3048000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1800" b="1">
                <a:solidFill>
                  <a:srgbClr val="666699"/>
                </a:solidFill>
              </a:rPr>
              <a:t>4</a:t>
            </a:r>
            <a:endParaRPr lang="el-GR" sz="1800">
              <a:solidFill>
                <a:srgbClr val="666699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 rot="21162680">
            <a:off x="265388" y="356845"/>
            <a:ext cx="3816226" cy="4616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Παράθυρο στο εργαστήριο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587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Ασκήσεις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363272" cy="5472608"/>
          </a:xfrm>
        </p:spPr>
        <p:txBody>
          <a:bodyPr>
            <a:normAutofit/>
          </a:bodyPr>
          <a:lstStyle/>
          <a:p>
            <a:pPr marL="13716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400" dirty="0">
                <a:latin typeface="Calibri"/>
                <a:ea typeface="Calibri"/>
                <a:cs typeface="Times New Roman"/>
              </a:rPr>
              <a:t>Α. Επιλέξτε τη σωστή απάντηση στις παρακάτω ερωτήσεις: 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 marL="13716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400" dirty="0">
                <a:latin typeface="Calibri"/>
                <a:ea typeface="Calibri"/>
                <a:cs typeface="Times New Roman"/>
              </a:rPr>
              <a:t>1. Ένα διάλυμα που έχει περιεκτικότητα 5% w/v σημαίνει ότι περιέχει 5g διαλυμένης ουσίας στα 100 </a:t>
            </a:r>
            <a:r>
              <a:rPr lang="el-GR" sz="2400" dirty="0" err="1">
                <a:latin typeface="Calibri"/>
                <a:ea typeface="Calibri"/>
                <a:cs typeface="Times New Roman"/>
              </a:rPr>
              <a:t>mL</a:t>
            </a:r>
            <a:r>
              <a:rPr lang="el-GR" sz="2400" dirty="0">
                <a:latin typeface="Calibri"/>
                <a:ea typeface="Calibri"/>
                <a:cs typeface="Times New Roman"/>
              </a:rPr>
              <a:t>,…… 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 marL="13716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       </a:t>
            </a:r>
            <a:r>
              <a:rPr lang="el-GR" sz="2400" dirty="0">
                <a:latin typeface="Calibri"/>
                <a:ea typeface="Calibri"/>
                <a:cs typeface="Times New Roman"/>
              </a:rPr>
              <a:t>α. διαλύτη                β. διαλύματος                        γ. νερού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13716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400" dirty="0">
                <a:latin typeface="Calibri"/>
                <a:ea typeface="Calibri"/>
                <a:cs typeface="Times New Roman"/>
              </a:rPr>
              <a:t> 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 marL="13716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400" dirty="0">
                <a:latin typeface="Calibri"/>
                <a:ea typeface="Calibri"/>
                <a:cs typeface="Times New Roman"/>
              </a:rPr>
              <a:t>2. Ένα υδατικό διάλυμα ζάχαρης έχει όγκο 80 </a:t>
            </a:r>
            <a:r>
              <a:rPr lang="el-GR" sz="2400" dirty="0" err="1">
                <a:latin typeface="Calibri"/>
                <a:ea typeface="Calibri"/>
                <a:cs typeface="Times New Roman"/>
              </a:rPr>
              <a:t>mL</a:t>
            </a:r>
            <a:r>
              <a:rPr lang="el-GR" sz="2400" dirty="0">
                <a:latin typeface="Calibri"/>
                <a:ea typeface="Calibri"/>
                <a:cs typeface="Times New Roman"/>
              </a:rPr>
              <a:t>, και περιέχει 4g ζάχαρη. Η περιεκτικότητά του % w/v είναι ίση με .......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13716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latin typeface="Calibri"/>
                <a:ea typeface="Calibri"/>
                <a:cs typeface="Times New Roman"/>
              </a:rPr>
              <a:t>        </a:t>
            </a:r>
            <a:r>
              <a:rPr lang="el-GR" sz="2400" dirty="0">
                <a:latin typeface="Calibri"/>
                <a:ea typeface="Calibri"/>
                <a:cs typeface="Times New Roman"/>
              </a:rPr>
              <a:t> α. 4%                                 β. 5%                                          γ. 8%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 marL="261938" indent="-261938">
              <a:buNone/>
            </a:pPr>
            <a:endParaRPr lang="el-G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464-CE35-4931-9D75-B3CAE4C2BB39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7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Ασκήσεις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>
                <a:latin typeface="Calibri"/>
                <a:ea typeface="Calibri"/>
                <a:cs typeface="Times New Roman"/>
              </a:rPr>
              <a:t>Β. Να εξηγήσετε τι σημαίνουν οι εκφράσεις που ακολουθούν:</a:t>
            </a:r>
          </a:p>
          <a:p>
            <a:pPr marL="137160" indent="0">
              <a:spcAft>
                <a:spcPts val="1000"/>
              </a:spcAft>
              <a:buNone/>
            </a:pPr>
            <a:r>
              <a:rPr lang="el-GR" sz="1800" dirty="0">
                <a:latin typeface="Calibri"/>
                <a:ea typeface="Calibri"/>
                <a:cs typeface="Times New Roman"/>
              </a:rPr>
              <a:t> α) Υδατικό διάλυμα αλατιού 15% w/v: …………………………………………………………………………………………………………………………………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………………………………………………………………………………………………………………………………………</a:t>
            </a:r>
          </a:p>
          <a:p>
            <a:pPr marL="137160" indent="0">
              <a:spcAft>
                <a:spcPts val="1000"/>
              </a:spcAft>
              <a:buNone/>
            </a:pP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137160" indent="0">
              <a:spcAft>
                <a:spcPts val="1000"/>
              </a:spcAft>
              <a:buNone/>
            </a:pPr>
            <a:r>
              <a:rPr lang="el-GR" sz="1800" dirty="0">
                <a:latin typeface="Calibri"/>
                <a:ea typeface="Calibri"/>
                <a:cs typeface="Times New Roman"/>
              </a:rPr>
              <a:t>β) Ο χυμός περιέχει 10% w/v πρωτεΐνες: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137160" indent="0">
              <a:spcAft>
                <a:spcPts val="1000"/>
              </a:spcAft>
              <a:buNone/>
            </a:pPr>
            <a:r>
              <a:rPr lang="el-GR" sz="1800" dirty="0">
                <a:latin typeface="Calibri"/>
                <a:ea typeface="Calibri"/>
                <a:cs typeface="Times New Roman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…………………………………....</a:t>
            </a:r>
          </a:p>
          <a:p>
            <a:pPr marL="137160" indent="0">
              <a:spcAft>
                <a:spcPts val="1000"/>
              </a:spcAft>
              <a:buNone/>
            </a:pP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137160" indent="0">
              <a:spcAft>
                <a:spcPts val="1000"/>
              </a:spcAft>
              <a:buNone/>
            </a:pPr>
            <a:r>
              <a:rPr lang="el-GR" sz="1800" dirty="0">
                <a:latin typeface="Calibri"/>
                <a:ea typeface="Calibri"/>
                <a:cs typeface="Times New Roman"/>
              </a:rPr>
              <a:t> γ) Διαθέτουμε ζαχαρούχο γάλα το οποίο έχει περιεκτικότητα 20% w/v σε λιπαρά: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el-GR" sz="15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464-CE35-4931-9D75-B3CAE4C2BB39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8631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787900" y="5157788"/>
            <a:ext cx="316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v = volume </a:t>
            </a:r>
            <a:r>
              <a:rPr lang="el-GR" dirty="0">
                <a:solidFill>
                  <a:schemeClr val="bg1"/>
                </a:solidFill>
              </a:rPr>
              <a:t>(όγκος)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44463" y="1916113"/>
            <a:ext cx="8891587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l-GR" sz="4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. Περιεκτικότητα % </a:t>
            </a:r>
            <a:r>
              <a:rPr lang="en-US" sz="4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v/v</a:t>
            </a:r>
            <a:endParaRPr lang="el-GR" sz="44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indent="538163" algn="just">
              <a:defRPr/>
            </a:pPr>
            <a:r>
              <a:rPr lang="el-G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στα εκατό όγκος προς όγκο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 rot="-852466">
            <a:off x="4084638" y="4803775"/>
            <a:ext cx="1406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dirty="0">
                <a:solidFill>
                  <a:srgbClr val="FFC000"/>
                </a:solidFill>
              </a:rPr>
              <a:t>διευκρίνηση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464-CE35-4931-9D75-B3CAE4C2BB39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701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6000" dirty="0"/>
          </a:p>
          <a:p>
            <a:pPr marL="0" indent="0" algn="ctr">
              <a:buNone/>
            </a:pPr>
            <a:r>
              <a:rPr lang="el-GR" sz="6000" dirty="0"/>
              <a:t>ΕΥΧΑΡΙΣΤΩ ΠΟΛΥ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04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Διάλυμα , διαλύτης , διαλυμένη  ουσία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dirty="0"/>
          </a:p>
          <a:p>
            <a:r>
              <a:rPr lang="el-GR" sz="2400" dirty="0"/>
              <a:t>Κάθε ομογενές μίγμα ονομάζεται διάλυμα.</a:t>
            </a:r>
          </a:p>
          <a:p>
            <a:pPr algn="just"/>
            <a:r>
              <a:rPr lang="el-GR" sz="2400" dirty="0"/>
              <a:t>Το συστατικό του διαλύματος που βρίσκεται σε μεγαλύτερη αναλογία και διατηρεί τη φυσική του κατάσταση ορίζεται ως διαλύτης.</a:t>
            </a:r>
          </a:p>
          <a:p>
            <a:pPr algn="just"/>
            <a:r>
              <a:rPr lang="el-GR" sz="2400" dirty="0"/>
              <a:t>Όταν ο διαλύτης είναι το νερό, το διάλυμα ονομάζεται υδατικό και οι ουσίες που είναι διαλυμένες στο νερό συνοδεύονται με το χαρακτηρισμό (</a:t>
            </a:r>
            <a:r>
              <a:rPr lang="en-US" sz="2400" dirty="0" err="1"/>
              <a:t>aq</a:t>
            </a:r>
            <a:r>
              <a:rPr lang="en-US" sz="2400" dirty="0"/>
              <a:t>).</a:t>
            </a:r>
          </a:p>
          <a:p>
            <a:pPr algn="just"/>
            <a:r>
              <a:rPr lang="el-GR" sz="2400" dirty="0"/>
              <a:t>Τα υπόλοιπα συστατικά του διαλύματος ονομάζονται διαλυμένες ουσίες.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464-CE35-4931-9D75-B3CAE4C2BB39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 rot="21067014">
            <a:off x="9525" y="149225"/>
            <a:ext cx="4691063" cy="48895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b="1" dirty="0">
                <a:latin typeface="Calibri" pitchFamily="34" charset="0"/>
                <a:cs typeface="Calibri" pitchFamily="34" charset="0"/>
              </a:rPr>
              <a:t>Σύνδεση με τα προηγούμενα</a:t>
            </a:r>
          </a:p>
        </p:txBody>
      </p:sp>
    </p:spTree>
    <p:extLst>
      <p:ext uri="{BB962C8B-B14F-4D97-AF65-F5344CB8AC3E}">
        <p14:creationId xmlns:p14="http://schemas.microsoft.com/office/powerpoint/2010/main" val="54453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669530" y="912161"/>
            <a:ext cx="7772400" cy="7921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Εκφράσεις περιεκτικότητας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27013" y="2276475"/>
            <a:ext cx="8521700" cy="3819525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el-GR" sz="4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1. Περιεκτικότητα % </a:t>
            </a:r>
            <a:r>
              <a:rPr lang="en-US" sz="4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w/w</a:t>
            </a:r>
            <a:endParaRPr lang="el-GR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0" indent="538163" algn="just">
              <a:buFontTx/>
              <a:buNone/>
              <a:defRPr/>
            </a:pPr>
            <a:r>
              <a:rPr lang="el-G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στα εκατό βάρος προς βάρος</a:t>
            </a:r>
          </a:p>
          <a:p>
            <a:pPr marL="0" indent="0" algn="just">
              <a:buFontTx/>
              <a:buNone/>
              <a:defRPr/>
            </a:pPr>
            <a:r>
              <a:rPr lang="el-GR" sz="4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2. Περιεκτικότητα % </a:t>
            </a:r>
            <a:r>
              <a:rPr lang="en-US" sz="4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w/v</a:t>
            </a:r>
            <a:endParaRPr lang="el-GR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0" indent="538163" algn="just">
              <a:buFontTx/>
              <a:buNone/>
              <a:defRPr/>
            </a:pPr>
            <a:r>
              <a:rPr lang="el-G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στα εκατό βάρος προς όγκο</a:t>
            </a:r>
          </a:p>
          <a:p>
            <a:pPr marL="0" indent="0" algn="just">
              <a:buFontTx/>
              <a:buNone/>
              <a:defRPr/>
            </a:pPr>
            <a:r>
              <a:rPr lang="el-GR" sz="4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3. Περιεκτικότητα % </a:t>
            </a:r>
            <a:r>
              <a:rPr lang="en-US" sz="4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v/v</a:t>
            </a:r>
            <a:endParaRPr lang="el-GR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0" indent="538163" algn="just">
              <a:buFontTx/>
              <a:buNone/>
              <a:defRPr/>
            </a:pPr>
            <a:r>
              <a:rPr lang="el-G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στα εκατό όγκο προς όγκο</a:t>
            </a:r>
          </a:p>
          <a:p>
            <a:pPr marL="0" indent="538163" algn="just">
              <a:buFontTx/>
              <a:buNone/>
              <a:defRPr/>
            </a:pPr>
            <a:endParaRPr lang="el-GR" sz="28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0" indent="538163" algn="just">
              <a:buFontTx/>
              <a:buNone/>
              <a:defRPr/>
            </a:pPr>
            <a:endParaRPr lang="el-GR" sz="28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252788" y="381000"/>
            <a:ext cx="25484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Με λίγα λόγια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524000" y="13716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l-GR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Περιεκτικότητες διαλυμάτων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228600" y="3886200"/>
            <a:ext cx="2819400" cy="1752600"/>
            <a:chOff x="144" y="2448"/>
            <a:chExt cx="1776" cy="1104"/>
          </a:xfrm>
        </p:grpSpPr>
        <p:sp>
          <p:nvSpPr>
            <p:cNvPr id="32793" name="Rectangle 5"/>
            <p:cNvSpPr>
              <a:spLocks noChangeArrowheads="1"/>
            </p:cNvSpPr>
            <p:nvPr/>
          </p:nvSpPr>
          <p:spPr bwMode="auto">
            <a:xfrm>
              <a:off x="144" y="2832"/>
              <a:ext cx="177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</a:t>
              </a: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διαλυμένης ουσίας</a:t>
              </a:r>
            </a:p>
            <a:p>
              <a:pPr algn="ctr">
                <a:spcBef>
                  <a:spcPct val="2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σε</a:t>
              </a:r>
            </a:p>
            <a:p>
              <a:pPr algn="ctr">
                <a:spcBef>
                  <a:spcPct val="2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100 </a:t>
              </a: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 </a:t>
              </a: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διαλύματος</a:t>
              </a:r>
            </a:p>
          </p:txBody>
        </p:sp>
        <p:sp>
          <p:nvSpPr>
            <p:cNvPr id="32794" name="Line 6"/>
            <p:cNvSpPr>
              <a:spLocks noChangeShapeType="1"/>
            </p:cNvSpPr>
            <p:nvPr/>
          </p:nvSpPr>
          <p:spPr bwMode="auto">
            <a:xfrm>
              <a:off x="1008" y="24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3124200" y="3886200"/>
            <a:ext cx="2819400" cy="1752600"/>
            <a:chOff x="1968" y="2448"/>
            <a:chExt cx="1776" cy="1104"/>
          </a:xfrm>
        </p:grpSpPr>
        <p:sp>
          <p:nvSpPr>
            <p:cNvPr id="32791" name="Rectangle 8"/>
            <p:cNvSpPr>
              <a:spLocks noChangeArrowheads="1"/>
            </p:cNvSpPr>
            <p:nvPr/>
          </p:nvSpPr>
          <p:spPr bwMode="auto">
            <a:xfrm>
              <a:off x="1968" y="2832"/>
              <a:ext cx="177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</a:t>
              </a: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διαλυμένης ουσίας</a:t>
              </a:r>
            </a:p>
            <a:p>
              <a:pPr algn="ctr">
                <a:spcBef>
                  <a:spcPct val="2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σε</a:t>
              </a:r>
            </a:p>
            <a:p>
              <a:pPr algn="ctr">
                <a:spcBef>
                  <a:spcPct val="2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100 </a:t>
              </a: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mL </a:t>
              </a: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διαλύματος</a:t>
              </a:r>
            </a:p>
          </p:txBody>
        </p:sp>
        <p:sp>
          <p:nvSpPr>
            <p:cNvPr id="32792" name="Line 9"/>
            <p:cNvSpPr>
              <a:spLocks noChangeShapeType="1"/>
            </p:cNvSpPr>
            <p:nvPr/>
          </p:nvSpPr>
          <p:spPr bwMode="auto">
            <a:xfrm>
              <a:off x="2880" y="24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6019800" y="3886200"/>
            <a:ext cx="2971800" cy="1752600"/>
            <a:chOff x="3792" y="2448"/>
            <a:chExt cx="1872" cy="1104"/>
          </a:xfrm>
        </p:grpSpPr>
        <p:sp>
          <p:nvSpPr>
            <p:cNvPr id="32789" name="Rectangle 11"/>
            <p:cNvSpPr>
              <a:spLocks noChangeArrowheads="1"/>
            </p:cNvSpPr>
            <p:nvPr/>
          </p:nvSpPr>
          <p:spPr bwMode="auto">
            <a:xfrm>
              <a:off x="3792" y="2832"/>
              <a:ext cx="1872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mL</a:t>
              </a: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διαλυμένης ουσίας</a:t>
              </a:r>
            </a:p>
            <a:p>
              <a:pPr algn="ctr">
                <a:spcBef>
                  <a:spcPct val="2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σε</a:t>
              </a:r>
            </a:p>
            <a:p>
              <a:pPr algn="ctr">
                <a:spcBef>
                  <a:spcPct val="2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100 </a:t>
              </a: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mL </a:t>
              </a: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διαλύματος</a:t>
              </a:r>
            </a:p>
          </p:txBody>
        </p:sp>
        <p:sp>
          <p:nvSpPr>
            <p:cNvPr id="32790" name="Line 12"/>
            <p:cNvSpPr>
              <a:spLocks noChangeShapeType="1"/>
            </p:cNvSpPr>
            <p:nvPr/>
          </p:nvSpPr>
          <p:spPr bwMode="auto">
            <a:xfrm>
              <a:off x="4704" y="24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0973" name="Group 13"/>
          <p:cNvGrpSpPr>
            <a:grpSpLocks/>
          </p:cNvGrpSpPr>
          <p:nvPr/>
        </p:nvGrpSpPr>
        <p:grpSpPr bwMode="auto">
          <a:xfrm>
            <a:off x="381000" y="2209800"/>
            <a:ext cx="8229600" cy="457200"/>
            <a:chOff x="240" y="1392"/>
            <a:chExt cx="5184" cy="288"/>
          </a:xfrm>
        </p:grpSpPr>
        <p:sp>
          <p:nvSpPr>
            <p:cNvPr id="32786" name="Rectangle 14"/>
            <p:cNvSpPr>
              <a:spLocks noChangeArrowheads="1"/>
            </p:cNvSpPr>
            <p:nvPr/>
          </p:nvSpPr>
          <p:spPr bwMode="auto">
            <a:xfrm>
              <a:off x="240" y="1392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Βάρος κατά βάρος</a:t>
              </a:r>
              <a:endPara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787" name="Rectangle 15"/>
            <p:cNvSpPr>
              <a:spLocks noChangeArrowheads="1"/>
            </p:cNvSpPr>
            <p:nvPr/>
          </p:nvSpPr>
          <p:spPr bwMode="auto">
            <a:xfrm>
              <a:off x="2112" y="1392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Βάρος κατ’ όγκο</a:t>
              </a:r>
              <a:endPara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788" name="Rectangle 16"/>
            <p:cNvSpPr>
              <a:spLocks noChangeArrowheads="1"/>
            </p:cNvSpPr>
            <p:nvPr/>
          </p:nvSpPr>
          <p:spPr bwMode="auto">
            <a:xfrm>
              <a:off x="3936" y="1392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l-GR" sz="200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Όγκου σε όγκο</a:t>
              </a:r>
              <a:endParaRPr lang="el-GR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990600" y="2743200"/>
            <a:ext cx="1143000" cy="1009650"/>
            <a:chOff x="624" y="1728"/>
            <a:chExt cx="720" cy="636"/>
          </a:xfrm>
        </p:grpSpPr>
        <p:sp>
          <p:nvSpPr>
            <p:cNvPr id="32784" name="Text Box 18"/>
            <p:cNvSpPr txBox="1">
              <a:spLocks noChangeArrowheads="1"/>
            </p:cNvSpPr>
            <p:nvPr/>
          </p:nvSpPr>
          <p:spPr bwMode="auto">
            <a:xfrm>
              <a:off x="624" y="2112"/>
              <a:ext cx="72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% </a:t>
              </a: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w/w</a:t>
              </a:r>
              <a:endPara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785" name="Line 19"/>
            <p:cNvSpPr>
              <a:spLocks noChangeShapeType="1"/>
            </p:cNvSpPr>
            <p:nvPr/>
          </p:nvSpPr>
          <p:spPr bwMode="auto">
            <a:xfrm>
              <a:off x="1008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0980" name="Group 20"/>
          <p:cNvGrpSpPr>
            <a:grpSpLocks/>
          </p:cNvGrpSpPr>
          <p:nvPr/>
        </p:nvGrpSpPr>
        <p:grpSpPr bwMode="auto">
          <a:xfrm>
            <a:off x="3962400" y="2743200"/>
            <a:ext cx="1143000" cy="1009650"/>
            <a:chOff x="2496" y="1728"/>
            <a:chExt cx="720" cy="636"/>
          </a:xfrm>
        </p:grpSpPr>
        <p:sp>
          <p:nvSpPr>
            <p:cNvPr id="32782" name="Text Box 21"/>
            <p:cNvSpPr txBox="1">
              <a:spLocks noChangeArrowheads="1"/>
            </p:cNvSpPr>
            <p:nvPr/>
          </p:nvSpPr>
          <p:spPr bwMode="auto">
            <a:xfrm>
              <a:off x="2496" y="2112"/>
              <a:ext cx="72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% </a:t>
              </a: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w/v</a:t>
              </a:r>
              <a:endPara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783" name="Line 22"/>
            <p:cNvSpPr>
              <a:spLocks noChangeShapeType="1"/>
            </p:cNvSpPr>
            <p:nvPr/>
          </p:nvSpPr>
          <p:spPr bwMode="auto">
            <a:xfrm>
              <a:off x="288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0983" name="Group 23"/>
          <p:cNvGrpSpPr>
            <a:grpSpLocks/>
          </p:cNvGrpSpPr>
          <p:nvPr/>
        </p:nvGrpSpPr>
        <p:grpSpPr bwMode="auto">
          <a:xfrm>
            <a:off x="6858000" y="2743200"/>
            <a:ext cx="1143000" cy="1009650"/>
            <a:chOff x="4320" y="1728"/>
            <a:chExt cx="720" cy="636"/>
          </a:xfrm>
        </p:grpSpPr>
        <p:sp>
          <p:nvSpPr>
            <p:cNvPr id="32780" name="Text Box 24"/>
            <p:cNvSpPr txBox="1">
              <a:spLocks noChangeArrowheads="1"/>
            </p:cNvSpPr>
            <p:nvPr/>
          </p:nvSpPr>
          <p:spPr bwMode="auto">
            <a:xfrm>
              <a:off x="4320" y="2112"/>
              <a:ext cx="72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% </a:t>
              </a: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v/v</a:t>
              </a:r>
              <a:endPara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781" name="Line 25"/>
            <p:cNvSpPr>
              <a:spLocks noChangeShapeType="1"/>
            </p:cNvSpPr>
            <p:nvPr/>
          </p:nvSpPr>
          <p:spPr bwMode="auto">
            <a:xfrm>
              <a:off x="4704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07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787900" y="5157788"/>
            <a:ext cx="316865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weight (</a:t>
            </a:r>
            <a:r>
              <a:rPr lang="el-GR" dirty="0">
                <a:solidFill>
                  <a:schemeClr val="bg1"/>
                </a:solidFill>
              </a:rPr>
              <a:t>βάρος δηλ. μάζα)</a:t>
            </a:r>
            <a:endParaRPr lang="en-US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v = volume </a:t>
            </a:r>
            <a:r>
              <a:rPr lang="el-GR" dirty="0">
                <a:solidFill>
                  <a:schemeClr val="bg1"/>
                </a:solidFill>
              </a:rPr>
              <a:t>(όγκος)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44463" y="1916113"/>
            <a:ext cx="8891587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4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2. Περιεκτικότητα % </a:t>
            </a:r>
            <a:r>
              <a:rPr lang="en-US" sz="4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w/v</a:t>
            </a:r>
            <a:endParaRPr lang="el-GR" sz="44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indent="538163" algn="just">
              <a:defRPr/>
            </a:pPr>
            <a:r>
              <a:rPr lang="el-G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Περιεκτικότητα στα εκατό βάρος προς όγκο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 rot="-852466">
            <a:off x="4084638" y="4803775"/>
            <a:ext cx="1406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>
                <a:solidFill>
                  <a:srgbClr val="FFC000"/>
                </a:solidFill>
              </a:rPr>
              <a:t>διευκρίνηση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464-CE35-4931-9D75-B3CAE4C2BB39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1901825"/>
          </a:xfrm>
          <a:ln>
            <a:solidFill>
              <a:srgbClr val="FFC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l-G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Τι εκφρΑζει η </a:t>
            </a:r>
            <a:r>
              <a:rPr lang="el-GR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περιεκτικΟτητα</a:t>
            </a:r>
            <a:r>
              <a:rPr lang="el-G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% w/v </a:t>
            </a:r>
            <a:r>
              <a:rPr lang="el-G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ενΟΣ διΑΛΥματοΣ;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86200"/>
            <a:ext cx="8208962" cy="134302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Η περιεκτικότητα </a:t>
            </a:r>
            <a:r>
              <a:rPr lang="en-US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% w/v </a:t>
            </a:r>
            <a:r>
              <a:rPr lang="el-GR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ενός διαλύματος εκφράζει τη</a:t>
            </a:r>
            <a:r>
              <a:rPr lang="el-GR" dirty="0">
                <a:solidFill>
                  <a:srgbClr val="FF3300"/>
                </a:solidFill>
                <a:latin typeface="Palatino Linotype" pitchFamily="18" charset="0"/>
              </a:rPr>
              <a:t> </a:t>
            </a:r>
            <a:r>
              <a:rPr lang="el-GR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μάζα σε </a:t>
            </a:r>
            <a:r>
              <a:rPr lang="en-US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της διαλυμένης ουσίας που περιέχεται σε 100 </a:t>
            </a:r>
            <a:r>
              <a:rPr lang="en-US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διαλύματος.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Τίτλος 1"/>
          <p:cNvSpPr txBox="1">
            <a:spLocks/>
          </p:cNvSpPr>
          <p:nvPr/>
        </p:nvSpPr>
        <p:spPr bwMode="auto">
          <a:xfrm rot="-811460">
            <a:off x="280988" y="525463"/>
            <a:ext cx="1970087" cy="490537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4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Ορισμός</a:t>
            </a:r>
          </a:p>
        </p:txBody>
      </p:sp>
    </p:spTree>
    <p:extLst>
      <p:ext uri="{BB962C8B-B14F-4D97-AF65-F5344CB8AC3E}">
        <p14:creationId xmlns:p14="http://schemas.microsoft.com/office/powerpoint/2010/main" val="21677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gelioforos.gr/files/KAMILALIS/IOYNIOS2012/resized/20120607g_425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5" t="7061" r="18371" b="4193"/>
          <a:stretch/>
        </p:blipFill>
        <p:spPr bwMode="auto">
          <a:xfrm>
            <a:off x="375136" y="836711"/>
            <a:ext cx="2415654" cy="506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31840" y="328880"/>
            <a:ext cx="54770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eaLnBrk="0" hangingPunct="0">
              <a:spcBef>
                <a:spcPct val="50000"/>
              </a:spcBef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l-GR" dirty="0">
                <a:solidFill>
                  <a:srgbClr val="FFC000"/>
                </a:solidFill>
              </a:rPr>
              <a:t>Παράδειγμα: </a:t>
            </a:r>
          </a:p>
          <a:p>
            <a:r>
              <a:rPr lang="el-GR" dirty="0">
                <a:solidFill>
                  <a:srgbClr val="FFC000"/>
                </a:solidFill>
              </a:rPr>
              <a:t>Γάλα έχει περιεκτικότητα 1,5% ή 3,5% </a:t>
            </a:r>
            <a:r>
              <a:rPr lang="en-US" dirty="0">
                <a:solidFill>
                  <a:srgbClr val="FFC000"/>
                </a:solidFill>
              </a:rPr>
              <a:t>w/v</a:t>
            </a:r>
            <a:r>
              <a:rPr lang="el-GR" dirty="0">
                <a:solidFill>
                  <a:srgbClr val="FFC000"/>
                </a:solidFill>
              </a:rPr>
              <a:t> σε λιπαρά</a:t>
            </a:r>
            <a:r>
              <a:rPr lang="en-US" dirty="0">
                <a:solidFill>
                  <a:srgbClr val="FFC000"/>
                </a:solidFill>
              </a:rPr>
              <a:t>.</a:t>
            </a:r>
            <a:r>
              <a:rPr lang="el-GR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28902" y="2060848"/>
            <a:ext cx="59428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Δηλαδή περιέχει </a:t>
            </a:r>
          </a:p>
          <a:p>
            <a:pPr algn="ctr">
              <a:spcBef>
                <a:spcPts val="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1,5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λιπαρά σε 100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γάλακτος </a:t>
            </a:r>
          </a:p>
          <a:p>
            <a:pPr algn="ctr">
              <a:spcBef>
                <a:spcPts val="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ή</a:t>
            </a:r>
          </a:p>
          <a:p>
            <a:pPr algn="ctr">
              <a:spcBef>
                <a:spcPts val="0"/>
              </a:spcBef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3,5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λιπαρά σε 100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γάλακτος</a:t>
            </a:r>
          </a:p>
        </p:txBody>
      </p:sp>
      <p:pic>
        <p:nvPicPr>
          <p:cNvPr id="3" name="Picture 2" descr="http://www.shopnsave.gr/thumbnails/images/MilbonaGala1lt3_5fat.jpg.thumb_300x300_3237c1a7fc123dad807ad83ad14a6e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4" r="23236"/>
          <a:stretch/>
        </p:blipFill>
        <p:spPr bwMode="auto">
          <a:xfrm>
            <a:off x="5126551" y="3818909"/>
            <a:ext cx="148760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210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284663" y="357188"/>
            <a:ext cx="25779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l-GR" sz="5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5400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el-GR" sz="5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</a:t>
            </a:r>
            <a:r>
              <a:rPr lang="en-US" sz="54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</a:t>
            </a:r>
            <a:endParaRPr lang="el-GR" sz="5400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419475" y="1652588"/>
            <a:ext cx="5622925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6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διαλυμένης ουσίας</a:t>
            </a:r>
          </a:p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	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σε </a:t>
            </a:r>
            <a:r>
              <a:rPr lang="el-GR" sz="2800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100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rgbClr val="CC66FF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διαλύματος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3708400" y="1089025"/>
            <a:ext cx="576263" cy="666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5080000" y="1089025"/>
            <a:ext cx="968375" cy="1476375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3852863" y="1089025"/>
            <a:ext cx="1943100" cy="708025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6462713" y="1182688"/>
            <a:ext cx="127000" cy="1382712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61144" y="658813"/>
            <a:ext cx="36065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Τι σημαίνει η έκφραση: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03213" y="1773238"/>
            <a:ext cx="2324100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Σημαίνει ότι περιέχονται:</a:t>
            </a: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492125" y="95250"/>
            <a:ext cx="225425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>
                <a:latin typeface="Calibri" pitchFamily="34" charset="0"/>
                <a:cs typeface="Calibri" pitchFamily="34" charset="0"/>
              </a:rPr>
              <a:t>Με λίγα λόγια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11960" y="5673427"/>
            <a:ext cx="25779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54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5 </a:t>
            </a:r>
            <a:r>
              <a:rPr lang="el-GR" sz="5400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el-GR" sz="54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5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5400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5400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v</a:t>
            </a:r>
            <a:endParaRPr lang="el-GR" sz="5400" dirty="0">
              <a:solidFill>
                <a:srgbClr val="FF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57784" y="3742084"/>
            <a:ext cx="664117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3300"/>
                </a:solidFill>
              </a:rPr>
              <a:t>5 </a:t>
            </a:r>
            <a:r>
              <a:rPr lang="en-US" sz="2800" dirty="0">
                <a:solidFill>
                  <a:srgbClr val="FFC000"/>
                </a:solidFill>
              </a:rPr>
              <a:t>g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διαλυμένης ουσίας</a:t>
            </a:r>
            <a:endParaRPr lang="el-GR" sz="2800" dirty="0"/>
          </a:p>
          <a:p>
            <a:pPr eaLnBrk="1" hangingPunct="1"/>
            <a:r>
              <a:rPr lang="el-GR" sz="2800" dirty="0"/>
              <a:t> </a:t>
            </a:r>
          </a:p>
          <a:p>
            <a:pPr eaLnBrk="1" hangingPunct="1"/>
            <a:r>
              <a:rPr lang="el-GR" sz="2800" dirty="0"/>
              <a:t>			</a:t>
            </a:r>
            <a:r>
              <a:rPr lang="el-GR" sz="2800" dirty="0">
                <a:solidFill>
                  <a:schemeClr val="bg1"/>
                </a:solidFill>
              </a:rPr>
              <a:t>σε</a:t>
            </a:r>
            <a:r>
              <a:rPr lang="el-GR" sz="2800" dirty="0"/>
              <a:t> </a:t>
            </a:r>
            <a:r>
              <a:rPr lang="el-GR" sz="2800" dirty="0">
                <a:solidFill>
                  <a:srgbClr val="92D050"/>
                </a:solidFill>
              </a:rPr>
              <a:t>100</a:t>
            </a:r>
            <a:r>
              <a:rPr lang="el-GR" sz="2800" dirty="0">
                <a:solidFill>
                  <a:srgbClr val="3333FF"/>
                </a:solidFill>
              </a:rPr>
              <a:t> </a:t>
            </a:r>
            <a:r>
              <a:rPr lang="en-US" sz="2800" dirty="0">
                <a:solidFill>
                  <a:srgbClr val="FF66FF"/>
                </a:solidFill>
              </a:rPr>
              <a:t>mL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διαλύματος</a:t>
            </a:r>
            <a:endParaRPr lang="el-GR" sz="2800" dirty="0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770509" y="4194522"/>
            <a:ext cx="1508125" cy="1682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3156272" y="4194522"/>
            <a:ext cx="2533650" cy="168275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5104134" y="5035897"/>
            <a:ext cx="968375" cy="841375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6588224" y="5127079"/>
            <a:ext cx="201686" cy="72003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67544" y="3265165"/>
            <a:ext cx="193675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>
                <a:latin typeface="Calibri" pitchFamily="34" charset="0"/>
                <a:cs typeface="Calibri" pitchFamily="34" charset="0"/>
              </a:rPr>
              <a:t>Αντίστροφα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25438" y="5291138"/>
            <a:ext cx="3382962" cy="138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Σημαίνει ότι η περιεκτικότητα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w/v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είναι: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23553" y="3915053"/>
            <a:ext cx="28082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Τι σημαίνει η πληροφορία:</a:t>
            </a: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203646" y="3140968"/>
            <a:ext cx="8688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84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0" grpId="0" animBg="1"/>
      <p:bldP spid="29701" grpId="0" animBg="1"/>
      <p:bldP spid="29702" grpId="0" animBg="1"/>
      <p:bldP spid="29703" grpId="0" animBg="1"/>
      <p:bldP spid="29704" grpId="0"/>
      <p:bldP spid="29705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022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427538" y="620713"/>
            <a:ext cx="439261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Στην ετικέτα διαβάζουμε: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Σε </a:t>
            </a:r>
            <a:r>
              <a:rPr lang="el-GR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100 </a:t>
            </a:r>
            <a:r>
              <a:rPr lang="en-US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περιέχονται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ΠΡΩΤΕΪΝΕΣ 		</a:t>
            </a:r>
            <a:r>
              <a:rPr lang="el-GR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3,3 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ΥΔΑΤΑΝΘΡΑΚΕΣ 	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4,7 g</a:t>
            </a:r>
          </a:p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ΛΙΠΑΡΑ		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1,5 g</a:t>
            </a:r>
            <a:endParaRPr lang="el-GR" sz="20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356100" y="3068638"/>
            <a:ext cx="4464050" cy="1944687"/>
          </a:xfrm>
          <a:prstGeom prst="wedgeEllipseCallout">
            <a:avLst>
              <a:gd name="adj1" fmla="val 27995"/>
              <a:gd name="adj2" fmla="val 3971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l-GR" sz="2400" dirty="0">
                <a:latin typeface="Calibri" pitchFamily="34" charset="0"/>
                <a:cs typeface="Calibri" pitchFamily="34" charset="0"/>
              </a:rPr>
              <a:t>Αυτές είναι πληροφορίες για το περιεχόμενο σε </a:t>
            </a:r>
            <a:r>
              <a:rPr lang="el-GR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100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l-GR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γάλακτος.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D9071-A663-4863-9CD2-EF2ACDEFF400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823</TotalTime>
  <Words>856</Words>
  <Application>Microsoft Office PowerPoint</Application>
  <PresentationFormat>Προβολή στην οθόνη (4:3)</PresentationFormat>
  <Paragraphs>155</Paragraphs>
  <Slides>18</Slides>
  <Notes>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30" baseType="lpstr">
      <vt:lpstr>Arial</vt:lpstr>
      <vt:lpstr>Book Antiqua</vt:lpstr>
      <vt:lpstr>Calibri</vt:lpstr>
      <vt:lpstr>Comic Sans MS</vt:lpstr>
      <vt:lpstr>Lucida Sans</vt:lpstr>
      <vt:lpstr>Palatino Linotype</vt:lpstr>
      <vt:lpstr>Times New Roman</vt:lpstr>
      <vt:lpstr>Wingdings</vt:lpstr>
      <vt:lpstr>Wingdings 2</vt:lpstr>
      <vt:lpstr>Wingdings 3</vt:lpstr>
      <vt:lpstr>Αποκορύφωμα</vt:lpstr>
      <vt:lpstr>Φωτογραφία του Photo Editor</vt:lpstr>
      <vt:lpstr>Παρουσίαση του PowerPoint</vt:lpstr>
      <vt:lpstr>Διάλυμα , διαλύτης , διαλυμένη  ουσία</vt:lpstr>
      <vt:lpstr>Παρουσίαση του PowerPoint</vt:lpstr>
      <vt:lpstr>Παρουσίαση του PowerPoint</vt:lpstr>
      <vt:lpstr>Παρουσίαση του PowerPoint</vt:lpstr>
      <vt:lpstr>Τι εκφρΑζει η περιεκτικΟτητα   % w/v ενΟΣ διΑΛΥματοΣ;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Ασκήσεις </vt:lpstr>
      <vt:lpstr>Ασκήσεις </vt:lpstr>
      <vt:lpstr>Παρουσίαση του PowerPoint</vt:lpstr>
      <vt:lpstr>Παρουσίαση του PowerPoint</vt:lpstr>
    </vt:vector>
  </TitlesOfParts>
  <Company>GK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Διαλύματα</dc:title>
  <dc:creator>GK</dc:creator>
  <cp:lastModifiedBy>User</cp:lastModifiedBy>
  <cp:revision>93</cp:revision>
  <dcterms:created xsi:type="dcterms:W3CDTF">2006-08-05T19:45:46Z</dcterms:created>
  <dcterms:modified xsi:type="dcterms:W3CDTF">2021-06-10T08:49:36Z</dcterms:modified>
</cp:coreProperties>
</file>