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302" r:id="rId2"/>
    <p:sldId id="342" r:id="rId3"/>
    <p:sldId id="317" r:id="rId4"/>
    <p:sldId id="344" r:id="rId5"/>
    <p:sldId id="309" r:id="rId6"/>
    <p:sldId id="318" r:id="rId7"/>
    <p:sldId id="319" r:id="rId8"/>
    <p:sldId id="320" r:id="rId9"/>
    <p:sldId id="269" r:id="rId10"/>
    <p:sldId id="271" r:id="rId11"/>
    <p:sldId id="321" r:id="rId12"/>
    <p:sldId id="322" r:id="rId13"/>
    <p:sldId id="288" r:id="rId14"/>
    <p:sldId id="336" r:id="rId15"/>
    <p:sldId id="327" r:id="rId16"/>
    <p:sldId id="345" r:id="rId17"/>
    <p:sldId id="346" r:id="rId18"/>
    <p:sldId id="343" r:id="rId1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FF99"/>
    <a:srgbClr val="DDDDDD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Φωτεινό στυλ 1 - Έμφαση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F94B2-F84C-49B1-B631-A6F9C2BC9381}" type="datetimeFigureOut">
              <a:rPr lang="el-GR" smtClean="0"/>
              <a:t>10/6/2021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9CD62-A2ED-4226-87C2-3E846261E0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776764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B9C72C6-879D-4467-B2AD-E2A033666C9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77989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8244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304A3E-9B5E-4AB4-B0CF-417643F7CDE0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Στυλ κύριου υπότιτλου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2A6001-DCE7-49A5-BB2F-8E875702EA47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8F72BC-DCF3-4DDA-9237-4D2A34D2AFEA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18464-CE35-4931-9D75-B3CAE4C2BB39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C8B36AC5-957E-41D6-85C5-50197AD1BB6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DF2CF0-6578-4616-9C54-56220B0D529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96F3B-B8DF-4473-BC04-DACC656D7EB8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327F21-7CFB-49E4-BF16-FF8A1210CC7F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447AD9-1A7D-45A8-AFFE-F31AD8CF97F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l-GR">
                <a:solidFill>
                  <a:schemeClr val="lt1"/>
                </a:solidFill>
                <a:latin typeface="+mn-lt"/>
                <a:ea typeface="+mn-ea"/>
                <a:cs typeface="+mn-cs"/>
              </a:rPr>
              <a:t>Κάντε κλικ στο εικονίδιο για να προσθέσετε μια εικόνα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DB553C-EB9D-4257-86FC-C4819D54DA4C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Στυλ υποδείγματος κειμένου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BF875510-3247-46BA-92E1-221EBDB45B5E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60" name="Rectangle 4"/>
          <p:cNvSpPr>
            <a:spLocks noChangeArrowheads="1"/>
          </p:cNvSpPr>
          <p:nvPr/>
        </p:nvSpPr>
        <p:spPr bwMode="auto">
          <a:xfrm>
            <a:off x="323850" y="1885950"/>
            <a:ext cx="8208963" cy="830997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Περιεκτικότητα διαλύματος – Εκφράσεις περιεκτικότητας</a:t>
            </a:r>
          </a:p>
          <a:p>
            <a:pPr algn="ctr">
              <a:defRPr/>
            </a:pPr>
            <a:r>
              <a:rPr lang="el-G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Άγγελος Κορκής </a:t>
            </a:r>
          </a:p>
        </p:txBody>
      </p:sp>
      <p:graphicFrame>
        <p:nvGraphicFramePr>
          <p:cNvPr id="205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9046689"/>
              </p:ext>
            </p:extLst>
          </p:nvPr>
        </p:nvGraphicFramePr>
        <p:xfrm>
          <a:off x="7558227" y="5141912"/>
          <a:ext cx="936625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Φωτογραφία του Photo Editor" r:id="rId2" imgW="1523810" imgH="1991003" progId="MSPhotoEd.3">
                  <p:embed/>
                </p:oleObj>
              </mc:Choice>
              <mc:Fallback>
                <p:oleObj name="Φωτογραφία του Photo Editor" r:id="rId2" imgW="1523810" imgH="1991003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8227" y="5141912"/>
                        <a:ext cx="936625" cy="1150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6" descr="j0216690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488" y="341313"/>
            <a:ext cx="9493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3" descr="ΔΙΑΦΑΝΕΙΕΣ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4581647"/>
            <a:ext cx="1471612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6" descr="afisa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92600"/>
            <a:ext cx="16859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7" descr="ΔΙΑΛΥΜΑ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2081"/>
            <a:ext cx="81915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684213" y="836613"/>
            <a:ext cx="3708400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Σε </a:t>
            </a:r>
            <a:r>
              <a:rPr lang="el-G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100 </a:t>
            </a:r>
            <a:r>
              <a:rPr lang="en-US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περιέχονται</a:t>
            </a:r>
          </a:p>
          <a:p>
            <a:pPr eaLnBrk="1" hangingPunct="1"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ΠΡΩΤΕΪΝΕΣ 		3,3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</a:t>
            </a:r>
          </a:p>
          <a:p>
            <a:pPr eaLnBrk="1" hangingPunct="1"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ΥΔΑΤΑΝΘΡΑΚΕΣ 		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4,7 g</a:t>
            </a:r>
          </a:p>
          <a:p>
            <a:pPr eaLnBrk="1" hangingPunct="1"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ΛΙΠΑΡΑ			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1,5 g</a:t>
            </a:r>
            <a:endParaRPr lang="el-GR" sz="2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4932363" y="260350"/>
            <a:ext cx="4032125" cy="3097213"/>
          </a:xfrm>
          <a:prstGeom prst="wedgeEllipseCallout">
            <a:avLst>
              <a:gd name="adj1" fmla="val -39287"/>
              <a:gd name="adj2" fmla="val 18579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l-GR" sz="2000" dirty="0">
                <a:latin typeface="Calibri" pitchFamily="34" charset="0"/>
                <a:cs typeface="Calibri" pitchFamily="34" charset="0"/>
              </a:rPr>
              <a:t>Τι ισχύει;</a:t>
            </a:r>
          </a:p>
          <a:p>
            <a:pPr algn="ctr"/>
            <a:endParaRPr lang="el-GR" sz="2000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l-GR" sz="2000" dirty="0">
                <a:latin typeface="Calibri" pitchFamily="34" charset="0"/>
                <a:cs typeface="Calibri" pitchFamily="34" charset="0"/>
              </a:rPr>
              <a:t>Αν κάποιος πιει 100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mL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 γάλα, θα έχει πάρει </a:t>
            </a:r>
          </a:p>
          <a:p>
            <a:pPr algn="ctr"/>
            <a:r>
              <a:rPr lang="el-GR" sz="2000" dirty="0">
                <a:latin typeface="Calibri" pitchFamily="34" charset="0"/>
                <a:cs typeface="Calibri" pitchFamily="34" charset="0"/>
              </a:rPr>
              <a:t>3,3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g </a:t>
            </a:r>
            <a:r>
              <a:rPr lang="el-GR" sz="2000" dirty="0" err="1">
                <a:latin typeface="Calibri" pitchFamily="34" charset="0"/>
                <a:cs typeface="Calibri" pitchFamily="34" charset="0"/>
              </a:rPr>
              <a:t>πρωτεϊνες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, </a:t>
            </a:r>
          </a:p>
          <a:p>
            <a:pPr algn="ctr"/>
            <a:r>
              <a:rPr lang="el-GR" sz="2000" dirty="0">
                <a:latin typeface="Calibri" pitchFamily="34" charset="0"/>
                <a:cs typeface="Calibri" pitchFamily="34" charset="0"/>
              </a:rPr>
              <a:t>4,7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g 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 υδατάνθρακες και 1,5 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g </a:t>
            </a:r>
            <a:r>
              <a:rPr lang="el-GR" sz="2000" dirty="0">
                <a:latin typeface="Calibri" pitchFamily="34" charset="0"/>
                <a:cs typeface="Calibri" pitchFamily="34" charset="0"/>
              </a:rPr>
              <a:t>λιπαρά.</a:t>
            </a:r>
          </a:p>
        </p:txBody>
      </p:sp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1184580" y="3357563"/>
            <a:ext cx="5832648" cy="2087785"/>
          </a:xfrm>
          <a:prstGeom prst="wedgeEllipseCallout">
            <a:avLst>
              <a:gd name="adj1" fmla="val 4921"/>
              <a:gd name="adj2" fmla="val 4191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l-GR" sz="2400" dirty="0">
                <a:latin typeface="Calibri" pitchFamily="34" charset="0"/>
                <a:cs typeface="Calibri" pitchFamily="34" charset="0"/>
              </a:rPr>
              <a:t>Αν, όμως κάποιος πιει 1 ποτήρι γάλα που είναι 200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mL;</a:t>
            </a:r>
            <a:endParaRPr lang="el-GR" sz="2400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l-GR" sz="2400" dirty="0">
                <a:latin typeface="Calibri" pitchFamily="34" charset="0"/>
                <a:cs typeface="Calibri" pitchFamily="34" charset="0"/>
              </a:rPr>
              <a:t>ή αν πιει 150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mL</a:t>
            </a:r>
            <a:r>
              <a:rPr lang="el-GR" sz="2400" dirty="0">
                <a:latin typeface="Calibri" pitchFamily="34" charset="0"/>
                <a:cs typeface="Calibri" pitchFamily="34" charset="0"/>
              </a:rPr>
              <a:t>;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l-GR" sz="2400" dirty="0">
                <a:latin typeface="Calibri" pitchFamily="34" charset="0"/>
                <a:cs typeface="Calibri" pitchFamily="34" charset="0"/>
              </a:rPr>
              <a:t>Τότε; …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4942302" y="5661248"/>
            <a:ext cx="3777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… δουλεύουμε δηλαδή με αναλογίες</a:t>
            </a:r>
            <a:endParaRPr lang="el-GR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nimBg="1"/>
      <p:bldP spid="18438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577852" y="4849921"/>
            <a:ext cx="723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chemeClr val="bg1"/>
                </a:solidFill>
                <a:latin typeface="Palatino Linotype" pitchFamily="18" charset="0"/>
              </a:rPr>
              <a:t>100</a:t>
            </a:r>
            <a:endParaRPr lang="el-GR" sz="2800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13171" y="4849921"/>
            <a:ext cx="7425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w/v</a:t>
            </a:r>
            <a:endParaRPr lang="el-GR" sz="2800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454977" y="5642084"/>
            <a:ext cx="7232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el-GR" sz="2800" baseline="-250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δο</a:t>
            </a:r>
            <a:endParaRPr lang="el-GR" sz="2800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691676" y="5570646"/>
            <a:ext cx="5229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el-GR" sz="2800" baseline="-25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Δ</a:t>
            </a:r>
            <a:endParaRPr lang="el-GR" sz="2800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1979712" y="5267434"/>
            <a:ext cx="5111750" cy="519112"/>
            <a:chOff x="340" y="2604"/>
            <a:chExt cx="3220" cy="327"/>
          </a:xfrm>
        </p:grpSpPr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>
              <a:off x="340" y="2750"/>
              <a:ext cx="14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321" name="Line 9"/>
            <p:cNvSpPr>
              <a:spLocks noChangeShapeType="1"/>
            </p:cNvSpPr>
            <p:nvPr/>
          </p:nvSpPr>
          <p:spPr bwMode="auto">
            <a:xfrm>
              <a:off x="2109" y="2750"/>
              <a:ext cx="14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1835" y="2604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>
                  <a:solidFill>
                    <a:schemeClr val="bg1"/>
                  </a:solidFill>
                  <a:latin typeface="Palatino Linotype" pitchFamily="18" charset="0"/>
                </a:rPr>
                <a:t>=</a:t>
              </a:r>
              <a:endParaRPr lang="el-GR" sz="280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</p:grpSp>
      <p:sp>
        <p:nvSpPr>
          <p:cNvPr id="2" name="Ορθογώνιο 1"/>
          <p:cNvSpPr/>
          <p:nvPr/>
        </p:nvSpPr>
        <p:spPr>
          <a:xfrm>
            <a:off x="251520" y="904652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Για τις εφαρμογές - ασκήσεις, χρησιμοποιούμε την </a:t>
            </a:r>
            <a:r>
              <a:rPr lang="el-GR" sz="2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ΑΠΛΗ ΜΕΘΟΔΟ ΤΩΝ ΤΡΙΩΝ</a:t>
            </a:r>
            <a:r>
              <a:rPr lang="el-G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κατά την εφαρμογή της οποίας θα πρέπει να προσέχουμε ώστε σε κάθε στήλη από τις δύο στήλες που χρησιμοποιούμε να </a:t>
            </a:r>
            <a:r>
              <a:rPr lang="el-GR" sz="2400" b="1" u="sng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υπάρχει απόλυτη ομοιομορφία και στις μονάδες αλλά και στις ουσίες</a:t>
            </a:r>
            <a:r>
              <a:rPr lang="el-GR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π.χ. να υπάρχουν 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διαλύματος επάνω αλλά και 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διαλύματος κάτω. 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241683" y="3647996"/>
            <a:ext cx="85180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Σε 100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διαλύματος περιέχονται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l-GR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w/v</a:t>
            </a:r>
            <a:r>
              <a:rPr lang="el-GR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l-GR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διαλυμένης ουσίας </a:t>
            </a:r>
          </a:p>
          <a:p>
            <a:pPr lvl="0"/>
            <a:r>
              <a:rPr lang="el-GR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Σε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V</a:t>
            </a:r>
            <a:r>
              <a:rPr lang="el-GR" sz="2400" baseline="-250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Δ</a:t>
            </a:r>
            <a:r>
              <a:rPr lang="el-GR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g διαλύματος περιέχονται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	m</a:t>
            </a:r>
            <a:r>
              <a:rPr lang="el-GR" sz="2400" baseline="-25000" dirty="0" err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δο</a:t>
            </a:r>
            <a:r>
              <a:rPr lang="el-GR" sz="24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g διαλυμένης ουσίας </a:t>
            </a:r>
          </a:p>
        </p:txBody>
      </p:sp>
      <p:sp>
        <p:nvSpPr>
          <p:cNvPr id="13" name="Τίτλος 1"/>
          <p:cNvSpPr txBox="1">
            <a:spLocks/>
          </p:cNvSpPr>
          <p:nvPr/>
        </p:nvSpPr>
        <p:spPr bwMode="auto">
          <a:xfrm rot="20788540">
            <a:off x="65540" y="338639"/>
            <a:ext cx="1970087" cy="490537"/>
          </a:xfrm>
          <a:prstGeom prst="rect">
            <a:avLst/>
          </a:prstGeom>
          <a:solidFill>
            <a:srgbClr val="FFC0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l-GR" sz="24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Μεθοδολογία</a:t>
            </a: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706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395536" y="476250"/>
            <a:ext cx="8352928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Παράδειγμα 1</a:t>
            </a:r>
          </a:p>
          <a:p>
            <a:pPr eaLnBrk="1" hangingPunct="1">
              <a:spcBef>
                <a:spcPts val="1200"/>
              </a:spcBef>
            </a:pPr>
            <a:endParaRPr lang="en-US" sz="2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Στη συσκευασία ενός γάλακτος αναφέρεται:</a:t>
            </a:r>
          </a:p>
          <a:p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Λιπαρά 3%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w/v.</a:t>
            </a:r>
          </a:p>
          <a:p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Κάποιος ήπιε ένα ποτήρι (250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mL)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από αυτό το γάλα.</a:t>
            </a:r>
          </a:p>
          <a:p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Πόσα λιπαρά πήρε;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572602" y="3716338"/>
            <a:ext cx="26401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el-GR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00 </a:t>
            </a:r>
            <a:r>
              <a:rPr lang="en-US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διαλύματος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4123632" y="4508499"/>
            <a:ext cx="3449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X</a:t>
            </a:r>
            <a:endParaRPr lang="el-GR" sz="2400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539552" y="4508500"/>
            <a:ext cx="264014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250 </a:t>
            </a:r>
            <a:r>
              <a:rPr lang="en-US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διαλύματος</a:t>
            </a:r>
          </a:p>
        </p:txBody>
      </p:sp>
      <p:grpSp>
        <p:nvGrpSpPr>
          <p:cNvPr id="28679" name="Group 7"/>
          <p:cNvGrpSpPr>
            <a:grpSpLocks/>
          </p:cNvGrpSpPr>
          <p:nvPr/>
        </p:nvGrpSpPr>
        <p:grpSpPr bwMode="auto">
          <a:xfrm>
            <a:off x="539750" y="4133850"/>
            <a:ext cx="5111750" cy="519113"/>
            <a:chOff x="340" y="2604"/>
            <a:chExt cx="3220" cy="327"/>
          </a:xfrm>
        </p:grpSpPr>
        <p:sp>
          <p:nvSpPr>
            <p:cNvPr id="14347" name="Line 8"/>
            <p:cNvSpPr>
              <a:spLocks noChangeShapeType="1"/>
            </p:cNvSpPr>
            <p:nvPr/>
          </p:nvSpPr>
          <p:spPr bwMode="auto">
            <a:xfrm>
              <a:off x="340" y="2750"/>
              <a:ext cx="14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>
                <a:solidFill>
                  <a:srgbClr val="FFC000"/>
                </a:solidFill>
              </a:endParaRPr>
            </a:p>
          </p:txBody>
        </p:sp>
        <p:sp>
          <p:nvSpPr>
            <p:cNvPr id="14348" name="Line 9"/>
            <p:cNvSpPr>
              <a:spLocks noChangeShapeType="1"/>
            </p:cNvSpPr>
            <p:nvPr/>
          </p:nvSpPr>
          <p:spPr bwMode="auto">
            <a:xfrm>
              <a:off x="2109" y="2750"/>
              <a:ext cx="14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>
                <a:solidFill>
                  <a:srgbClr val="FFC000"/>
                </a:solidFill>
              </a:endParaRPr>
            </a:p>
          </p:txBody>
        </p:sp>
        <p:sp>
          <p:nvSpPr>
            <p:cNvPr id="14349" name="Text Box 10"/>
            <p:cNvSpPr txBox="1">
              <a:spLocks noChangeArrowheads="1"/>
            </p:cNvSpPr>
            <p:nvPr/>
          </p:nvSpPr>
          <p:spPr bwMode="auto">
            <a:xfrm>
              <a:off x="1835" y="2604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800">
                  <a:solidFill>
                    <a:srgbClr val="FFC000"/>
                  </a:solidFill>
                  <a:latin typeface="Palatino Linotype" pitchFamily="18" charset="0"/>
                </a:rPr>
                <a:t>=</a:t>
              </a:r>
              <a:endParaRPr lang="el-GR" sz="2800">
                <a:solidFill>
                  <a:srgbClr val="FFC000"/>
                </a:solidFill>
                <a:latin typeface="Palatino Linotype" pitchFamily="18" charset="0"/>
              </a:endParaRPr>
            </a:p>
          </p:txBody>
        </p:sp>
      </p:grp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5848350" y="4059238"/>
            <a:ext cx="30505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8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</a:t>
            </a:r>
            <a:r>
              <a:rPr lang="en-US" sz="28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 x = </a:t>
            </a:r>
            <a:r>
              <a:rPr lang="el-GR" sz="28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7</a:t>
            </a:r>
            <a:r>
              <a:rPr lang="en-US" sz="28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,5 g</a:t>
            </a:r>
            <a:r>
              <a:rPr lang="el-GR" sz="28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 λιπαρά</a:t>
            </a:r>
            <a:endParaRPr lang="el-GR" sz="2800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700088" y="5357813"/>
            <a:ext cx="351314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8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Άρα πήρε 7,5 </a:t>
            </a:r>
            <a:r>
              <a:rPr lang="en-US" sz="28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g </a:t>
            </a:r>
            <a:r>
              <a:rPr lang="el-GR" sz="28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λιπαρά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3707904" y="3717032"/>
            <a:ext cx="15206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l-GR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l-GR" sz="2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λιπαρά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719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77" grpId="0"/>
      <p:bldP spid="28678" grpId="0"/>
      <p:bldP spid="28683" grpId="0"/>
      <p:bldP spid="28684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4590763" y="1196752"/>
            <a:ext cx="39608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1. Σε ποτήρι ζέσεως βάζουμε 2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ζάχαρη.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4572000" y="2133600"/>
            <a:ext cx="419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l-GR"/>
            </a:defPPr>
            <a:lvl1pPr eaLnBrk="0" hangingPunct="0">
              <a:spcBef>
                <a:spcPct val="50000"/>
              </a:spcBef>
              <a:defRPr sz="20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l-GR"/>
              <a:t>2. Προσθέτουμε νερό και αναδεύουμε μέχρι να διαλυθεί η ζάχαρη.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4572000" y="3200400"/>
            <a:ext cx="426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l-GR"/>
            </a:defPPr>
            <a:lvl1pPr eaLnBrk="0" hangingPunct="0">
              <a:spcBef>
                <a:spcPct val="50000"/>
              </a:spcBef>
              <a:defRPr sz="20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/>
              <a:t>3</a:t>
            </a:r>
            <a:r>
              <a:rPr lang="el-GR"/>
              <a:t>. Μεταφέρουμε το διάλυμα σε μια ογκομετρική φιάλη των 100</a:t>
            </a:r>
            <a:r>
              <a:rPr lang="en-US"/>
              <a:t> mL</a:t>
            </a:r>
            <a:endParaRPr lang="el-GR"/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612775" y="5394325"/>
            <a:ext cx="79216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l-GR"/>
            </a:defPPr>
            <a:lvl1pPr eaLnBrk="0" hangingPunct="0">
              <a:spcBef>
                <a:spcPct val="50000"/>
              </a:spcBef>
              <a:defRPr sz="20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l-GR" sz="2400" b="1" dirty="0">
                <a:solidFill>
                  <a:srgbClr val="FFC000"/>
                </a:solidFill>
              </a:rPr>
              <a:t>Παρασκευάσαμε υδατικό διάλυμα ζάχαρης 2% </a:t>
            </a:r>
            <a:r>
              <a:rPr lang="en-US" sz="2400" b="1" dirty="0">
                <a:solidFill>
                  <a:srgbClr val="FFC000"/>
                </a:solidFill>
              </a:rPr>
              <a:t>w/v.</a:t>
            </a:r>
            <a:endParaRPr lang="el-GR" sz="2400" b="1" dirty="0">
              <a:solidFill>
                <a:srgbClr val="FFC000"/>
              </a:solidFill>
            </a:endParaRPr>
          </a:p>
        </p:txBody>
      </p:sp>
      <p:pic>
        <p:nvPicPr>
          <p:cNvPr id="35847" name="Picture 7" descr="022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33600"/>
            <a:ext cx="25146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8" descr="0228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2514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9" descr="0228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2520950" cy="333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 descr="0228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4775"/>
            <a:ext cx="37338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4572000" y="4267200"/>
            <a:ext cx="426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l-GR"/>
            </a:defPPr>
            <a:lvl1pPr eaLnBrk="0" hangingPunct="0">
              <a:spcBef>
                <a:spcPct val="50000"/>
              </a:spcBef>
              <a:defRPr sz="20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/>
              <a:t>4</a:t>
            </a:r>
            <a:r>
              <a:rPr lang="el-GR"/>
              <a:t>. Προσθέτουμε νερό από τον υδροβολέα μέχρι τη χαραγή.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 rot="21162680">
            <a:off x="265388" y="356845"/>
            <a:ext cx="3816226" cy="46166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Παράθυρο στο εργαστήριο </a:t>
            </a:r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75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  <p:bldP spid="35844" grpId="0" autoUpdateAnimBg="0"/>
      <p:bldP spid="35845" grpId="0" autoUpdateAnimBg="0"/>
      <p:bldP spid="35846" grpId="0" autoUpdateAnimBg="0"/>
      <p:bldP spid="3585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0" y="1447800"/>
            <a:ext cx="9144000" cy="69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Η</a:t>
            </a:r>
            <a:r>
              <a:rPr lang="el-GR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παρασκευή διαλύματος με</a:t>
            </a:r>
            <a:r>
              <a:rPr lang="en-US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περιεκτικότητα στα εκατό βάρος κα</a:t>
            </a:r>
            <a:r>
              <a:rPr lang="el-GR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τ’ όγκο</a:t>
            </a:r>
            <a:r>
              <a:rPr lang="en-US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γίνεται σε </a:t>
            </a:r>
            <a:r>
              <a:rPr lang="en-US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el-GR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βήματα</a:t>
            </a:r>
            <a:r>
              <a:rPr lang="en-US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l-GR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413" name="Picture 22" descr="w_v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1" r="15799"/>
          <a:stretch>
            <a:fillRect/>
          </a:stretch>
        </p:blipFill>
        <p:spPr bwMode="auto">
          <a:xfrm>
            <a:off x="6989763" y="3048000"/>
            <a:ext cx="2001837" cy="1873250"/>
          </a:xfrm>
          <a:prstGeom prst="rect">
            <a:avLst/>
          </a:prstGeom>
          <a:noFill/>
          <a:ln w="9525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23" descr="w_v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1" r="15799"/>
          <a:stretch>
            <a:fillRect/>
          </a:stretch>
        </p:blipFill>
        <p:spPr bwMode="auto">
          <a:xfrm>
            <a:off x="152400" y="3048000"/>
            <a:ext cx="2001838" cy="1873250"/>
          </a:xfrm>
          <a:prstGeom prst="rect">
            <a:avLst/>
          </a:prstGeom>
          <a:noFill/>
          <a:ln w="9525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Picture 24" descr="w_v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1" r="15799"/>
          <a:stretch>
            <a:fillRect/>
          </a:stretch>
        </p:blipFill>
        <p:spPr bwMode="auto">
          <a:xfrm>
            <a:off x="2430463" y="3048000"/>
            <a:ext cx="2001837" cy="1873250"/>
          </a:xfrm>
          <a:prstGeom prst="rect">
            <a:avLst/>
          </a:prstGeom>
          <a:noFill/>
          <a:ln w="9525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25" descr="w_v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1" r="15799"/>
          <a:stretch>
            <a:fillRect/>
          </a:stretch>
        </p:blipFill>
        <p:spPr bwMode="auto">
          <a:xfrm>
            <a:off x="4710113" y="3048000"/>
            <a:ext cx="2001837" cy="1873250"/>
          </a:xfrm>
          <a:prstGeom prst="rect">
            <a:avLst/>
          </a:prstGeom>
          <a:noFill/>
          <a:ln w="9525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7" name="Text Box 26"/>
          <p:cNvSpPr txBox="1">
            <a:spLocks noChangeArrowheads="1"/>
          </p:cNvSpPr>
          <p:nvPr/>
        </p:nvSpPr>
        <p:spPr bwMode="auto">
          <a:xfrm>
            <a:off x="479304" y="4953000"/>
            <a:ext cx="139089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sz="16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Ζύγιση ουσίας</a:t>
            </a:r>
            <a:endParaRPr lang="en-US" sz="16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418" name="Text Box 27"/>
          <p:cNvSpPr txBox="1">
            <a:spLocks noChangeArrowheads="1"/>
          </p:cNvSpPr>
          <p:nvPr/>
        </p:nvSpPr>
        <p:spPr bwMode="auto">
          <a:xfrm>
            <a:off x="2216404" y="4953000"/>
            <a:ext cx="24426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sz="1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Μεταφορά σε ογκομετρικό</a:t>
            </a:r>
            <a:br>
              <a:rPr lang="el-GR" sz="1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el-GR" sz="1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κύλινδρο</a:t>
            </a:r>
            <a:endParaRPr lang="en-US" sz="160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419" name="Text Box 28"/>
          <p:cNvSpPr txBox="1">
            <a:spLocks noChangeArrowheads="1"/>
          </p:cNvSpPr>
          <p:nvPr/>
        </p:nvSpPr>
        <p:spPr bwMode="auto">
          <a:xfrm>
            <a:off x="4838828" y="4953000"/>
            <a:ext cx="17793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sz="1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Προσθήκη διαλύτη</a:t>
            </a:r>
            <a:endParaRPr lang="en-US" sz="160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420" name="Text Box 29"/>
          <p:cNvSpPr txBox="1">
            <a:spLocks noChangeArrowheads="1"/>
          </p:cNvSpPr>
          <p:nvPr/>
        </p:nvSpPr>
        <p:spPr bwMode="auto">
          <a:xfrm>
            <a:off x="7511341" y="4953000"/>
            <a:ext cx="10396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sz="1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Ανάδευση</a:t>
            </a:r>
            <a:endParaRPr lang="en-US" sz="160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421" name="Text Box 30"/>
          <p:cNvSpPr txBox="1">
            <a:spLocks noChangeArrowheads="1"/>
          </p:cNvSpPr>
          <p:nvPr/>
        </p:nvSpPr>
        <p:spPr bwMode="auto">
          <a:xfrm>
            <a:off x="152400" y="3048000"/>
            <a:ext cx="45720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l-GR" sz="1800" b="1">
                <a:solidFill>
                  <a:srgbClr val="666699"/>
                </a:solidFill>
              </a:rPr>
              <a:t>1</a:t>
            </a:r>
            <a:endParaRPr lang="el-GR" sz="1800">
              <a:solidFill>
                <a:srgbClr val="666699"/>
              </a:solidFill>
            </a:endParaRPr>
          </a:p>
        </p:txBody>
      </p:sp>
      <p:sp>
        <p:nvSpPr>
          <p:cNvPr id="17422" name="Text Box 31"/>
          <p:cNvSpPr txBox="1">
            <a:spLocks noChangeArrowheads="1"/>
          </p:cNvSpPr>
          <p:nvPr/>
        </p:nvSpPr>
        <p:spPr bwMode="auto">
          <a:xfrm>
            <a:off x="2514600" y="3048000"/>
            <a:ext cx="45720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l-GR" sz="1800" b="1">
                <a:solidFill>
                  <a:srgbClr val="666699"/>
                </a:solidFill>
              </a:rPr>
              <a:t>2</a:t>
            </a:r>
            <a:endParaRPr lang="el-GR" sz="1800">
              <a:solidFill>
                <a:srgbClr val="666699"/>
              </a:solidFill>
            </a:endParaRPr>
          </a:p>
        </p:txBody>
      </p:sp>
      <p:sp>
        <p:nvSpPr>
          <p:cNvPr id="17423" name="Text Box 32"/>
          <p:cNvSpPr txBox="1">
            <a:spLocks noChangeArrowheads="1"/>
          </p:cNvSpPr>
          <p:nvPr/>
        </p:nvSpPr>
        <p:spPr bwMode="auto">
          <a:xfrm>
            <a:off x="4724400" y="3048000"/>
            <a:ext cx="45720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l-GR" sz="1800" b="1">
                <a:solidFill>
                  <a:srgbClr val="666699"/>
                </a:solidFill>
              </a:rPr>
              <a:t>3</a:t>
            </a:r>
            <a:endParaRPr lang="el-GR" sz="1800">
              <a:solidFill>
                <a:srgbClr val="666699"/>
              </a:solidFill>
            </a:endParaRPr>
          </a:p>
        </p:txBody>
      </p:sp>
      <p:sp>
        <p:nvSpPr>
          <p:cNvPr id="17424" name="Text Box 33"/>
          <p:cNvSpPr txBox="1">
            <a:spLocks noChangeArrowheads="1"/>
          </p:cNvSpPr>
          <p:nvPr/>
        </p:nvSpPr>
        <p:spPr bwMode="auto">
          <a:xfrm>
            <a:off x="7010400" y="3048000"/>
            <a:ext cx="45720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l-GR" sz="1800" b="1">
                <a:solidFill>
                  <a:srgbClr val="666699"/>
                </a:solidFill>
              </a:rPr>
              <a:t>4</a:t>
            </a:r>
            <a:endParaRPr lang="el-GR" sz="1800">
              <a:solidFill>
                <a:srgbClr val="666699"/>
              </a:solidFill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 rot="21162680">
            <a:off x="265388" y="356845"/>
            <a:ext cx="3816226" cy="46166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Παράθυρο στο εργαστήριο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6587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Ασκήσεις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052736"/>
            <a:ext cx="8363272" cy="5472608"/>
          </a:xfrm>
        </p:spPr>
        <p:txBody>
          <a:bodyPr>
            <a:normAutofit/>
          </a:bodyPr>
          <a:lstStyle/>
          <a:p>
            <a:pPr marL="13716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sz="2400" dirty="0">
                <a:latin typeface="Calibri"/>
                <a:ea typeface="Calibri"/>
                <a:cs typeface="Times New Roman"/>
              </a:rPr>
              <a:t>Α. Επιλέξτε τη σωστή απάντηση στις παρακάτω ερωτήσεις: </a:t>
            </a:r>
            <a:endParaRPr lang="el-GR" sz="2000" dirty="0">
              <a:latin typeface="Calibri"/>
              <a:ea typeface="Calibri"/>
              <a:cs typeface="Times New Roman"/>
            </a:endParaRPr>
          </a:p>
          <a:p>
            <a:pPr marL="13716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sz="2400" dirty="0">
                <a:latin typeface="Calibri"/>
                <a:ea typeface="Calibri"/>
                <a:cs typeface="Times New Roman"/>
              </a:rPr>
              <a:t>1. Ένα διάλυμα που έχει περιεκτικότητα 5% w/v σημαίνει ότι περιέχει 5g διαλυμένης ουσίας στα 100 </a:t>
            </a:r>
            <a:r>
              <a:rPr lang="el-GR" sz="2400" dirty="0" err="1">
                <a:latin typeface="Calibri"/>
                <a:ea typeface="Calibri"/>
                <a:cs typeface="Times New Roman"/>
              </a:rPr>
              <a:t>mL</a:t>
            </a:r>
            <a:r>
              <a:rPr lang="el-GR" sz="2400" dirty="0">
                <a:latin typeface="Calibri"/>
                <a:ea typeface="Calibri"/>
                <a:cs typeface="Times New Roman"/>
              </a:rPr>
              <a:t>,…… </a:t>
            </a:r>
            <a:endParaRPr lang="el-GR" sz="2000" dirty="0">
              <a:latin typeface="Calibri"/>
              <a:ea typeface="Calibri"/>
              <a:cs typeface="Times New Roman"/>
            </a:endParaRPr>
          </a:p>
          <a:p>
            <a:pPr marL="13716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400" dirty="0">
                <a:latin typeface="Calibri"/>
                <a:ea typeface="Calibri"/>
                <a:cs typeface="Times New Roman"/>
              </a:rPr>
              <a:t>       </a:t>
            </a:r>
            <a:r>
              <a:rPr lang="el-GR" sz="2400" dirty="0">
                <a:latin typeface="Calibri"/>
                <a:ea typeface="Calibri"/>
                <a:cs typeface="Times New Roman"/>
              </a:rPr>
              <a:t>α. διαλύτη                β. διαλύματος                        γ. νερού</a:t>
            </a:r>
            <a:endParaRPr lang="en-US" sz="2000" dirty="0">
              <a:latin typeface="Calibri"/>
              <a:ea typeface="Calibri"/>
              <a:cs typeface="Times New Roman"/>
            </a:endParaRPr>
          </a:p>
          <a:p>
            <a:pPr marL="13716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sz="2400" dirty="0">
                <a:latin typeface="Calibri"/>
                <a:ea typeface="Calibri"/>
                <a:cs typeface="Times New Roman"/>
              </a:rPr>
              <a:t> </a:t>
            </a:r>
            <a:endParaRPr lang="el-GR" sz="2000" dirty="0">
              <a:latin typeface="Calibri"/>
              <a:ea typeface="Calibri"/>
              <a:cs typeface="Times New Roman"/>
            </a:endParaRPr>
          </a:p>
          <a:p>
            <a:pPr marL="13716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sz="2400" dirty="0">
                <a:latin typeface="Calibri"/>
                <a:ea typeface="Calibri"/>
                <a:cs typeface="Times New Roman"/>
              </a:rPr>
              <a:t>2. Ένα υδατικό διάλυμα ζάχαρης έχει όγκο 80 </a:t>
            </a:r>
            <a:r>
              <a:rPr lang="el-GR" sz="2400" dirty="0" err="1">
                <a:latin typeface="Calibri"/>
                <a:ea typeface="Calibri"/>
                <a:cs typeface="Times New Roman"/>
              </a:rPr>
              <a:t>mL</a:t>
            </a:r>
            <a:r>
              <a:rPr lang="el-GR" sz="2400" dirty="0">
                <a:latin typeface="Calibri"/>
                <a:ea typeface="Calibri"/>
                <a:cs typeface="Times New Roman"/>
              </a:rPr>
              <a:t>, και περιέχει 4g ζάχαρη. Η περιεκτικότητά του % w/v είναι ίση με .......</a:t>
            </a:r>
            <a:endParaRPr lang="en-US" sz="2000" dirty="0">
              <a:latin typeface="Calibri"/>
              <a:ea typeface="Calibri"/>
              <a:cs typeface="Times New Roman"/>
            </a:endParaRPr>
          </a:p>
          <a:p>
            <a:pPr marL="13716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dirty="0">
                <a:latin typeface="Calibri"/>
                <a:ea typeface="Calibri"/>
                <a:cs typeface="Times New Roman"/>
              </a:rPr>
              <a:t>        </a:t>
            </a:r>
            <a:r>
              <a:rPr lang="el-GR" sz="2400" dirty="0">
                <a:latin typeface="Calibri"/>
                <a:ea typeface="Calibri"/>
                <a:cs typeface="Times New Roman"/>
              </a:rPr>
              <a:t> α. 4%                                 β. 5%                                          γ. 8%</a:t>
            </a:r>
            <a:endParaRPr lang="el-GR" sz="2000" dirty="0">
              <a:latin typeface="Calibri"/>
              <a:ea typeface="Calibri"/>
              <a:cs typeface="Times New Roman"/>
            </a:endParaRPr>
          </a:p>
          <a:p>
            <a:pPr marL="261938" indent="-261938">
              <a:buNone/>
            </a:pPr>
            <a:endParaRPr lang="el-GR" sz="2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18464-CE35-4931-9D75-B3CAE4C2BB3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6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7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Ασκήσεις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sz="1800" dirty="0">
                <a:latin typeface="Calibri"/>
                <a:ea typeface="Calibri"/>
                <a:cs typeface="Times New Roman"/>
              </a:rPr>
              <a:t>Β. Να εξηγήσετε τι σημαίνουν οι εκφράσεις που ακολουθούν:</a:t>
            </a:r>
          </a:p>
          <a:p>
            <a:pPr marL="137160" indent="0">
              <a:spcAft>
                <a:spcPts val="1000"/>
              </a:spcAft>
              <a:buNone/>
            </a:pPr>
            <a:r>
              <a:rPr lang="el-GR" sz="1800" dirty="0">
                <a:latin typeface="Calibri"/>
                <a:ea typeface="Calibri"/>
                <a:cs typeface="Times New Roman"/>
              </a:rPr>
              <a:t> α) Υδατικό διάλυμα αλατιού 15% w/v: …………………………………………………………………………………………………………………………………</a:t>
            </a:r>
            <a:r>
              <a:rPr lang="en-US" sz="1800" dirty="0">
                <a:latin typeface="Calibri"/>
                <a:ea typeface="Calibri"/>
                <a:cs typeface="Times New Roman"/>
              </a:rPr>
              <a:t>………………………………………………………………………………………………………………………………………</a:t>
            </a:r>
          </a:p>
          <a:p>
            <a:pPr marL="137160" indent="0">
              <a:spcAft>
                <a:spcPts val="1000"/>
              </a:spcAft>
              <a:buNone/>
            </a:pPr>
            <a:endParaRPr lang="en-US" sz="1800" dirty="0">
              <a:latin typeface="Calibri"/>
              <a:ea typeface="Calibri"/>
              <a:cs typeface="Times New Roman"/>
            </a:endParaRPr>
          </a:p>
          <a:p>
            <a:pPr marL="137160" indent="0">
              <a:spcAft>
                <a:spcPts val="1000"/>
              </a:spcAft>
              <a:buNone/>
            </a:pPr>
            <a:r>
              <a:rPr lang="el-GR" sz="1800" dirty="0">
                <a:latin typeface="Calibri"/>
                <a:ea typeface="Calibri"/>
                <a:cs typeface="Times New Roman"/>
              </a:rPr>
              <a:t>β) Ο χυμός περιέχει 10% w/v πρωτεΐνες: </a:t>
            </a:r>
            <a:endParaRPr lang="en-US" sz="1800" dirty="0">
              <a:latin typeface="Calibri"/>
              <a:ea typeface="Calibri"/>
              <a:cs typeface="Times New Roman"/>
            </a:endParaRPr>
          </a:p>
          <a:p>
            <a:pPr marL="137160" indent="0">
              <a:spcAft>
                <a:spcPts val="1000"/>
              </a:spcAft>
              <a:buNone/>
            </a:pPr>
            <a:r>
              <a:rPr lang="el-GR" sz="1800" dirty="0">
                <a:latin typeface="Calibri"/>
                <a:ea typeface="Calibri"/>
                <a:cs typeface="Times New Roman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r>
              <a:rPr lang="en-US" sz="1800" dirty="0">
                <a:latin typeface="Calibri"/>
                <a:ea typeface="Calibri"/>
                <a:cs typeface="Times New Roman"/>
              </a:rPr>
              <a:t>…………………………………....</a:t>
            </a:r>
          </a:p>
          <a:p>
            <a:pPr marL="137160" indent="0">
              <a:spcAft>
                <a:spcPts val="1000"/>
              </a:spcAft>
              <a:buNone/>
            </a:pPr>
            <a:endParaRPr lang="en-US" sz="1800" dirty="0">
              <a:latin typeface="Calibri"/>
              <a:ea typeface="Calibri"/>
              <a:cs typeface="Times New Roman"/>
            </a:endParaRPr>
          </a:p>
          <a:p>
            <a:pPr marL="137160" indent="0">
              <a:spcAft>
                <a:spcPts val="1000"/>
              </a:spcAft>
              <a:buNone/>
            </a:pPr>
            <a:r>
              <a:rPr lang="el-GR" sz="1800" dirty="0">
                <a:latin typeface="Calibri"/>
                <a:ea typeface="Calibri"/>
                <a:cs typeface="Times New Roman"/>
              </a:rPr>
              <a:t> γ) Διαθέτουμε ζαχαρούχο γάλα το οποίο έχει περιεκτικότητα 20% w/v σε λιπαρά: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endParaRPr lang="el-GR" sz="15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18464-CE35-4931-9D75-B3CAE4C2BB3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8631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4787900" y="5157788"/>
            <a:ext cx="31686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v = volume </a:t>
            </a:r>
            <a:r>
              <a:rPr lang="el-GR" dirty="0">
                <a:solidFill>
                  <a:schemeClr val="bg1"/>
                </a:solidFill>
              </a:rPr>
              <a:t>(όγκος)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144463" y="1916113"/>
            <a:ext cx="8891587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4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l-GR" sz="4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. Περιεκτικότητα % </a:t>
            </a:r>
            <a:r>
              <a:rPr lang="en-US" sz="4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v/v</a:t>
            </a:r>
            <a:endParaRPr lang="el-GR" sz="44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  <a:p>
            <a:pPr indent="538163" algn="just">
              <a:defRPr/>
            </a:pPr>
            <a:r>
              <a:rPr lang="el-GR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Περιεκτικότητα στα εκατό όγκος προς όγκο</a:t>
            </a:r>
          </a:p>
        </p:txBody>
      </p:sp>
      <p:sp>
        <p:nvSpPr>
          <p:cNvPr id="8197" name="TextBox 3"/>
          <p:cNvSpPr txBox="1">
            <a:spLocks noChangeArrowheads="1"/>
          </p:cNvSpPr>
          <p:nvPr/>
        </p:nvSpPr>
        <p:spPr bwMode="auto">
          <a:xfrm rot="-852466">
            <a:off x="4084638" y="4803775"/>
            <a:ext cx="1406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dirty="0">
                <a:solidFill>
                  <a:srgbClr val="FFC000"/>
                </a:solidFill>
              </a:rPr>
              <a:t>διευκρίνηση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18464-CE35-4931-9D75-B3CAE4C2BB3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1701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sz="6000" dirty="0"/>
          </a:p>
          <a:p>
            <a:pPr marL="0" indent="0" algn="ctr">
              <a:buNone/>
            </a:pPr>
            <a:r>
              <a:rPr lang="el-GR" sz="6000" dirty="0"/>
              <a:t>ΕΥΧΑΡΙΣΤΩ ΠΟΛΥ</a:t>
            </a:r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5048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Διάλυμα , διαλύτης , διαλυμένη  ουσία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z="2400" dirty="0"/>
          </a:p>
          <a:p>
            <a:r>
              <a:rPr lang="el-GR" sz="2400" dirty="0"/>
              <a:t>Κάθε ομογενές μίγμα ονομάζεται διάλυμα.</a:t>
            </a:r>
          </a:p>
          <a:p>
            <a:pPr algn="just"/>
            <a:r>
              <a:rPr lang="el-GR" sz="2400" dirty="0"/>
              <a:t>Το συστατικό του διαλύματος που βρίσκεται σε μεγαλύτερη αναλογία και διατηρεί τη φυσική του κατάσταση ορίζεται ως διαλύτης.</a:t>
            </a:r>
          </a:p>
          <a:p>
            <a:pPr algn="just"/>
            <a:r>
              <a:rPr lang="el-GR" sz="2400" dirty="0"/>
              <a:t>Όταν ο διαλύτης είναι το νερό, το διάλυμα ονομάζεται υδατικό και οι ουσίες που είναι διαλυμένες στο νερό συνοδεύονται με το χαρακτηρισμό (</a:t>
            </a:r>
            <a:r>
              <a:rPr lang="en-US" sz="2400" dirty="0" err="1"/>
              <a:t>aq</a:t>
            </a:r>
            <a:r>
              <a:rPr lang="en-US" sz="2400" dirty="0"/>
              <a:t>).</a:t>
            </a:r>
          </a:p>
          <a:p>
            <a:pPr algn="just"/>
            <a:r>
              <a:rPr lang="el-GR" sz="2400" dirty="0"/>
              <a:t>Τα υπόλοιπα συστατικά του διαλύματος ονομάζονται διαλυμένες ουσίες.</a:t>
            </a:r>
          </a:p>
          <a:p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18464-CE35-4931-9D75-B3CAE4C2BB3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 rot="21067014">
            <a:off x="9525" y="149225"/>
            <a:ext cx="4691063" cy="488950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400" b="1" dirty="0">
                <a:latin typeface="Calibri" pitchFamily="34" charset="0"/>
                <a:cs typeface="Calibri" pitchFamily="34" charset="0"/>
              </a:rPr>
              <a:t>Σύνδεση με τα προηγούμενα</a:t>
            </a:r>
          </a:p>
        </p:txBody>
      </p:sp>
    </p:spTree>
    <p:extLst>
      <p:ext uri="{BB962C8B-B14F-4D97-AF65-F5344CB8AC3E}">
        <p14:creationId xmlns:p14="http://schemas.microsoft.com/office/powerpoint/2010/main" val="544535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 txBox="1">
            <a:spLocks noChangeArrowheads="1"/>
          </p:cNvSpPr>
          <p:nvPr/>
        </p:nvSpPr>
        <p:spPr bwMode="auto">
          <a:xfrm>
            <a:off x="669530" y="912161"/>
            <a:ext cx="7772400" cy="792163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l-GR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Εκφράσεις περιεκτικότητας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227013" y="2276475"/>
            <a:ext cx="8521700" cy="3819525"/>
          </a:xfrm>
          <a:prstGeom prst="rect">
            <a:avLst/>
          </a:prstGeom>
          <a:noFill/>
          <a:ln/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el-GR" sz="4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1. Περιεκτικότητα % </a:t>
            </a:r>
            <a:r>
              <a:rPr lang="en-US" sz="4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w/w</a:t>
            </a:r>
            <a:endParaRPr lang="el-GR" sz="40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  <a:p>
            <a:pPr marL="0" indent="538163" algn="just">
              <a:buFontTx/>
              <a:buNone/>
              <a:defRPr/>
            </a:pPr>
            <a:r>
              <a:rPr lang="el-G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Περιεκτικότητα στα εκατό βάρος προς βάρος</a:t>
            </a:r>
          </a:p>
          <a:p>
            <a:pPr marL="0" indent="0" algn="just">
              <a:buFontTx/>
              <a:buNone/>
              <a:defRPr/>
            </a:pPr>
            <a:r>
              <a:rPr lang="el-GR" sz="4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2. Περιεκτικότητα % </a:t>
            </a:r>
            <a:r>
              <a:rPr lang="en-US" sz="4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w/v</a:t>
            </a:r>
            <a:endParaRPr lang="el-GR" sz="40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  <a:p>
            <a:pPr marL="0" indent="538163" algn="just">
              <a:buFontTx/>
              <a:buNone/>
              <a:defRPr/>
            </a:pPr>
            <a:r>
              <a:rPr lang="el-G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Περιεκτικότητα στα εκατό βάρος προς όγκο</a:t>
            </a:r>
          </a:p>
          <a:p>
            <a:pPr marL="0" indent="0" algn="just">
              <a:buFontTx/>
              <a:buNone/>
              <a:defRPr/>
            </a:pPr>
            <a:r>
              <a:rPr lang="el-GR" sz="4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3. Περιεκτικότητα % </a:t>
            </a:r>
            <a:r>
              <a:rPr lang="en-US" sz="4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v/v</a:t>
            </a:r>
            <a:endParaRPr lang="el-GR" sz="40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  <a:p>
            <a:pPr marL="0" indent="538163" algn="just">
              <a:buFontTx/>
              <a:buNone/>
              <a:defRPr/>
            </a:pPr>
            <a:r>
              <a:rPr lang="el-GR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Περιεκτικότητα στα εκατό όγκο προς όγκο</a:t>
            </a:r>
          </a:p>
          <a:p>
            <a:pPr marL="0" indent="538163" algn="just">
              <a:buFontTx/>
              <a:buNone/>
              <a:defRPr/>
            </a:pPr>
            <a:endParaRPr lang="el-GR" sz="28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  <a:p>
            <a:pPr marL="0" indent="538163" algn="just">
              <a:buFontTx/>
              <a:buNone/>
              <a:defRPr/>
            </a:pPr>
            <a:endParaRPr lang="el-GR" sz="28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3252788" y="381000"/>
            <a:ext cx="254845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l-GR" sz="3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Με λίγα λόγια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1524000" y="1371600"/>
            <a:ext cx="64008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l-GR" sz="28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Περιεκτικότητες διαλυμάτων</a:t>
            </a:r>
          </a:p>
        </p:txBody>
      </p:sp>
      <p:grpSp>
        <p:nvGrpSpPr>
          <p:cNvPr id="40964" name="Group 4"/>
          <p:cNvGrpSpPr>
            <a:grpSpLocks/>
          </p:cNvGrpSpPr>
          <p:nvPr/>
        </p:nvGrpSpPr>
        <p:grpSpPr bwMode="auto">
          <a:xfrm>
            <a:off x="228600" y="3886200"/>
            <a:ext cx="2819400" cy="1752600"/>
            <a:chOff x="144" y="2448"/>
            <a:chExt cx="1776" cy="1104"/>
          </a:xfrm>
        </p:grpSpPr>
        <p:sp>
          <p:nvSpPr>
            <p:cNvPr id="32793" name="Rectangle 5"/>
            <p:cNvSpPr>
              <a:spLocks noChangeArrowheads="1"/>
            </p:cNvSpPr>
            <p:nvPr/>
          </p:nvSpPr>
          <p:spPr bwMode="auto">
            <a:xfrm>
              <a:off x="144" y="2832"/>
              <a:ext cx="1776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g</a:t>
              </a: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διαλυμένης ουσίας</a:t>
              </a:r>
            </a:p>
            <a:p>
              <a:pPr algn="ctr">
                <a:spcBef>
                  <a:spcPct val="2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σε</a:t>
              </a:r>
            </a:p>
            <a:p>
              <a:pPr algn="ctr">
                <a:spcBef>
                  <a:spcPct val="2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100 </a:t>
              </a:r>
              <a:r>
                <a:rPr lang="en-US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g </a:t>
              </a: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διαλύματος</a:t>
              </a:r>
            </a:p>
          </p:txBody>
        </p:sp>
        <p:sp>
          <p:nvSpPr>
            <p:cNvPr id="32794" name="Line 6"/>
            <p:cNvSpPr>
              <a:spLocks noChangeShapeType="1"/>
            </p:cNvSpPr>
            <p:nvPr/>
          </p:nvSpPr>
          <p:spPr bwMode="auto">
            <a:xfrm>
              <a:off x="1008" y="244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0967" name="Group 7"/>
          <p:cNvGrpSpPr>
            <a:grpSpLocks/>
          </p:cNvGrpSpPr>
          <p:nvPr/>
        </p:nvGrpSpPr>
        <p:grpSpPr bwMode="auto">
          <a:xfrm>
            <a:off x="3124200" y="3886200"/>
            <a:ext cx="2819400" cy="1752600"/>
            <a:chOff x="1968" y="2448"/>
            <a:chExt cx="1776" cy="1104"/>
          </a:xfrm>
        </p:grpSpPr>
        <p:sp>
          <p:nvSpPr>
            <p:cNvPr id="32791" name="Rectangle 8"/>
            <p:cNvSpPr>
              <a:spLocks noChangeArrowheads="1"/>
            </p:cNvSpPr>
            <p:nvPr/>
          </p:nvSpPr>
          <p:spPr bwMode="auto">
            <a:xfrm>
              <a:off x="1968" y="2832"/>
              <a:ext cx="1776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g</a:t>
              </a: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διαλυμένης ουσίας</a:t>
              </a:r>
            </a:p>
            <a:p>
              <a:pPr algn="ctr">
                <a:spcBef>
                  <a:spcPct val="2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σε</a:t>
              </a:r>
            </a:p>
            <a:p>
              <a:pPr algn="ctr">
                <a:spcBef>
                  <a:spcPct val="2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100 </a:t>
              </a:r>
              <a:r>
                <a:rPr lang="en-US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mL </a:t>
              </a: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διαλύματος</a:t>
              </a:r>
            </a:p>
          </p:txBody>
        </p:sp>
        <p:sp>
          <p:nvSpPr>
            <p:cNvPr id="32792" name="Line 9"/>
            <p:cNvSpPr>
              <a:spLocks noChangeShapeType="1"/>
            </p:cNvSpPr>
            <p:nvPr/>
          </p:nvSpPr>
          <p:spPr bwMode="auto">
            <a:xfrm>
              <a:off x="2880" y="244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0970" name="Group 10"/>
          <p:cNvGrpSpPr>
            <a:grpSpLocks/>
          </p:cNvGrpSpPr>
          <p:nvPr/>
        </p:nvGrpSpPr>
        <p:grpSpPr bwMode="auto">
          <a:xfrm>
            <a:off x="6019800" y="3886200"/>
            <a:ext cx="2971800" cy="1752600"/>
            <a:chOff x="3792" y="2448"/>
            <a:chExt cx="1872" cy="1104"/>
          </a:xfrm>
        </p:grpSpPr>
        <p:sp>
          <p:nvSpPr>
            <p:cNvPr id="32789" name="Rectangle 11"/>
            <p:cNvSpPr>
              <a:spLocks noChangeArrowheads="1"/>
            </p:cNvSpPr>
            <p:nvPr/>
          </p:nvSpPr>
          <p:spPr bwMode="auto">
            <a:xfrm>
              <a:off x="3792" y="2832"/>
              <a:ext cx="1872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US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mL</a:t>
              </a: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διαλυμένης ουσίας</a:t>
              </a:r>
            </a:p>
            <a:p>
              <a:pPr algn="ctr">
                <a:spcBef>
                  <a:spcPct val="2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σε</a:t>
              </a:r>
            </a:p>
            <a:p>
              <a:pPr algn="ctr">
                <a:spcBef>
                  <a:spcPct val="2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100 </a:t>
              </a:r>
              <a:r>
                <a:rPr lang="en-US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mL </a:t>
              </a: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διαλύματος</a:t>
              </a:r>
            </a:p>
          </p:txBody>
        </p:sp>
        <p:sp>
          <p:nvSpPr>
            <p:cNvPr id="32790" name="Line 12"/>
            <p:cNvSpPr>
              <a:spLocks noChangeShapeType="1"/>
            </p:cNvSpPr>
            <p:nvPr/>
          </p:nvSpPr>
          <p:spPr bwMode="auto">
            <a:xfrm>
              <a:off x="4704" y="244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0973" name="Group 13"/>
          <p:cNvGrpSpPr>
            <a:grpSpLocks/>
          </p:cNvGrpSpPr>
          <p:nvPr/>
        </p:nvGrpSpPr>
        <p:grpSpPr bwMode="auto">
          <a:xfrm>
            <a:off x="381000" y="2209800"/>
            <a:ext cx="8229600" cy="457200"/>
            <a:chOff x="240" y="1392"/>
            <a:chExt cx="5184" cy="288"/>
          </a:xfrm>
        </p:grpSpPr>
        <p:sp>
          <p:nvSpPr>
            <p:cNvPr id="32786" name="Rectangle 14"/>
            <p:cNvSpPr>
              <a:spLocks noChangeArrowheads="1"/>
            </p:cNvSpPr>
            <p:nvPr/>
          </p:nvSpPr>
          <p:spPr bwMode="auto">
            <a:xfrm>
              <a:off x="240" y="1392"/>
              <a:ext cx="1488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Βάρος κατά βάρος</a:t>
              </a:r>
              <a:endPara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787" name="Rectangle 15"/>
            <p:cNvSpPr>
              <a:spLocks noChangeArrowheads="1"/>
            </p:cNvSpPr>
            <p:nvPr/>
          </p:nvSpPr>
          <p:spPr bwMode="auto">
            <a:xfrm>
              <a:off x="2112" y="1392"/>
              <a:ext cx="1488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Βάρος κατ’ όγκο</a:t>
              </a:r>
              <a:endPara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788" name="Rectangle 16"/>
            <p:cNvSpPr>
              <a:spLocks noChangeArrowheads="1"/>
            </p:cNvSpPr>
            <p:nvPr/>
          </p:nvSpPr>
          <p:spPr bwMode="auto">
            <a:xfrm>
              <a:off x="3936" y="1392"/>
              <a:ext cx="1488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AEAEA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l-GR" sz="200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Όγκου σε όγκο</a:t>
              </a:r>
              <a:endParaRPr lang="el-GR"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40977" name="Group 17"/>
          <p:cNvGrpSpPr>
            <a:grpSpLocks/>
          </p:cNvGrpSpPr>
          <p:nvPr/>
        </p:nvGrpSpPr>
        <p:grpSpPr bwMode="auto">
          <a:xfrm>
            <a:off x="990600" y="2743200"/>
            <a:ext cx="1143000" cy="1009650"/>
            <a:chOff x="624" y="1728"/>
            <a:chExt cx="720" cy="636"/>
          </a:xfrm>
        </p:grpSpPr>
        <p:sp>
          <p:nvSpPr>
            <p:cNvPr id="32784" name="Text Box 18"/>
            <p:cNvSpPr txBox="1">
              <a:spLocks noChangeArrowheads="1"/>
            </p:cNvSpPr>
            <p:nvPr/>
          </p:nvSpPr>
          <p:spPr bwMode="auto">
            <a:xfrm>
              <a:off x="624" y="2112"/>
              <a:ext cx="720" cy="2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% </a:t>
              </a:r>
              <a:r>
                <a:rPr lang="en-US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w/w</a:t>
              </a:r>
              <a:endPara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785" name="Line 19"/>
            <p:cNvSpPr>
              <a:spLocks noChangeShapeType="1"/>
            </p:cNvSpPr>
            <p:nvPr/>
          </p:nvSpPr>
          <p:spPr bwMode="auto">
            <a:xfrm>
              <a:off x="1008" y="17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0980" name="Group 20"/>
          <p:cNvGrpSpPr>
            <a:grpSpLocks/>
          </p:cNvGrpSpPr>
          <p:nvPr/>
        </p:nvGrpSpPr>
        <p:grpSpPr bwMode="auto">
          <a:xfrm>
            <a:off x="3962400" y="2743200"/>
            <a:ext cx="1143000" cy="1009650"/>
            <a:chOff x="2496" y="1728"/>
            <a:chExt cx="720" cy="636"/>
          </a:xfrm>
        </p:grpSpPr>
        <p:sp>
          <p:nvSpPr>
            <p:cNvPr id="32782" name="Text Box 21"/>
            <p:cNvSpPr txBox="1">
              <a:spLocks noChangeArrowheads="1"/>
            </p:cNvSpPr>
            <p:nvPr/>
          </p:nvSpPr>
          <p:spPr bwMode="auto">
            <a:xfrm>
              <a:off x="2496" y="2112"/>
              <a:ext cx="720" cy="2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% </a:t>
              </a:r>
              <a:r>
                <a:rPr lang="en-US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w/v</a:t>
              </a:r>
              <a:endPara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783" name="Line 22"/>
            <p:cNvSpPr>
              <a:spLocks noChangeShapeType="1"/>
            </p:cNvSpPr>
            <p:nvPr/>
          </p:nvSpPr>
          <p:spPr bwMode="auto">
            <a:xfrm>
              <a:off x="2880" y="17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40983" name="Group 23"/>
          <p:cNvGrpSpPr>
            <a:grpSpLocks/>
          </p:cNvGrpSpPr>
          <p:nvPr/>
        </p:nvGrpSpPr>
        <p:grpSpPr bwMode="auto">
          <a:xfrm>
            <a:off x="6858000" y="2743200"/>
            <a:ext cx="1143000" cy="1009650"/>
            <a:chOff x="4320" y="1728"/>
            <a:chExt cx="720" cy="636"/>
          </a:xfrm>
        </p:grpSpPr>
        <p:sp>
          <p:nvSpPr>
            <p:cNvPr id="32780" name="Text Box 24"/>
            <p:cNvSpPr txBox="1">
              <a:spLocks noChangeArrowheads="1"/>
            </p:cNvSpPr>
            <p:nvPr/>
          </p:nvSpPr>
          <p:spPr bwMode="auto">
            <a:xfrm>
              <a:off x="4320" y="2112"/>
              <a:ext cx="720" cy="2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% </a:t>
              </a:r>
              <a:r>
                <a:rPr lang="en-US" sz="2000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v/v</a:t>
              </a:r>
              <a:endPara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781" name="Line 25"/>
            <p:cNvSpPr>
              <a:spLocks noChangeShapeType="1"/>
            </p:cNvSpPr>
            <p:nvPr/>
          </p:nvSpPr>
          <p:spPr bwMode="auto">
            <a:xfrm>
              <a:off x="4704" y="172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707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4787900" y="5157788"/>
            <a:ext cx="316865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w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=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weight (</a:t>
            </a:r>
            <a:r>
              <a:rPr lang="el-GR" dirty="0">
                <a:solidFill>
                  <a:schemeClr val="bg1"/>
                </a:solidFill>
              </a:rPr>
              <a:t>βάρος δηλ. μάζα)</a:t>
            </a:r>
            <a:endParaRPr lang="en-US" dirty="0">
              <a:solidFill>
                <a:schemeClr val="bg1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v = volume </a:t>
            </a:r>
            <a:r>
              <a:rPr lang="el-GR" dirty="0">
                <a:solidFill>
                  <a:schemeClr val="bg1"/>
                </a:solidFill>
              </a:rPr>
              <a:t>(όγκος)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144463" y="1916113"/>
            <a:ext cx="8891587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l-GR" sz="4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2. Περιεκτικότητα % </a:t>
            </a:r>
            <a:r>
              <a:rPr lang="en-US" sz="4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w/v</a:t>
            </a:r>
            <a:endParaRPr lang="el-GR" sz="44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  <a:p>
            <a:pPr indent="538163" algn="just">
              <a:defRPr/>
            </a:pPr>
            <a:r>
              <a:rPr lang="el-GR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Περιεκτικότητα στα εκατό βάρος προς όγκο</a:t>
            </a:r>
          </a:p>
        </p:txBody>
      </p:sp>
      <p:sp>
        <p:nvSpPr>
          <p:cNvPr id="8197" name="TextBox 3"/>
          <p:cNvSpPr txBox="1">
            <a:spLocks noChangeArrowheads="1"/>
          </p:cNvSpPr>
          <p:nvPr/>
        </p:nvSpPr>
        <p:spPr bwMode="auto">
          <a:xfrm rot="-852466">
            <a:off x="4084638" y="4803775"/>
            <a:ext cx="1406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>
                <a:solidFill>
                  <a:srgbClr val="FFC000"/>
                </a:solidFill>
              </a:rPr>
              <a:t>διευκρίνηση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18464-CE35-4931-9D75-B3CAE4C2BB3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908050"/>
            <a:ext cx="7772400" cy="1901825"/>
          </a:xfrm>
          <a:ln>
            <a:solidFill>
              <a:srgbClr val="FFC000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l-G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Τι εκφρΑζει η </a:t>
            </a:r>
            <a:r>
              <a:rPr lang="el-GR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περιεκτικΟτητα</a:t>
            </a:r>
            <a:r>
              <a:rPr lang="el-G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br>
              <a:rPr lang="en-US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% w/v </a:t>
            </a:r>
            <a:r>
              <a:rPr lang="el-GR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ενΟΣ διΑΛΥματοΣ;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886200"/>
            <a:ext cx="8208962" cy="1343025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l-GR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Η περιεκτικότητα </a:t>
            </a:r>
            <a:r>
              <a:rPr lang="en-US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% w/v </a:t>
            </a:r>
            <a:r>
              <a:rPr lang="el-GR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ενός διαλύματος εκφράζει τη</a:t>
            </a:r>
            <a:r>
              <a:rPr lang="el-GR" dirty="0">
                <a:solidFill>
                  <a:srgbClr val="FF3300"/>
                </a:solidFill>
                <a:latin typeface="Palatino Linotype" pitchFamily="18" charset="0"/>
              </a:rPr>
              <a:t> </a:t>
            </a:r>
            <a:r>
              <a:rPr lang="el-GR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μάζα σε </a:t>
            </a:r>
            <a:r>
              <a:rPr lang="en-US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l-GR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της διαλυμένης ουσίας που περιέχεται σε 100 </a:t>
            </a:r>
            <a:r>
              <a:rPr lang="en-US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διαλύματος.</a:t>
            </a:r>
          </a:p>
          <a:p>
            <a:pPr eaLnBrk="1" hangingPunct="1">
              <a:lnSpc>
                <a:spcPct val="80000"/>
              </a:lnSpc>
              <a:defRPr/>
            </a:pPr>
            <a:endParaRPr lang="el-GR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221" name="Τίτλος 1"/>
          <p:cNvSpPr txBox="1">
            <a:spLocks/>
          </p:cNvSpPr>
          <p:nvPr/>
        </p:nvSpPr>
        <p:spPr bwMode="auto">
          <a:xfrm rot="-811460">
            <a:off x="280988" y="525463"/>
            <a:ext cx="1970087" cy="490537"/>
          </a:xfrm>
          <a:prstGeom prst="rect">
            <a:avLst/>
          </a:prstGeom>
          <a:solidFill>
            <a:srgbClr val="FFC0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l-GR" sz="24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Ορισμός</a:t>
            </a:r>
          </a:p>
        </p:txBody>
      </p:sp>
    </p:spTree>
    <p:extLst>
      <p:ext uri="{BB962C8B-B14F-4D97-AF65-F5344CB8AC3E}">
        <p14:creationId xmlns:p14="http://schemas.microsoft.com/office/powerpoint/2010/main" val="216770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agelioforos.gr/files/KAMILALIS/IOYNIOS2012/resized/20120607g_425x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5" t="7061" r="18371" b="4193"/>
          <a:stretch/>
        </p:blipFill>
        <p:spPr bwMode="auto">
          <a:xfrm>
            <a:off x="375136" y="836711"/>
            <a:ext cx="2415654" cy="506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131840" y="328880"/>
            <a:ext cx="5477029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l-GR"/>
            </a:defPPr>
            <a:lvl1pPr eaLnBrk="0" hangingPunct="0">
              <a:spcBef>
                <a:spcPct val="50000"/>
              </a:spcBef>
              <a:defRPr sz="24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l-GR" dirty="0">
                <a:solidFill>
                  <a:srgbClr val="FFC000"/>
                </a:solidFill>
              </a:rPr>
              <a:t>Παράδειγμα: </a:t>
            </a:r>
          </a:p>
          <a:p>
            <a:r>
              <a:rPr lang="el-GR" dirty="0">
                <a:solidFill>
                  <a:srgbClr val="FFC000"/>
                </a:solidFill>
              </a:rPr>
              <a:t>Γάλα έχει περιεκτικότητα 1,5% ή 3,5% </a:t>
            </a:r>
            <a:r>
              <a:rPr lang="en-US" dirty="0">
                <a:solidFill>
                  <a:srgbClr val="FFC000"/>
                </a:solidFill>
              </a:rPr>
              <a:t>w/v</a:t>
            </a:r>
            <a:r>
              <a:rPr lang="el-GR" dirty="0">
                <a:solidFill>
                  <a:srgbClr val="FFC000"/>
                </a:solidFill>
              </a:rPr>
              <a:t> σε λιπαρά</a:t>
            </a:r>
            <a:r>
              <a:rPr lang="en-US" dirty="0">
                <a:solidFill>
                  <a:srgbClr val="FFC000"/>
                </a:solidFill>
              </a:rPr>
              <a:t>.</a:t>
            </a:r>
            <a:r>
              <a:rPr lang="el-GR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028902" y="2060848"/>
            <a:ext cx="594286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Δηλαδή περιέχει </a:t>
            </a:r>
          </a:p>
          <a:p>
            <a:pPr algn="ctr">
              <a:spcBef>
                <a:spcPts val="0"/>
              </a:spcBef>
            </a:pP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1,5 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λιπαρά σε 100 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γάλακτος </a:t>
            </a:r>
          </a:p>
          <a:p>
            <a:pPr algn="ctr">
              <a:spcBef>
                <a:spcPts val="0"/>
              </a:spcBef>
            </a:pP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ή</a:t>
            </a:r>
          </a:p>
          <a:p>
            <a:pPr algn="ctr">
              <a:spcBef>
                <a:spcPts val="0"/>
              </a:spcBef>
            </a:pP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3,5 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λιπαρά σε 100 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sz="24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γάλακτος</a:t>
            </a:r>
          </a:p>
        </p:txBody>
      </p:sp>
      <p:pic>
        <p:nvPicPr>
          <p:cNvPr id="3" name="Picture 2" descr="http://www.shopnsave.gr/thumbnails/images/MilbonaGala1lt3_5fat.jpg.thumb_300x300_3237c1a7fc123dad807ad83ad14a6e5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4" r="23236"/>
          <a:stretch/>
        </p:blipFill>
        <p:spPr bwMode="auto">
          <a:xfrm>
            <a:off x="5126551" y="3818909"/>
            <a:ext cx="1487606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2108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284663" y="357188"/>
            <a:ext cx="25779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6</a:t>
            </a:r>
            <a:r>
              <a:rPr lang="el-GR" sz="5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5400" dirty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%</a:t>
            </a:r>
            <a:r>
              <a:rPr lang="el-GR" sz="5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5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w</a:t>
            </a: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/</a:t>
            </a:r>
            <a:r>
              <a:rPr lang="en-US" sz="5400" dirty="0">
                <a:solidFill>
                  <a:srgbClr val="CC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</a:t>
            </a:r>
            <a:endParaRPr lang="el-GR" sz="5400" dirty="0">
              <a:solidFill>
                <a:srgbClr val="CC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3419475" y="1652588"/>
            <a:ext cx="5622925" cy="138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6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διαλυμένης ουσίας</a:t>
            </a:r>
          </a:p>
          <a:p>
            <a:pPr eaLnBrk="1" hangingPunct="1"/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eaLnBrk="1" hangingPunct="1"/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	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σε </a:t>
            </a:r>
            <a:r>
              <a:rPr lang="el-GR" sz="2800" dirty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100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>
                <a:solidFill>
                  <a:srgbClr val="CC66FF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διαλύματος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3708400" y="1089025"/>
            <a:ext cx="576263" cy="6667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>
            <a:off x="5080000" y="1089025"/>
            <a:ext cx="968375" cy="1476375"/>
          </a:xfrm>
          <a:prstGeom prst="line">
            <a:avLst/>
          </a:prstGeom>
          <a:noFill/>
          <a:ln w="9525">
            <a:solidFill>
              <a:srgbClr val="92D05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H="1">
            <a:off x="3852863" y="1089025"/>
            <a:ext cx="1943100" cy="708025"/>
          </a:xfrm>
          <a:prstGeom prst="line">
            <a:avLst/>
          </a:prstGeom>
          <a:noFill/>
          <a:ln w="9525">
            <a:solidFill>
              <a:srgbClr val="FFC0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 flipH="1">
            <a:off x="6462713" y="1182688"/>
            <a:ext cx="127000" cy="1382712"/>
          </a:xfrm>
          <a:prstGeom prst="line">
            <a:avLst/>
          </a:prstGeom>
          <a:noFill/>
          <a:ln w="9525">
            <a:solidFill>
              <a:srgbClr val="FF66FF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261144" y="658813"/>
            <a:ext cx="36065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Τι σημαίνει η έκφραση: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303213" y="1773238"/>
            <a:ext cx="2324100" cy="9540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Σημαίνει ότι περιέχονται:</a:t>
            </a:r>
          </a:p>
        </p:txBody>
      </p:sp>
      <p:sp>
        <p:nvSpPr>
          <p:cNvPr id="12299" name="Text Box 10"/>
          <p:cNvSpPr txBox="1">
            <a:spLocks noChangeArrowheads="1"/>
          </p:cNvSpPr>
          <p:nvPr/>
        </p:nvSpPr>
        <p:spPr bwMode="auto">
          <a:xfrm>
            <a:off x="492125" y="95250"/>
            <a:ext cx="2254250" cy="5238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800">
                <a:latin typeface="Calibri" pitchFamily="34" charset="0"/>
                <a:cs typeface="Calibri" pitchFamily="34" charset="0"/>
              </a:rPr>
              <a:t>Με λίγα λόγια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211960" y="5673427"/>
            <a:ext cx="25779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5400" dirty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5 </a:t>
            </a:r>
            <a:r>
              <a:rPr lang="el-GR" sz="5400" dirty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%</a:t>
            </a:r>
            <a:r>
              <a:rPr lang="el-GR" sz="5400" dirty="0">
                <a:latin typeface="Calibri" pitchFamily="34" charset="0"/>
                <a:cs typeface="Calibri" pitchFamily="34" charset="0"/>
              </a:rPr>
              <a:t>  </a:t>
            </a:r>
            <a:r>
              <a:rPr lang="en-US" sz="54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w</a:t>
            </a:r>
            <a:r>
              <a:rPr lang="en-US" sz="5400" dirty="0">
                <a:latin typeface="Calibri" pitchFamily="34" charset="0"/>
                <a:cs typeface="Calibri" pitchFamily="34" charset="0"/>
              </a:rPr>
              <a:t>/</a:t>
            </a:r>
            <a:r>
              <a:rPr lang="en-US" sz="5400" dirty="0">
                <a:solidFill>
                  <a:srgbClr val="FF66FF"/>
                </a:solidFill>
                <a:latin typeface="Calibri" pitchFamily="34" charset="0"/>
                <a:cs typeface="Calibri" pitchFamily="34" charset="0"/>
              </a:rPr>
              <a:t>v</a:t>
            </a:r>
            <a:endParaRPr lang="el-GR" sz="5400" dirty="0">
              <a:solidFill>
                <a:srgbClr val="FF66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2557784" y="3742084"/>
            <a:ext cx="664117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800" dirty="0">
                <a:solidFill>
                  <a:srgbClr val="FF3300"/>
                </a:solidFill>
              </a:rPr>
              <a:t>5 </a:t>
            </a:r>
            <a:r>
              <a:rPr lang="en-US" sz="2800" dirty="0">
                <a:solidFill>
                  <a:srgbClr val="FFC000"/>
                </a:solidFill>
              </a:rPr>
              <a:t>g</a:t>
            </a:r>
            <a:r>
              <a:rPr lang="en-US" sz="2800" dirty="0">
                <a:solidFill>
                  <a:srgbClr val="FF9933"/>
                </a:solidFill>
              </a:rPr>
              <a:t>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διαλυμένης ουσίας</a:t>
            </a:r>
            <a:endParaRPr lang="el-GR" sz="2800" dirty="0"/>
          </a:p>
          <a:p>
            <a:pPr eaLnBrk="1" hangingPunct="1"/>
            <a:r>
              <a:rPr lang="el-GR" sz="2800" dirty="0"/>
              <a:t> </a:t>
            </a:r>
          </a:p>
          <a:p>
            <a:pPr eaLnBrk="1" hangingPunct="1"/>
            <a:r>
              <a:rPr lang="el-GR" sz="2800" dirty="0"/>
              <a:t>			</a:t>
            </a:r>
            <a:r>
              <a:rPr lang="el-GR" sz="2800" dirty="0">
                <a:solidFill>
                  <a:schemeClr val="bg1"/>
                </a:solidFill>
              </a:rPr>
              <a:t>σε</a:t>
            </a:r>
            <a:r>
              <a:rPr lang="el-GR" sz="2800" dirty="0"/>
              <a:t> </a:t>
            </a:r>
            <a:r>
              <a:rPr lang="el-GR" sz="2800" dirty="0">
                <a:solidFill>
                  <a:srgbClr val="92D050"/>
                </a:solidFill>
              </a:rPr>
              <a:t>100</a:t>
            </a:r>
            <a:r>
              <a:rPr lang="el-GR" sz="2800" dirty="0">
                <a:solidFill>
                  <a:srgbClr val="3333FF"/>
                </a:solidFill>
              </a:rPr>
              <a:t> </a:t>
            </a:r>
            <a:r>
              <a:rPr lang="en-US" sz="2800" dirty="0">
                <a:solidFill>
                  <a:srgbClr val="FF66FF"/>
                </a:solidFill>
              </a:rPr>
              <a:t>mL</a:t>
            </a:r>
            <a:r>
              <a:rPr lang="en-US" sz="2800" dirty="0">
                <a:solidFill>
                  <a:srgbClr val="3333FF"/>
                </a:solidFill>
              </a:rPr>
              <a:t>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διαλύματος</a:t>
            </a:r>
            <a:endParaRPr lang="el-GR" sz="2800" dirty="0"/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>
            <a:off x="2770509" y="4194522"/>
            <a:ext cx="1508125" cy="168275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3156272" y="4194522"/>
            <a:ext cx="2533650" cy="1682750"/>
          </a:xfrm>
          <a:prstGeom prst="line">
            <a:avLst/>
          </a:prstGeom>
          <a:noFill/>
          <a:ln w="9525">
            <a:solidFill>
              <a:srgbClr val="FFC00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 flipH="1">
            <a:off x="5104134" y="5035897"/>
            <a:ext cx="968375" cy="841375"/>
          </a:xfrm>
          <a:prstGeom prst="line">
            <a:avLst/>
          </a:prstGeom>
          <a:noFill/>
          <a:ln w="9525">
            <a:solidFill>
              <a:srgbClr val="92D050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 flipH="1">
            <a:off x="6588224" y="5127079"/>
            <a:ext cx="201686" cy="720030"/>
          </a:xfrm>
          <a:prstGeom prst="line">
            <a:avLst/>
          </a:prstGeom>
          <a:noFill/>
          <a:ln w="9525">
            <a:solidFill>
              <a:srgbClr val="FF66FF"/>
            </a:solidFill>
            <a:round/>
            <a:headEnd/>
            <a:tailEnd type="stealth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67544" y="3265165"/>
            <a:ext cx="1936750" cy="5238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800">
                <a:latin typeface="Calibri" pitchFamily="34" charset="0"/>
                <a:cs typeface="Calibri" pitchFamily="34" charset="0"/>
              </a:rPr>
              <a:t>Αντίστροφα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325438" y="5291138"/>
            <a:ext cx="3382962" cy="1385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Σημαίνει ότι η περιεκτικότητα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w/v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είναι: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323553" y="3915053"/>
            <a:ext cx="280828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Τι σημαίνει η πληροφορία:</a:t>
            </a:r>
          </a:p>
        </p:txBody>
      </p:sp>
      <p:cxnSp>
        <p:nvCxnSpPr>
          <p:cNvPr id="3" name="Ευθεία γραμμή σύνδεσης 2"/>
          <p:cNvCxnSpPr/>
          <p:nvPr/>
        </p:nvCxnSpPr>
        <p:spPr>
          <a:xfrm>
            <a:off x="203646" y="3140968"/>
            <a:ext cx="86888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840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/>
      <p:bldP spid="29700" grpId="0" animBg="1"/>
      <p:bldP spid="29701" grpId="0" animBg="1"/>
      <p:bldP spid="29702" grpId="0" animBg="1"/>
      <p:bldP spid="29703" grpId="0" animBg="1"/>
      <p:bldP spid="29704" grpId="0"/>
      <p:bldP spid="29705" grpId="0" animBg="1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2" descr="0225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38100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4427538" y="620713"/>
            <a:ext cx="4392612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Στην ετικέτα διαβάζουμε:</a:t>
            </a:r>
          </a:p>
          <a:p>
            <a:pPr eaLnBrk="1" hangingPunct="1"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Σε </a:t>
            </a:r>
            <a:r>
              <a:rPr lang="el-G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100 </a:t>
            </a:r>
            <a:r>
              <a:rPr lang="en-US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sz="20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περιέχονται</a:t>
            </a:r>
          </a:p>
          <a:p>
            <a:pPr eaLnBrk="1" hangingPunct="1"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ΠΡΩΤΕΪΝΕΣ 		</a:t>
            </a:r>
            <a:r>
              <a:rPr lang="el-GR" sz="20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3,3 </a:t>
            </a:r>
            <a:r>
              <a:rPr lang="en-US" sz="20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g</a:t>
            </a:r>
          </a:p>
          <a:p>
            <a:pPr eaLnBrk="1" hangingPunct="1"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ΥΔΑΤΑΝΘΡΑΚΕΣ 	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n-US" sz="20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4,7 g</a:t>
            </a:r>
          </a:p>
          <a:p>
            <a:pPr eaLnBrk="1" hangingPunct="1">
              <a:spcBef>
                <a:spcPct val="50000"/>
              </a:spcBef>
            </a:pPr>
            <a:r>
              <a:rPr lang="el-GR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ΛΙΠΑΡΑ		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en-US" sz="2000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1,5 g</a:t>
            </a:r>
            <a:endParaRPr lang="el-GR" sz="2000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4356100" y="3068638"/>
            <a:ext cx="4464050" cy="1944687"/>
          </a:xfrm>
          <a:prstGeom prst="wedgeEllipseCallout">
            <a:avLst>
              <a:gd name="adj1" fmla="val 27995"/>
              <a:gd name="adj2" fmla="val 3971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l-GR" sz="2400" dirty="0">
                <a:latin typeface="Calibri" pitchFamily="34" charset="0"/>
                <a:cs typeface="Calibri" pitchFamily="34" charset="0"/>
              </a:rPr>
              <a:t>Αυτές είναι πληροφορίες για το περιεχόμενο σε </a:t>
            </a:r>
            <a:r>
              <a:rPr lang="el-GR" sz="2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100 </a:t>
            </a:r>
            <a:r>
              <a:rPr lang="en-US" sz="2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mL</a:t>
            </a:r>
            <a:r>
              <a:rPr lang="el-GR" sz="2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dirty="0">
                <a:latin typeface="Calibri" pitchFamily="34" charset="0"/>
                <a:cs typeface="Calibri" pitchFamily="34" charset="0"/>
              </a:rPr>
              <a:t>γάλακτος.</a:t>
            </a:r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D9071-A663-4863-9CD2-EF2ACDEFF400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ποκορύφωμα">
  <a:themeElements>
    <a:clrScheme name="Αποκορύφωμα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Αποκορύφωμα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823</TotalTime>
  <Words>856</Words>
  <Application>Microsoft Office PowerPoint</Application>
  <PresentationFormat>Προβολή στην οθόνη (4:3)</PresentationFormat>
  <Paragraphs>155</Paragraphs>
  <Slides>18</Slides>
  <Notes>2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10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30" baseType="lpstr">
      <vt:lpstr>Arial</vt:lpstr>
      <vt:lpstr>Book Antiqua</vt:lpstr>
      <vt:lpstr>Calibri</vt:lpstr>
      <vt:lpstr>Comic Sans MS</vt:lpstr>
      <vt:lpstr>Lucida Sans</vt:lpstr>
      <vt:lpstr>Palatino Linotype</vt:lpstr>
      <vt:lpstr>Times New Roman</vt:lpstr>
      <vt:lpstr>Wingdings</vt:lpstr>
      <vt:lpstr>Wingdings 2</vt:lpstr>
      <vt:lpstr>Wingdings 3</vt:lpstr>
      <vt:lpstr>Αποκορύφωμα</vt:lpstr>
      <vt:lpstr>Φωτογραφία του Photo Editor</vt:lpstr>
      <vt:lpstr>Παρουσίαση του PowerPoint</vt:lpstr>
      <vt:lpstr>Διάλυμα , διαλύτης , διαλυμένη  ουσία</vt:lpstr>
      <vt:lpstr>Παρουσίαση του PowerPoint</vt:lpstr>
      <vt:lpstr>Παρουσίαση του PowerPoint</vt:lpstr>
      <vt:lpstr>Παρουσίαση του PowerPoint</vt:lpstr>
      <vt:lpstr>Τι εκφρΑζει η περιεκτικΟτητα   % w/v ενΟΣ διΑΛΥματοΣ;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Ασκήσεις </vt:lpstr>
      <vt:lpstr>Ασκήσεις </vt:lpstr>
      <vt:lpstr>Παρουσίαση του PowerPoint</vt:lpstr>
      <vt:lpstr>Παρουσίαση του PowerPoint</vt:lpstr>
    </vt:vector>
  </TitlesOfParts>
  <Company>GK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Διαλύματα</dc:title>
  <dc:creator>GK</dc:creator>
  <cp:lastModifiedBy>User</cp:lastModifiedBy>
  <cp:revision>93</cp:revision>
  <dcterms:created xsi:type="dcterms:W3CDTF">2006-08-05T19:45:46Z</dcterms:created>
  <dcterms:modified xsi:type="dcterms:W3CDTF">2021-06-10T08:49:36Z</dcterms:modified>
</cp:coreProperties>
</file>