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8"/>
  </p:notesMasterIdLst>
  <p:sldIdLst>
    <p:sldId id="567" r:id="rId2"/>
    <p:sldId id="810" r:id="rId3"/>
    <p:sldId id="840" r:id="rId4"/>
    <p:sldId id="841" r:id="rId5"/>
    <p:sldId id="842" r:id="rId6"/>
    <p:sldId id="843" r:id="rId7"/>
    <p:sldId id="844" r:id="rId8"/>
    <p:sldId id="845" r:id="rId9"/>
    <p:sldId id="846" r:id="rId10"/>
    <p:sldId id="847" r:id="rId11"/>
    <p:sldId id="848" r:id="rId12"/>
    <p:sldId id="849" r:id="rId13"/>
    <p:sldId id="850" r:id="rId14"/>
    <p:sldId id="851" r:id="rId15"/>
    <p:sldId id="852" r:id="rId16"/>
    <p:sldId id="853" r:id="rId17"/>
    <p:sldId id="854" r:id="rId18"/>
    <p:sldId id="855" r:id="rId19"/>
    <p:sldId id="856" r:id="rId20"/>
    <p:sldId id="857" r:id="rId21"/>
    <p:sldId id="858" r:id="rId22"/>
    <p:sldId id="859" r:id="rId23"/>
    <p:sldId id="860" r:id="rId24"/>
    <p:sldId id="861" r:id="rId25"/>
    <p:sldId id="862" r:id="rId26"/>
    <p:sldId id="8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78"/>
      </p:cViewPr>
      <p:guideLst>
        <p:guide orient="horz" pos="2160"/>
        <p:guide pos="3840"/>
      </p:guideLst>
    </p:cSldViewPr>
  </p:slideViewPr>
  <p:notesTextViewPr>
    <p:cViewPr>
      <p:scale>
        <a:sx n="1" d="1"/>
        <a:sy n="1" d="1"/>
      </p:scale>
      <p:origin x="0" y="0"/>
    </p:cViewPr>
  </p:notesTextViewPr>
  <p:sorterViewPr>
    <p:cViewPr>
      <p:scale>
        <a:sx n="100" d="100"/>
        <a:sy n="100" d="100"/>
      </p:scale>
      <p:origin x="0" y="-80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BD519-0B66-481C-89B6-FFA1354B6850}" type="datetimeFigureOut">
              <a:rPr lang="el-GR" smtClean="0"/>
              <a:pPr/>
              <a:t>1/6/2021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D593B-1173-45B0-A5CC-737DF47C4558}" type="slidenum">
              <a:rPr lang="el-GR" smtClean="0"/>
              <a:pPr/>
              <a:t>‹#›</a:t>
            </a:fld>
            <a:endParaRPr lang="el-GR"/>
          </a:p>
        </p:txBody>
      </p:sp>
    </p:spTree>
    <p:extLst>
      <p:ext uri="{BB962C8B-B14F-4D97-AF65-F5344CB8AC3E}">
        <p14:creationId xmlns:p14="http://schemas.microsoft.com/office/powerpoint/2010/main" val="157819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994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C7559557-D288-4325-BFCE-6D536F189DC8}" type="datetimeFigureOut">
              <a:rPr lang="el-GR" smtClean="0"/>
              <a:pPr/>
              <a:t>1/6/2021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350265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4199201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15420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942868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177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376439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284639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289942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23885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559557-D288-4325-BFCE-6D536F189DC8}" type="datetimeFigureOut">
              <a:rPr lang="el-GR" smtClean="0"/>
              <a:pPr/>
              <a:t>1/6/2021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29839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7559557-D288-4325-BFCE-6D536F189DC8}" type="datetimeFigureOut">
              <a:rPr lang="el-GR" smtClean="0"/>
              <a:pPr/>
              <a:t>1/6/2021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296541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C7559557-D288-4325-BFCE-6D536F189DC8}" type="datetimeFigureOut">
              <a:rPr lang="el-GR" smtClean="0"/>
              <a:pPr/>
              <a:t>1/6/2021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879301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7559557-D288-4325-BFCE-6D536F189DC8}" type="datetimeFigureOut">
              <a:rPr lang="el-GR" smtClean="0"/>
              <a:pPr/>
              <a:t>1/6/2021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27491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59557-D288-4325-BFCE-6D536F189DC8}" type="datetimeFigureOut">
              <a:rPr lang="el-GR" smtClean="0"/>
              <a:pPr/>
              <a:t>1/6/2021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58970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559557-D288-4325-BFCE-6D536F189DC8}" type="datetimeFigureOut">
              <a:rPr lang="el-GR" smtClean="0"/>
              <a:pPr/>
              <a:t>1/6/2021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91541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559557-D288-4325-BFCE-6D536F189DC8}" type="datetimeFigureOut">
              <a:rPr lang="el-GR" smtClean="0"/>
              <a:pPr/>
              <a:t>1/6/2021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4B4116A-7A16-48A9-8164-B19828C7F528}" type="slidenum">
              <a:rPr lang="el-GR" smtClean="0"/>
              <a:pPr/>
              <a:t>‹#›</a:t>
            </a:fld>
            <a:endParaRPr lang="el-GR"/>
          </a:p>
        </p:txBody>
      </p:sp>
    </p:spTree>
    <p:extLst>
      <p:ext uri="{BB962C8B-B14F-4D97-AF65-F5344CB8AC3E}">
        <p14:creationId xmlns:p14="http://schemas.microsoft.com/office/powerpoint/2010/main" val="146190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7559557-D288-4325-BFCE-6D536F189DC8}" type="datetimeFigureOut">
              <a:rPr lang="el-GR" smtClean="0"/>
              <a:pPr/>
              <a:t>1/6/2021</a:t>
            </a:fld>
            <a:endParaRPr lang="el-G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4B4116A-7A16-48A9-8164-B19828C7F528}" type="slidenum">
              <a:rPr lang="el-GR" smtClean="0"/>
              <a:pPr/>
              <a:t>‹#›</a:t>
            </a:fld>
            <a:endParaRPr lang="el-GR"/>
          </a:p>
        </p:txBody>
      </p:sp>
    </p:spTree>
    <p:extLst>
      <p:ext uri="{BB962C8B-B14F-4D97-AF65-F5344CB8AC3E}">
        <p14:creationId xmlns:p14="http://schemas.microsoft.com/office/powerpoint/2010/main" val="291999899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E3BE231F-B2BC-4DE6-ABDB-8CD11E308564}"/>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234822E-3A4B-4044-B993-B69AFA396F9C}"/>
              </a:ext>
            </a:extLst>
          </p:cNvPr>
          <p:cNvSpPr txBox="1"/>
          <p:nvPr/>
        </p:nvSpPr>
        <p:spPr>
          <a:xfrm>
            <a:off x="2113721" y="305665"/>
            <a:ext cx="8196469" cy="523220"/>
          </a:xfrm>
          <a:prstGeom prst="rect">
            <a:avLst/>
          </a:prstGeom>
          <a:noFill/>
        </p:spPr>
        <p:txBody>
          <a:bodyPr wrap="square">
            <a:spAutoFit/>
          </a:bodyPr>
          <a:lstStyle/>
          <a:p>
            <a:pPr algn="l"/>
            <a:r>
              <a:rPr lang="el-GR" sz="2800" b="1" i="0" dirty="0">
                <a:solidFill>
                  <a:srgbClr val="00B050"/>
                </a:solidFill>
                <a:effectLst/>
                <a:latin typeface="Bahnschrift Light" panose="020B0502040204020203" pitchFamily="34" charset="0"/>
              </a:rPr>
              <a:t>Η Μικρασιατική Εκστρατεία και η  Καταστροφή.</a:t>
            </a:r>
          </a:p>
        </p:txBody>
      </p:sp>
    </p:spTree>
    <p:extLst>
      <p:ext uri="{BB962C8B-B14F-4D97-AF65-F5344CB8AC3E}">
        <p14:creationId xmlns:p14="http://schemas.microsoft.com/office/powerpoint/2010/main" val="200897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B3A776A2-BBFC-440F-B7EF-351C0BA3CA8E}"/>
              </a:ext>
            </a:extLst>
          </p:cNvPr>
          <p:cNvPicPr>
            <a:picLocks noChangeAspect="1"/>
          </p:cNvPicPr>
          <p:nvPr/>
        </p:nvPicPr>
        <p:blipFill>
          <a:blip r:embed="rId3"/>
          <a:stretch>
            <a:fillRect/>
          </a:stretch>
        </p:blipFill>
        <p:spPr>
          <a:xfrm>
            <a:off x="0" y="-1"/>
            <a:ext cx="12192000" cy="5386937"/>
          </a:xfrm>
          <a:prstGeom prst="rect">
            <a:avLst/>
          </a:prstGeom>
        </p:spPr>
      </p:pic>
      <p:sp>
        <p:nvSpPr>
          <p:cNvPr id="6" name="TextBox 5">
            <a:extLst>
              <a:ext uri="{FF2B5EF4-FFF2-40B4-BE49-F238E27FC236}">
                <a16:creationId xmlns:a16="http://schemas.microsoft.com/office/drawing/2014/main" id="{B4DA1974-33AB-406E-B3C1-FC41995DB1FA}"/>
              </a:ext>
            </a:extLst>
          </p:cNvPr>
          <p:cNvSpPr txBox="1"/>
          <p:nvPr/>
        </p:nvSpPr>
        <p:spPr>
          <a:xfrm>
            <a:off x="0" y="5386937"/>
            <a:ext cx="12192000" cy="1384995"/>
          </a:xfrm>
          <a:prstGeom prst="rect">
            <a:avLst/>
          </a:prstGeom>
          <a:noFill/>
        </p:spPr>
        <p:txBody>
          <a:bodyPr wrap="square">
            <a:spAutoFit/>
          </a:bodyPr>
          <a:lstStyle/>
          <a:p>
            <a:pPr algn="just"/>
            <a:r>
              <a:rPr lang="el-GR" sz="2800" b="0" i="0" dirty="0">
                <a:solidFill>
                  <a:schemeClr val="bg1">
                    <a:lumMod val="95000"/>
                    <a:lumOff val="5000"/>
                  </a:schemeClr>
                </a:solidFill>
                <a:effectLst/>
                <a:latin typeface="Bahnschrift Light" panose="020B0502040204020203" pitchFamily="34" charset="0"/>
              </a:rPr>
              <a:t>Αυτό σήμαινε τη δημιουργία ενός εκτεταμένου μετώπου επιχειρήσεων με </a:t>
            </a:r>
            <a:r>
              <a:rPr lang="el-GR" sz="2800" b="0" i="0" dirty="0">
                <a:solidFill>
                  <a:srgbClr val="FF0000"/>
                </a:solidFill>
                <a:effectLst/>
                <a:latin typeface="Bahnschrift Light" panose="020B0502040204020203" pitchFamily="34" charset="0"/>
              </a:rPr>
              <a:t>τεράστιες δυσκολίες </a:t>
            </a:r>
            <a:r>
              <a:rPr lang="el-GR" sz="2800" b="0" i="0" dirty="0">
                <a:solidFill>
                  <a:schemeClr val="bg1">
                    <a:lumMod val="95000"/>
                    <a:lumOff val="5000"/>
                  </a:schemeClr>
                </a:solidFill>
                <a:effectLst/>
                <a:latin typeface="Bahnschrift Light" panose="020B0502040204020203" pitchFamily="34" charset="0"/>
              </a:rPr>
              <a:t>στον ανεφοδιασμό, χωρίς χάρτες ακριβείας και με τους Τούρκους να υπερτερούν σε ιππικό και πυροβολικό.</a:t>
            </a:r>
            <a:endParaRPr lang="el-GR" sz="2800" dirty="0">
              <a:solidFill>
                <a:schemeClr val="bg1">
                  <a:lumMod val="95000"/>
                  <a:lumOff val="5000"/>
                </a:schemeClr>
              </a:solidFill>
              <a:latin typeface="Bahnschrift Light" panose="020B0502040204020203" pitchFamily="34" charset="0"/>
            </a:endParaRPr>
          </a:p>
        </p:txBody>
      </p:sp>
    </p:spTree>
    <p:extLst>
      <p:ext uri="{BB962C8B-B14F-4D97-AF65-F5344CB8AC3E}">
        <p14:creationId xmlns:p14="http://schemas.microsoft.com/office/powerpoint/2010/main" val="15406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4B833C39-C54A-49E9-9AA2-51E4FC7D25A7}"/>
              </a:ext>
            </a:extLst>
          </p:cNvPr>
          <p:cNvPicPr>
            <a:picLocks noChangeAspect="1"/>
          </p:cNvPicPr>
          <p:nvPr/>
        </p:nvPicPr>
        <p:blipFill>
          <a:blip r:embed="rId3"/>
          <a:stretch>
            <a:fillRect/>
          </a:stretch>
        </p:blipFill>
        <p:spPr>
          <a:xfrm>
            <a:off x="-1" y="-1"/>
            <a:ext cx="4810539" cy="6848337"/>
          </a:xfrm>
          <a:prstGeom prst="rect">
            <a:avLst/>
          </a:prstGeom>
        </p:spPr>
      </p:pic>
      <p:sp>
        <p:nvSpPr>
          <p:cNvPr id="6" name="TextBox 5">
            <a:extLst>
              <a:ext uri="{FF2B5EF4-FFF2-40B4-BE49-F238E27FC236}">
                <a16:creationId xmlns:a16="http://schemas.microsoft.com/office/drawing/2014/main" id="{DD7449A0-4F79-44F2-B01D-B7E350C9D86B}"/>
              </a:ext>
            </a:extLst>
          </p:cNvPr>
          <p:cNvSpPr txBox="1"/>
          <p:nvPr/>
        </p:nvSpPr>
        <p:spPr>
          <a:xfrm>
            <a:off x="4810538" y="978141"/>
            <a:ext cx="6347791" cy="4401205"/>
          </a:xfrm>
          <a:prstGeom prst="rect">
            <a:avLst/>
          </a:prstGeom>
          <a:noFill/>
        </p:spPr>
        <p:txBody>
          <a:bodyPr wrap="square">
            <a:spAutoFit/>
          </a:bodyPr>
          <a:lstStyle/>
          <a:p>
            <a:pPr algn="just"/>
            <a:r>
              <a:rPr lang="el-GR" sz="2800" b="0" i="0" dirty="0">
                <a:solidFill>
                  <a:schemeClr val="bg1"/>
                </a:solidFill>
                <a:effectLst/>
                <a:latin typeface="Bahnschrift Light" panose="020B0502040204020203" pitchFamily="34" charset="0"/>
              </a:rPr>
              <a:t>Το Νοέμβριο του 1920 ο Βενιζέλος </a:t>
            </a:r>
            <a:r>
              <a:rPr lang="el-GR" sz="2800" b="0" i="0" dirty="0">
                <a:solidFill>
                  <a:srgbClr val="FF0000"/>
                </a:solidFill>
                <a:effectLst/>
                <a:latin typeface="Bahnschrift Light" panose="020B0502040204020203" pitchFamily="34" charset="0"/>
              </a:rPr>
              <a:t>έχασε</a:t>
            </a:r>
            <a:r>
              <a:rPr lang="el-GR" sz="2800" b="0" i="0" dirty="0">
                <a:solidFill>
                  <a:schemeClr val="bg1"/>
                </a:solidFill>
                <a:effectLst/>
                <a:latin typeface="Bahnschrift Light" panose="020B0502040204020203" pitchFamily="34" charset="0"/>
              </a:rPr>
              <a:t> τις εκλογές. Την εξουσία ανέλαβαν οι πολιτικοί του αντίπαλοι, οι οποίοι </a:t>
            </a:r>
            <a:r>
              <a:rPr lang="el-GR" sz="2800" b="0" i="0" dirty="0" err="1">
                <a:solidFill>
                  <a:srgbClr val="FF0000"/>
                </a:solidFill>
                <a:effectLst/>
                <a:latin typeface="Bahnschrift Light" panose="020B0502040204020203" pitchFamily="34" charset="0"/>
              </a:rPr>
              <a:t>επανέφεραν</a:t>
            </a:r>
            <a:r>
              <a:rPr lang="el-GR" sz="2800" b="0" i="0" dirty="0">
                <a:solidFill>
                  <a:schemeClr val="bg1"/>
                </a:solidFill>
                <a:effectLst/>
                <a:latin typeface="Bahnschrift Light" panose="020B0502040204020203" pitchFamily="34" charset="0"/>
              </a:rPr>
              <a:t> στο θρόνο το βασιλιά Κωνσταντίνο, προκαλώντας με την ενέργειά τους αυτή τη </a:t>
            </a:r>
            <a:r>
              <a:rPr lang="el-GR" sz="2800" b="0" i="0" dirty="0">
                <a:solidFill>
                  <a:srgbClr val="FF0000"/>
                </a:solidFill>
                <a:effectLst/>
                <a:latin typeface="Bahnschrift Light" panose="020B0502040204020203" pitchFamily="34" charset="0"/>
              </a:rPr>
              <a:t>δυσαρέσκεια</a:t>
            </a:r>
            <a:r>
              <a:rPr lang="el-GR" sz="2800" b="0" i="0" dirty="0">
                <a:solidFill>
                  <a:schemeClr val="bg1"/>
                </a:solidFill>
                <a:effectLst/>
                <a:latin typeface="Bahnschrift Light" panose="020B0502040204020203" pitchFamily="34" charset="0"/>
              </a:rPr>
              <a:t> των Άγγλων και των Γάλλων. Επίσης συνέχισαν τον πόλεμο, αντικαθιστώντας την ηγεσία του στρατεύματος.</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28070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025B4815-C00F-4E7C-8971-860A82894B99}"/>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40396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F9865087-8617-4B90-ABAF-7C395CBBEA7E}"/>
              </a:ext>
            </a:extLst>
          </p:cNvPr>
          <p:cNvPicPr>
            <a:picLocks noChangeAspect="1"/>
          </p:cNvPicPr>
          <p:nvPr/>
        </p:nvPicPr>
        <p:blipFill>
          <a:blip r:embed="rId3"/>
          <a:stretch>
            <a:fillRect/>
          </a:stretch>
        </p:blipFill>
        <p:spPr>
          <a:xfrm>
            <a:off x="0" y="0"/>
            <a:ext cx="4797287" cy="6836552"/>
          </a:xfrm>
          <a:prstGeom prst="rect">
            <a:avLst/>
          </a:prstGeom>
        </p:spPr>
      </p:pic>
      <p:sp>
        <p:nvSpPr>
          <p:cNvPr id="6" name="TextBox 5">
            <a:extLst>
              <a:ext uri="{FF2B5EF4-FFF2-40B4-BE49-F238E27FC236}">
                <a16:creationId xmlns:a16="http://schemas.microsoft.com/office/drawing/2014/main" id="{190D7486-F45E-434C-8960-81B7542FD589}"/>
              </a:ext>
            </a:extLst>
          </p:cNvPr>
          <p:cNvSpPr txBox="1"/>
          <p:nvPr/>
        </p:nvSpPr>
        <p:spPr>
          <a:xfrm>
            <a:off x="5241235" y="1474449"/>
            <a:ext cx="6109252" cy="3539430"/>
          </a:xfrm>
          <a:prstGeom prst="rect">
            <a:avLst/>
          </a:prstGeom>
          <a:noFill/>
        </p:spPr>
        <p:txBody>
          <a:bodyPr wrap="square">
            <a:spAutoFit/>
          </a:bodyPr>
          <a:lstStyle/>
          <a:p>
            <a:pPr algn="ctr"/>
            <a:r>
              <a:rPr lang="el-GR" sz="2800" b="0" i="0" dirty="0">
                <a:solidFill>
                  <a:schemeClr val="bg1"/>
                </a:solidFill>
                <a:effectLst/>
                <a:latin typeface="Bahnschrift Light" panose="020B0502040204020203" pitchFamily="34" charset="0"/>
              </a:rPr>
              <a:t>Οι όροι της Συνθήκης των </a:t>
            </a:r>
            <a:r>
              <a:rPr lang="el-GR" sz="2800" b="0" i="0" dirty="0" err="1">
                <a:solidFill>
                  <a:schemeClr val="bg1"/>
                </a:solidFill>
                <a:effectLst/>
                <a:latin typeface="Bahnschrift Light" panose="020B0502040204020203" pitchFamily="34" charset="0"/>
              </a:rPr>
              <a:t>Σεβρών</a:t>
            </a:r>
            <a:r>
              <a:rPr lang="el-GR" sz="2800" b="0" i="0" dirty="0">
                <a:solidFill>
                  <a:schemeClr val="bg1"/>
                </a:solidFill>
                <a:effectLst/>
                <a:latin typeface="Bahnschrift Light" panose="020B0502040204020203" pitchFamily="34" charset="0"/>
              </a:rPr>
              <a:t> προκάλεσαν την αντίδραση των Τούρκων. Στο εσωτερικό της Οθωμανικής Αυτοκρατορίας ξέσπασε </a:t>
            </a:r>
            <a:r>
              <a:rPr lang="el-GR" sz="2800" b="0" i="0" dirty="0">
                <a:solidFill>
                  <a:srgbClr val="FF0000"/>
                </a:solidFill>
                <a:effectLst/>
                <a:latin typeface="Bahnschrift Light" panose="020B0502040204020203" pitchFamily="34" charset="0"/>
              </a:rPr>
              <a:t>εμφύλιος πόλεμος </a:t>
            </a:r>
            <a:r>
              <a:rPr lang="el-GR" sz="2800" b="0" i="0" dirty="0">
                <a:solidFill>
                  <a:schemeClr val="bg1"/>
                </a:solidFill>
                <a:effectLst/>
                <a:latin typeface="Bahnschrift Light" panose="020B0502040204020203" pitchFamily="34" charset="0"/>
              </a:rPr>
              <a:t>ανάμεσα στους οπαδούς του Σουλτάνου κι εκείνους του αξιωματικού </a:t>
            </a:r>
            <a:r>
              <a:rPr lang="el-GR" sz="2800" b="0" i="1" dirty="0">
                <a:solidFill>
                  <a:srgbClr val="FF0000"/>
                </a:solidFill>
                <a:effectLst/>
                <a:latin typeface="Bahnschrift Light" panose="020B0502040204020203" pitchFamily="34" charset="0"/>
              </a:rPr>
              <a:t>Μουσταφά </a:t>
            </a:r>
            <a:r>
              <a:rPr lang="el-GR" sz="2800" b="0" i="1" dirty="0" err="1">
                <a:solidFill>
                  <a:srgbClr val="FF0000"/>
                </a:solidFill>
                <a:effectLst/>
                <a:latin typeface="Bahnschrift Light" panose="020B0502040204020203" pitchFamily="34" charset="0"/>
              </a:rPr>
              <a:t>Κεμάλ</a:t>
            </a:r>
            <a:r>
              <a:rPr lang="el-GR" sz="2800" b="0" i="0" dirty="0">
                <a:solidFill>
                  <a:srgbClr val="FF0000"/>
                </a:solidFill>
                <a:effectLst/>
                <a:latin typeface="Bahnschrift Light" panose="020B0502040204020203" pitchFamily="34" charset="0"/>
              </a:rPr>
              <a:t>.</a:t>
            </a:r>
            <a:endParaRPr lang="el-GR" sz="2800" dirty="0">
              <a:solidFill>
                <a:srgbClr val="FF0000"/>
              </a:solidFill>
              <a:latin typeface="Bahnschrift Light" panose="020B0502040204020203" pitchFamily="34" charset="0"/>
            </a:endParaRPr>
          </a:p>
        </p:txBody>
      </p:sp>
    </p:spTree>
    <p:extLst>
      <p:ext uri="{BB962C8B-B14F-4D97-AF65-F5344CB8AC3E}">
        <p14:creationId xmlns:p14="http://schemas.microsoft.com/office/powerpoint/2010/main" val="97645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6FD0F38C-362B-4F92-8A3C-4B940A0F09AB}"/>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E2D1D41-CE2F-4AB1-9C46-86738047549A}"/>
              </a:ext>
            </a:extLst>
          </p:cNvPr>
          <p:cNvSpPr txBox="1"/>
          <p:nvPr/>
        </p:nvSpPr>
        <p:spPr>
          <a:xfrm>
            <a:off x="0" y="5403071"/>
            <a:ext cx="12192000" cy="1384995"/>
          </a:xfrm>
          <a:prstGeom prst="rect">
            <a:avLst/>
          </a:prstGeom>
          <a:noFill/>
        </p:spPr>
        <p:txBody>
          <a:bodyPr wrap="square">
            <a:spAutoFit/>
          </a:bodyPr>
          <a:lstStyle/>
          <a:p>
            <a:pPr algn="just"/>
            <a:r>
              <a:rPr lang="el-GR" sz="2800" b="0" i="0" dirty="0">
                <a:solidFill>
                  <a:srgbClr val="FF0000"/>
                </a:solidFill>
                <a:effectLst/>
                <a:latin typeface="Bahnschrift Light" panose="020B0502040204020203" pitchFamily="34" charset="0"/>
              </a:rPr>
              <a:t>Ο </a:t>
            </a:r>
            <a:r>
              <a:rPr lang="el-GR" sz="2800" b="0" i="0" dirty="0" err="1">
                <a:solidFill>
                  <a:srgbClr val="FF0000"/>
                </a:solidFill>
                <a:effectLst/>
                <a:latin typeface="Bahnschrift Light" panose="020B0502040204020203" pitchFamily="34" charset="0"/>
              </a:rPr>
              <a:t>Κεμάλ</a:t>
            </a:r>
            <a:r>
              <a:rPr lang="el-GR" sz="2800" b="0" i="0" dirty="0">
                <a:solidFill>
                  <a:schemeClr val="bg1"/>
                </a:solidFill>
                <a:effectLst/>
                <a:latin typeface="Bahnschrift Light" panose="020B0502040204020203" pitchFamily="34" charset="0"/>
              </a:rPr>
              <a:t>, διατηρώντας επαφές με τους </a:t>
            </a:r>
            <a:r>
              <a:rPr lang="el-GR" sz="2800" b="0" i="0" dirty="0">
                <a:solidFill>
                  <a:srgbClr val="FF0000"/>
                </a:solidFill>
                <a:effectLst/>
                <a:latin typeface="Bahnschrift Light" panose="020B0502040204020203" pitchFamily="34" charset="0"/>
              </a:rPr>
              <a:t>Ιταλούς και τους Γάλλους</a:t>
            </a:r>
            <a:r>
              <a:rPr lang="el-GR" sz="2800" b="0" i="0" dirty="0">
                <a:solidFill>
                  <a:schemeClr val="bg1"/>
                </a:solidFill>
                <a:effectLst/>
                <a:latin typeface="Bahnschrift Light" panose="020B0502040204020203" pitchFamily="34" charset="0"/>
              </a:rPr>
              <a:t>, από τα λιμάνια των οποίων προμηθευόταν όπλα και </a:t>
            </a:r>
            <a:r>
              <a:rPr lang="el-GR" sz="2800" b="0" i="0" dirty="0" err="1">
                <a:solidFill>
                  <a:schemeClr val="bg1"/>
                </a:solidFill>
                <a:effectLst/>
                <a:latin typeface="Bahnschrift Light" panose="020B0502040204020203" pitchFamily="34" charset="0"/>
              </a:rPr>
              <a:t>πυρομαχικά</a:t>
            </a:r>
            <a:r>
              <a:rPr lang="el-GR" sz="2800" b="0" i="0" dirty="0">
                <a:solidFill>
                  <a:schemeClr val="bg1"/>
                </a:solidFill>
                <a:effectLst/>
                <a:latin typeface="Bahnschrift Light" panose="020B0502040204020203" pitchFamily="34" charset="0"/>
              </a:rPr>
              <a:t>, οργάνωσε αντίσταση εναντίον του ελληνικού στρατού.</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24023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7971C49E-5FEA-494F-A77A-7C261585CA88}"/>
              </a:ext>
            </a:extLst>
          </p:cNvPr>
          <p:cNvPicPr>
            <a:picLocks noChangeAspect="1"/>
          </p:cNvPicPr>
          <p:nvPr/>
        </p:nvPicPr>
        <p:blipFill>
          <a:blip r:embed="rId3"/>
          <a:stretch>
            <a:fillRect/>
          </a:stretch>
        </p:blipFill>
        <p:spPr>
          <a:xfrm>
            <a:off x="0" y="0"/>
            <a:ext cx="12192000" cy="5605670"/>
          </a:xfrm>
          <a:prstGeom prst="rect">
            <a:avLst/>
          </a:prstGeom>
        </p:spPr>
      </p:pic>
      <p:sp>
        <p:nvSpPr>
          <p:cNvPr id="6" name="TextBox 5">
            <a:extLst>
              <a:ext uri="{FF2B5EF4-FFF2-40B4-BE49-F238E27FC236}">
                <a16:creationId xmlns:a16="http://schemas.microsoft.com/office/drawing/2014/main" id="{36F8B7E8-D350-4691-AB48-4219F8C6765B}"/>
              </a:ext>
            </a:extLst>
          </p:cNvPr>
          <p:cNvSpPr txBox="1"/>
          <p:nvPr/>
        </p:nvSpPr>
        <p:spPr>
          <a:xfrm>
            <a:off x="0" y="5473005"/>
            <a:ext cx="12192000" cy="1384995"/>
          </a:xfrm>
          <a:prstGeom prst="rect">
            <a:avLst/>
          </a:prstGeom>
          <a:noFill/>
        </p:spPr>
        <p:txBody>
          <a:bodyPr wrap="square">
            <a:spAutoFit/>
          </a:bodyPr>
          <a:lstStyle/>
          <a:p>
            <a:pPr algn="just"/>
            <a:r>
              <a:rPr lang="el-GR" sz="2800" b="0" i="0" dirty="0">
                <a:solidFill>
                  <a:schemeClr val="bg1"/>
                </a:solidFill>
                <a:effectLst/>
                <a:latin typeface="Bahnschrift Light" panose="020B0502040204020203" pitchFamily="34" charset="0"/>
              </a:rPr>
              <a:t>Η κατάσταση στη Μικρά Ασία σταδιακά άλλαζε, καθώς οι περισσότεροι Σύμμαχοι άρχισαν να εγκαταλείπουν τα εδάφη που κατείχαν. Αλλά και οι Σοβιετικοί άρχισαν </a:t>
            </a:r>
            <a:r>
              <a:rPr lang="el-GR" sz="2800" b="0" i="0" dirty="0">
                <a:solidFill>
                  <a:srgbClr val="FF0000"/>
                </a:solidFill>
                <a:effectLst/>
                <a:latin typeface="Bahnschrift Light" panose="020B0502040204020203" pitchFamily="34" charset="0"/>
              </a:rPr>
              <a:t>να υποστηρίζουν </a:t>
            </a:r>
            <a:r>
              <a:rPr lang="el-GR" sz="2800" b="0" i="0" dirty="0">
                <a:solidFill>
                  <a:schemeClr val="bg1"/>
                </a:solidFill>
                <a:effectLst/>
                <a:latin typeface="Bahnschrift Light" panose="020B0502040204020203" pitchFamily="34" charset="0"/>
              </a:rPr>
              <a:t>τον </a:t>
            </a:r>
            <a:r>
              <a:rPr lang="el-GR" sz="2800" b="0" i="0" dirty="0" err="1">
                <a:solidFill>
                  <a:schemeClr val="bg1"/>
                </a:solidFill>
                <a:effectLst/>
                <a:latin typeface="Bahnschrift Light" panose="020B0502040204020203" pitchFamily="34" charset="0"/>
              </a:rPr>
              <a:t>Κεμάλ</a:t>
            </a:r>
            <a:r>
              <a:rPr lang="el-GR" sz="2800" b="0" i="0" dirty="0">
                <a:solidFill>
                  <a:schemeClr val="bg1"/>
                </a:solidFill>
                <a:effectLst/>
                <a:latin typeface="Bahnschrift Light" panose="020B0502040204020203" pitchFamily="34" charset="0"/>
              </a:rPr>
              <a:t>.</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4105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05D7B0AE-1426-4FFD-9611-995B8C48018C}"/>
              </a:ext>
            </a:extLst>
          </p:cNvPr>
          <p:cNvPicPr>
            <a:picLocks noChangeAspect="1"/>
          </p:cNvPicPr>
          <p:nvPr/>
        </p:nvPicPr>
        <p:blipFill>
          <a:blip r:embed="rId3"/>
          <a:stretch>
            <a:fillRect/>
          </a:stretch>
        </p:blipFill>
        <p:spPr>
          <a:xfrm>
            <a:off x="0" y="0"/>
            <a:ext cx="12192000" cy="5433391"/>
          </a:xfrm>
          <a:prstGeom prst="rect">
            <a:avLst/>
          </a:prstGeom>
        </p:spPr>
      </p:pic>
      <p:sp>
        <p:nvSpPr>
          <p:cNvPr id="6" name="TextBox 5">
            <a:extLst>
              <a:ext uri="{FF2B5EF4-FFF2-40B4-BE49-F238E27FC236}">
                <a16:creationId xmlns:a16="http://schemas.microsoft.com/office/drawing/2014/main" id="{04F6B777-46CC-4FC1-9CCA-B22E926B0382}"/>
              </a:ext>
            </a:extLst>
          </p:cNvPr>
          <p:cNvSpPr txBox="1"/>
          <p:nvPr/>
        </p:nvSpPr>
        <p:spPr>
          <a:xfrm>
            <a:off x="0" y="5433391"/>
            <a:ext cx="12192000" cy="1384995"/>
          </a:xfrm>
          <a:prstGeom prst="rect">
            <a:avLst/>
          </a:prstGeom>
          <a:noFill/>
        </p:spPr>
        <p:txBody>
          <a:bodyPr wrap="square">
            <a:spAutoFit/>
          </a:bodyPr>
          <a:lstStyle/>
          <a:p>
            <a:pPr algn="just"/>
            <a:r>
              <a:rPr lang="el-GR" sz="2800" b="0" i="0" dirty="0">
                <a:solidFill>
                  <a:schemeClr val="bg1"/>
                </a:solidFill>
                <a:effectLst/>
                <a:latin typeface="Bahnschrift Light" panose="020B0502040204020203" pitchFamily="34" charset="0"/>
              </a:rPr>
              <a:t>Παρά </a:t>
            </a:r>
            <a:r>
              <a:rPr lang="el-GR" sz="2800" b="0" i="0" dirty="0">
                <a:solidFill>
                  <a:srgbClr val="FF0000"/>
                </a:solidFill>
                <a:effectLst/>
                <a:latin typeface="Bahnschrift Light" panose="020B0502040204020203" pitchFamily="34" charset="0"/>
              </a:rPr>
              <a:t>τις </a:t>
            </a:r>
            <a:r>
              <a:rPr lang="el-GR" sz="2800" b="0" i="1" dirty="0">
                <a:solidFill>
                  <a:srgbClr val="FF0000"/>
                </a:solidFill>
                <a:effectLst/>
                <a:latin typeface="Bahnschrift Light" panose="020B0502040204020203" pitchFamily="34" charset="0"/>
              </a:rPr>
              <a:t>αντίξοες</a:t>
            </a:r>
            <a:r>
              <a:rPr lang="el-GR" sz="2800" b="0" i="0" dirty="0">
                <a:solidFill>
                  <a:srgbClr val="FF0000"/>
                </a:solidFill>
                <a:effectLst/>
                <a:latin typeface="Bahnschrift Light" panose="020B0502040204020203" pitchFamily="34" charset="0"/>
              </a:rPr>
              <a:t> συνθήκες</a:t>
            </a:r>
            <a:r>
              <a:rPr lang="el-GR" sz="2800" b="0" i="0" dirty="0">
                <a:solidFill>
                  <a:schemeClr val="bg1"/>
                </a:solidFill>
                <a:effectLst/>
                <a:latin typeface="Bahnschrift Light" panose="020B0502040204020203" pitchFamily="34" charset="0"/>
              </a:rPr>
              <a:t>, τα ελληνικά στρατεύματα προχώρησαν </a:t>
            </a:r>
            <a:r>
              <a:rPr lang="el-GR" sz="2800" b="0" i="0" dirty="0">
                <a:solidFill>
                  <a:srgbClr val="FF0000"/>
                </a:solidFill>
                <a:effectLst/>
                <a:latin typeface="Bahnschrift Light" panose="020B0502040204020203" pitchFamily="34" charset="0"/>
              </a:rPr>
              <a:t>νικηφόρα</a:t>
            </a:r>
            <a:r>
              <a:rPr lang="el-GR" sz="2800" b="0" i="0" dirty="0">
                <a:solidFill>
                  <a:schemeClr val="bg1"/>
                </a:solidFill>
                <a:effectLst/>
                <a:latin typeface="Bahnschrift Light" panose="020B0502040204020203" pitchFamily="34" charset="0"/>
              </a:rPr>
              <a:t> στο εσωτερικό της Μικράς Ασίας και στη διάρκεια του 1921 </a:t>
            </a:r>
            <a:r>
              <a:rPr lang="el-GR" sz="2800" b="0" i="0" dirty="0">
                <a:solidFill>
                  <a:srgbClr val="FF0000"/>
                </a:solidFill>
                <a:effectLst/>
                <a:latin typeface="Bahnschrift Light" panose="020B0502040204020203" pitchFamily="34" charset="0"/>
              </a:rPr>
              <a:t>κατέλαβαν </a:t>
            </a:r>
            <a:r>
              <a:rPr lang="el-GR" sz="2800" b="0" i="0" dirty="0">
                <a:solidFill>
                  <a:schemeClr val="bg1"/>
                </a:solidFill>
                <a:effectLst/>
                <a:latin typeface="Bahnschrift Light" panose="020B0502040204020203" pitchFamily="34" charset="0"/>
              </a:rPr>
              <a:t>τους δύο στρατηγικούς στόχους που είχαν θέσει. </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133182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C7EA2659-FB54-4019-A8DB-799FFA64BC37}"/>
              </a:ext>
            </a:extLst>
          </p:cNvPr>
          <p:cNvPicPr>
            <a:picLocks noChangeAspect="1"/>
          </p:cNvPicPr>
          <p:nvPr/>
        </p:nvPicPr>
        <p:blipFill>
          <a:blip r:embed="rId3"/>
          <a:stretch>
            <a:fillRect/>
          </a:stretch>
        </p:blipFill>
        <p:spPr>
          <a:xfrm>
            <a:off x="-1" y="0"/>
            <a:ext cx="12191999" cy="5903893"/>
          </a:xfrm>
          <a:prstGeom prst="rect">
            <a:avLst/>
          </a:prstGeom>
        </p:spPr>
      </p:pic>
      <p:sp>
        <p:nvSpPr>
          <p:cNvPr id="5" name="TextBox 4">
            <a:extLst>
              <a:ext uri="{FF2B5EF4-FFF2-40B4-BE49-F238E27FC236}">
                <a16:creationId xmlns:a16="http://schemas.microsoft.com/office/drawing/2014/main" id="{2CF69DA6-8BA3-4D5F-A6A0-71ED22D4F94A}"/>
              </a:ext>
            </a:extLst>
          </p:cNvPr>
          <p:cNvSpPr txBox="1"/>
          <p:nvPr/>
        </p:nvSpPr>
        <p:spPr>
          <a:xfrm>
            <a:off x="-1" y="5903893"/>
            <a:ext cx="12191998" cy="954107"/>
          </a:xfrm>
          <a:prstGeom prst="rect">
            <a:avLst/>
          </a:prstGeom>
          <a:noFill/>
        </p:spPr>
        <p:txBody>
          <a:bodyPr wrap="square">
            <a:spAutoFit/>
          </a:bodyPr>
          <a:lstStyle/>
          <a:p>
            <a:r>
              <a:rPr lang="el-GR" sz="2800" b="0" i="0" dirty="0">
                <a:solidFill>
                  <a:schemeClr val="bg1"/>
                </a:solidFill>
                <a:effectLst/>
                <a:latin typeface="Bahnschrift Light" panose="020B0502040204020203" pitchFamily="34" charset="0"/>
              </a:rPr>
              <a:t>Αλλά οι Τούρκοι του </a:t>
            </a:r>
            <a:r>
              <a:rPr lang="el-GR" sz="2800" b="0" i="0" dirty="0" err="1">
                <a:solidFill>
                  <a:schemeClr val="bg1"/>
                </a:solidFill>
                <a:effectLst/>
                <a:latin typeface="Bahnschrift Light" panose="020B0502040204020203" pitchFamily="34" charset="0"/>
              </a:rPr>
              <a:t>Κεμάλ</a:t>
            </a:r>
            <a:r>
              <a:rPr lang="el-GR" sz="2800" b="0" i="0" dirty="0">
                <a:solidFill>
                  <a:schemeClr val="bg1"/>
                </a:solidFill>
                <a:effectLst/>
                <a:latin typeface="Bahnschrift Light" panose="020B0502040204020203" pitchFamily="34" charset="0"/>
              </a:rPr>
              <a:t> υποχώρησαν κι άλλο και οχυρώθηκαν στην περιοχή της </a:t>
            </a:r>
            <a:r>
              <a:rPr lang="el-GR" sz="2800" b="0" i="0" dirty="0">
                <a:solidFill>
                  <a:srgbClr val="FF0000"/>
                </a:solidFill>
                <a:effectLst/>
                <a:latin typeface="Bahnschrift Light" panose="020B0502040204020203" pitchFamily="34" charset="0"/>
              </a:rPr>
              <a:t>Άγκυρας</a:t>
            </a:r>
            <a:r>
              <a:rPr lang="el-GR" sz="2800" b="0" i="0" dirty="0">
                <a:solidFill>
                  <a:schemeClr val="bg1"/>
                </a:solidFill>
                <a:effectLst/>
                <a:latin typeface="Bahnschrift Light" panose="020B0502040204020203" pitchFamily="34" charset="0"/>
              </a:rPr>
              <a:t>.</a:t>
            </a:r>
            <a:endParaRPr lang="el-GR" sz="2800" dirty="0">
              <a:solidFill>
                <a:schemeClr val="bg1"/>
              </a:solidFill>
              <a:latin typeface="Bahnschrift Light" panose="020B0502040204020203" pitchFamily="34" charset="0"/>
            </a:endParaRPr>
          </a:p>
        </p:txBody>
      </p:sp>
      <p:sp>
        <p:nvSpPr>
          <p:cNvPr id="6" name="Οβάλ 5">
            <a:extLst>
              <a:ext uri="{FF2B5EF4-FFF2-40B4-BE49-F238E27FC236}">
                <a16:creationId xmlns:a16="http://schemas.microsoft.com/office/drawing/2014/main" id="{442AA03B-8B80-4396-8B2E-A29A579078F9}"/>
              </a:ext>
            </a:extLst>
          </p:cNvPr>
          <p:cNvSpPr/>
          <p:nvPr/>
        </p:nvSpPr>
        <p:spPr>
          <a:xfrm>
            <a:off x="10038517" y="2315842"/>
            <a:ext cx="1994457" cy="6361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4214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BB64E586-A95A-4900-B53E-18D04483F206}"/>
              </a:ext>
            </a:extLst>
          </p:cNvPr>
          <p:cNvPicPr>
            <a:picLocks noChangeAspect="1"/>
          </p:cNvPicPr>
          <p:nvPr/>
        </p:nvPicPr>
        <p:blipFill>
          <a:blip r:embed="rId3"/>
          <a:stretch>
            <a:fillRect/>
          </a:stretch>
        </p:blipFill>
        <p:spPr>
          <a:xfrm>
            <a:off x="0" y="-1"/>
            <a:ext cx="12192000" cy="5814416"/>
          </a:xfrm>
          <a:prstGeom prst="rect">
            <a:avLst/>
          </a:prstGeom>
        </p:spPr>
      </p:pic>
      <p:sp>
        <p:nvSpPr>
          <p:cNvPr id="6" name="TextBox 5">
            <a:extLst>
              <a:ext uri="{FF2B5EF4-FFF2-40B4-BE49-F238E27FC236}">
                <a16:creationId xmlns:a16="http://schemas.microsoft.com/office/drawing/2014/main" id="{C1D8E22C-DF0E-4286-BD25-11BA24C91F6D}"/>
              </a:ext>
            </a:extLst>
          </p:cNvPr>
          <p:cNvSpPr txBox="1"/>
          <p:nvPr/>
        </p:nvSpPr>
        <p:spPr>
          <a:xfrm>
            <a:off x="0" y="5814415"/>
            <a:ext cx="12192000" cy="954107"/>
          </a:xfrm>
          <a:prstGeom prst="rect">
            <a:avLst/>
          </a:prstGeom>
          <a:noFill/>
        </p:spPr>
        <p:txBody>
          <a:bodyPr wrap="square">
            <a:spAutoFit/>
          </a:bodyPr>
          <a:lstStyle/>
          <a:p>
            <a:r>
              <a:rPr lang="el-GR" sz="2800" b="0" i="0" dirty="0">
                <a:solidFill>
                  <a:schemeClr val="bg1"/>
                </a:solidFill>
                <a:effectLst/>
                <a:latin typeface="Bahnschrift Light" panose="020B0502040204020203" pitchFamily="34" charset="0"/>
              </a:rPr>
              <a:t>Η ανάγκη καταδίωξης και οριστικής εξολόθρευσής τους ανάγκασε τον ελληνικό στρατό να περάσει τον ποταμό </a:t>
            </a:r>
            <a:r>
              <a:rPr lang="el-GR" sz="2800" b="0" i="1" dirty="0">
                <a:solidFill>
                  <a:srgbClr val="FF0000"/>
                </a:solidFill>
                <a:effectLst/>
                <a:latin typeface="Bahnschrift Light" panose="020B0502040204020203" pitchFamily="34" charset="0"/>
              </a:rPr>
              <a:t>Σαγγάριο</a:t>
            </a:r>
            <a:r>
              <a:rPr lang="el-GR" sz="2800" b="0" i="0" dirty="0">
                <a:solidFill>
                  <a:srgbClr val="FF0000"/>
                </a:solidFill>
                <a:effectLst/>
                <a:latin typeface="Bahnschrift Light" panose="020B0502040204020203" pitchFamily="34" charset="0"/>
              </a:rPr>
              <a:t> και την </a:t>
            </a:r>
            <a:r>
              <a:rPr lang="el-GR" sz="2800" b="0" i="1" dirty="0">
                <a:solidFill>
                  <a:srgbClr val="FF0000"/>
                </a:solidFill>
                <a:effectLst/>
                <a:latin typeface="Bahnschrift Light" panose="020B0502040204020203" pitchFamily="34" charset="0"/>
              </a:rPr>
              <a:t>Αλμυρά έρημο</a:t>
            </a:r>
            <a:r>
              <a:rPr lang="el-GR" sz="2800" b="0" i="0" dirty="0">
                <a:solidFill>
                  <a:schemeClr val="bg1"/>
                </a:solidFill>
                <a:effectLst/>
                <a:latin typeface="Bahnschrift Light" panose="020B0502040204020203" pitchFamily="34" charset="0"/>
              </a:rPr>
              <a:t>.</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11840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8735C171-4AED-4EB5-8C25-729E62BCFC25}"/>
              </a:ext>
            </a:extLst>
          </p:cNvPr>
          <p:cNvPicPr>
            <a:picLocks noChangeAspect="1"/>
          </p:cNvPicPr>
          <p:nvPr/>
        </p:nvPicPr>
        <p:blipFill>
          <a:blip r:embed="rId3"/>
          <a:stretch>
            <a:fillRect/>
          </a:stretch>
        </p:blipFill>
        <p:spPr>
          <a:xfrm>
            <a:off x="0" y="0"/>
            <a:ext cx="12192000" cy="5605670"/>
          </a:xfrm>
          <a:prstGeom prst="rect">
            <a:avLst/>
          </a:prstGeom>
        </p:spPr>
      </p:pic>
      <p:sp>
        <p:nvSpPr>
          <p:cNvPr id="6" name="TextBox 5">
            <a:extLst>
              <a:ext uri="{FF2B5EF4-FFF2-40B4-BE49-F238E27FC236}">
                <a16:creationId xmlns:a16="http://schemas.microsoft.com/office/drawing/2014/main" id="{C7A6FA76-98FC-45D0-ABDC-199C8655EE93}"/>
              </a:ext>
            </a:extLst>
          </p:cNvPr>
          <p:cNvSpPr txBox="1"/>
          <p:nvPr/>
        </p:nvSpPr>
        <p:spPr>
          <a:xfrm>
            <a:off x="0" y="5042118"/>
            <a:ext cx="12192000" cy="1815882"/>
          </a:xfrm>
          <a:prstGeom prst="rect">
            <a:avLst/>
          </a:prstGeom>
          <a:noFill/>
        </p:spPr>
        <p:txBody>
          <a:bodyPr wrap="square">
            <a:spAutoFit/>
          </a:bodyPr>
          <a:lstStyle/>
          <a:p>
            <a:r>
              <a:rPr lang="el-GR" sz="2800" b="0" i="0" dirty="0">
                <a:solidFill>
                  <a:schemeClr val="bg1"/>
                </a:solidFill>
                <a:effectLst/>
                <a:latin typeface="Bahnschrift Light" panose="020B0502040204020203" pitchFamily="34" charset="0"/>
              </a:rPr>
              <a:t>Ο εφοδιασμός έγινε δύσκολος και ο στρατός ήταν ταλαιπωρημένος από τους συνεχείς πολέμους. Έτσι, τον Αύγουστο του 1921 οπισθοχώρησε και οχυρώθηκε σε μία αμυντική γραμμή </a:t>
            </a:r>
            <a:r>
              <a:rPr lang="el-GR" sz="2800" b="0" i="0" dirty="0">
                <a:solidFill>
                  <a:srgbClr val="FF0000"/>
                </a:solidFill>
                <a:effectLst/>
                <a:latin typeface="Bahnschrift Light" panose="020B0502040204020203" pitchFamily="34" charset="0"/>
              </a:rPr>
              <a:t>(</a:t>
            </a:r>
            <a:r>
              <a:rPr lang="el-GR" sz="2800" b="0" i="0" dirty="0" err="1">
                <a:solidFill>
                  <a:srgbClr val="FF0000"/>
                </a:solidFill>
                <a:effectLst/>
                <a:latin typeface="Bahnschrift Light" panose="020B0502040204020203" pitchFamily="34" charset="0"/>
              </a:rPr>
              <a:t>Εσκί</a:t>
            </a:r>
            <a:r>
              <a:rPr lang="el-GR" sz="2800" b="0" i="0" dirty="0">
                <a:solidFill>
                  <a:srgbClr val="FF0000"/>
                </a:solidFill>
                <a:effectLst/>
                <a:latin typeface="Bahnschrift Light" panose="020B0502040204020203" pitchFamily="34" charset="0"/>
              </a:rPr>
              <a:t> </a:t>
            </a:r>
            <a:r>
              <a:rPr lang="el-GR" sz="2800" b="0" i="0" dirty="0" err="1">
                <a:solidFill>
                  <a:srgbClr val="FF0000"/>
                </a:solidFill>
                <a:effectLst/>
                <a:latin typeface="Bahnschrift Light" panose="020B0502040204020203" pitchFamily="34" charset="0"/>
              </a:rPr>
              <a:t>Σεχίρ</a:t>
            </a:r>
            <a:r>
              <a:rPr lang="el-GR" sz="2800" b="0" i="0" dirty="0">
                <a:solidFill>
                  <a:srgbClr val="FF0000"/>
                </a:solidFill>
                <a:effectLst/>
                <a:latin typeface="Bahnschrift Light" panose="020B0502040204020203" pitchFamily="34" charset="0"/>
              </a:rPr>
              <a:t> - Κιουτάχεια - </a:t>
            </a:r>
            <a:r>
              <a:rPr lang="el-GR" sz="2800" b="0" i="0" dirty="0" err="1">
                <a:solidFill>
                  <a:srgbClr val="FF0000"/>
                </a:solidFill>
                <a:effectLst/>
                <a:latin typeface="Bahnschrift Light" panose="020B0502040204020203" pitchFamily="34" charset="0"/>
              </a:rPr>
              <a:t>Αφιόν</a:t>
            </a:r>
            <a:r>
              <a:rPr lang="el-GR" sz="2800" b="0" i="0" dirty="0">
                <a:solidFill>
                  <a:srgbClr val="FF0000"/>
                </a:solidFill>
                <a:effectLst/>
                <a:latin typeface="Bahnschrift Light" panose="020B0502040204020203" pitchFamily="34" charset="0"/>
              </a:rPr>
              <a:t> </a:t>
            </a:r>
            <a:r>
              <a:rPr lang="el-GR" sz="2800" b="0" i="0" dirty="0" err="1">
                <a:solidFill>
                  <a:srgbClr val="FF0000"/>
                </a:solidFill>
                <a:effectLst/>
                <a:latin typeface="Bahnschrift Light" panose="020B0502040204020203" pitchFamily="34" charset="0"/>
              </a:rPr>
              <a:t>Καραχισάρ</a:t>
            </a:r>
            <a:r>
              <a:rPr lang="el-GR" sz="2800" b="0" i="0" dirty="0">
                <a:solidFill>
                  <a:srgbClr val="FF0000"/>
                </a:solidFill>
                <a:effectLst/>
                <a:latin typeface="Bahnschrift Light" panose="020B0502040204020203" pitchFamily="34" charset="0"/>
              </a:rPr>
              <a:t>).</a:t>
            </a:r>
            <a:endParaRPr lang="el-GR" sz="2800" dirty="0">
              <a:solidFill>
                <a:srgbClr val="FF0000"/>
              </a:solidFill>
              <a:latin typeface="Bahnschrift Light" panose="020B0502040204020203" pitchFamily="34" charset="0"/>
            </a:endParaRPr>
          </a:p>
        </p:txBody>
      </p:sp>
    </p:spTree>
    <p:extLst>
      <p:ext uri="{BB962C8B-B14F-4D97-AF65-F5344CB8AC3E}">
        <p14:creationId xmlns:p14="http://schemas.microsoft.com/office/powerpoint/2010/main" val="2620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4" name="Εικόνα 3">
            <a:extLst>
              <a:ext uri="{FF2B5EF4-FFF2-40B4-BE49-F238E27FC236}">
                <a16:creationId xmlns:a16="http://schemas.microsoft.com/office/drawing/2014/main" id="{3FE31693-BB76-4529-9F4F-19C776695E12}"/>
              </a:ext>
            </a:extLst>
          </p:cNvPr>
          <p:cNvPicPr>
            <a:picLocks noChangeAspect="1"/>
          </p:cNvPicPr>
          <p:nvPr/>
        </p:nvPicPr>
        <p:blipFill>
          <a:blip r:embed="rId3"/>
          <a:stretch>
            <a:fillRect/>
          </a:stretch>
        </p:blipFill>
        <p:spPr>
          <a:xfrm>
            <a:off x="0" y="-1"/>
            <a:ext cx="12191999" cy="6857999"/>
          </a:xfrm>
          <a:prstGeom prst="rect">
            <a:avLst/>
          </a:prstGeom>
        </p:spPr>
      </p:pic>
      <p:sp>
        <p:nvSpPr>
          <p:cNvPr id="8" name="TextBox 7">
            <a:extLst>
              <a:ext uri="{FF2B5EF4-FFF2-40B4-BE49-F238E27FC236}">
                <a16:creationId xmlns:a16="http://schemas.microsoft.com/office/drawing/2014/main" id="{82FD5BCC-E78E-4468-9A51-EFF4158378D8}"/>
              </a:ext>
            </a:extLst>
          </p:cNvPr>
          <p:cNvSpPr txBox="1"/>
          <p:nvPr/>
        </p:nvSpPr>
        <p:spPr>
          <a:xfrm>
            <a:off x="1" y="-3"/>
            <a:ext cx="12191999" cy="1384995"/>
          </a:xfrm>
          <a:prstGeom prst="rect">
            <a:avLst/>
          </a:prstGeom>
          <a:noFill/>
        </p:spPr>
        <p:txBody>
          <a:bodyPr wrap="square">
            <a:spAutoFit/>
          </a:bodyPr>
          <a:lstStyle/>
          <a:p>
            <a:pPr algn="just"/>
            <a:r>
              <a:rPr lang="el-GR" sz="2800" b="0" i="0" dirty="0">
                <a:solidFill>
                  <a:srgbClr val="A38928"/>
                </a:solidFill>
                <a:effectLst/>
                <a:latin typeface="Bahnschrift Light" panose="020B0502040204020203" pitchFamily="34" charset="0"/>
              </a:rPr>
              <a:t>Μ</a:t>
            </a:r>
            <a:r>
              <a:rPr lang="el-GR" sz="2800" b="0" i="0" dirty="0">
                <a:solidFill>
                  <a:srgbClr val="444444"/>
                </a:solidFill>
                <a:effectLst/>
                <a:latin typeface="Bahnschrift Light" panose="020B0502040204020203" pitchFamily="34" charset="0"/>
              </a:rPr>
              <a:t>ε τη </a:t>
            </a:r>
            <a:r>
              <a:rPr lang="el-GR" sz="2800" b="0" i="0" dirty="0">
                <a:solidFill>
                  <a:srgbClr val="FF0000"/>
                </a:solidFill>
                <a:effectLst/>
                <a:latin typeface="Bahnschrift Light" panose="020B0502040204020203" pitchFamily="34" charset="0"/>
              </a:rPr>
              <a:t>Συνθήκη των </a:t>
            </a:r>
            <a:r>
              <a:rPr lang="el-GR" sz="2800" b="0" i="0" dirty="0" err="1">
                <a:solidFill>
                  <a:srgbClr val="FF0000"/>
                </a:solidFill>
                <a:effectLst/>
                <a:latin typeface="Bahnschrift Light" panose="020B0502040204020203" pitchFamily="34" charset="0"/>
              </a:rPr>
              <a:t>Σεβρών</a:t>
            </a:r>
            <a:r>
              <a:rPr lang="el-GR" sz="2800" b="0" i="0" dirty="0">
                <a:solidFill>
                  <a:srgbClr val="FF0000"/>
                </a:solidFill>
                <a:effectLst/>
                <a:latin typeface="Bahnschrift Light" panose="020B0502040204020203" pitchFamily="34" charset="0"/>
              </a:rPr>
              <a:t> (1920), </a:t>
            </a:r>
            <a:r>
              <a:rPr lang="el-GR" sz="2800" b="0" i="0" dirty="0">
                <a:solidFill>
                  <a:srgbClr val="444444"/>
                </a:solidFill>
                <a:effectLst/>
                <a:latin typeface="Bahnschrift Light" panose="020B0502040204020203" pitchFamily="34" charset="0"/>
              </a:rPr>
              <a:t>που τερμάτισε τον Α' Παγκόσμιο Πόλεμο, δημιουργήθηκε μία </a:t>
            </a:r>
            <a:r>
              <a:rPr lang="el-GR" sz="2800" b="0" i="0" dirty="0">
                <a:solidFill>
                  <a:srgbClr val="FF0000"/>
                </a:solidFill>
                <a:effectLst/>
                <a:latin typeface="Bahnschrift Light" panose="020B0502040204020203" pitchFamily="34" charset="0"/>
              </a:rPr>
              <a:t>περιορισμένη εδαφικά </a:t>
            </a:r>
            <a:r>
              <a:rPr lang="el-GR" sz="2800" b="0" i="1" dirty="0">
                <a:solidFill>
                  <a:srgbClr val="FF0000"/>
                </a:solidFill>
                <a:effectLst/>
                <a:latin typeface="Bahnschrift Light" panose="020B0502040204020203" pitchFamily="34" charset="0"/>
              </a:rPr>
              <a:t>Τουρκία</a:t>
            </a:r>
            <a:r>
              <a:rPr lang="el-GR" sz="2800" b="0" i="0" dirty="0">
                <a:solidFill>
                  <a:srgbClr val="444444"/>
                </a:solidFill>
                <a:effectLst/>
                <a:latin typeface="Bahnschrift Light" panose="020B0502040204020203" pitchFamily="34" charset="0"/>
              </a:rPr>
              <a:t>, καθώς οι νικήτριες δυνάμεις της </a:t>
            </a:r>
            <a:r>
              <a:rPr lang="el-GR" sz="2800" b="0" i="0" dirty="0" err="1">
                <a:solidFill>
                  <a:srgbClr val="444444"/>
                </a:solidFill>
                <a:effectLst/>
                <a:latin typeface="Bahnschrift Light" panose="020B0502040204020203" pitchFamily="34" charset="0"/>
              </a:rPr>
              <a:t>Αντάντ</a:t>
            </a:r>
            <a:r>
              <a:rPr lang="el-GR" sz="2800" b="0" i="0" dirty="0">
                <a:solidFill>
                  <a:srgbClr val="444444"/>
                </a:solidFill>
                <a:effectLst/>
                <a:latin typeface="Bahnschrift Light" panose="020B0502040204020203" pitchFamily="34" charset="0"/>
              </a:rPr>
              <a:t> διεκδικούσαν περιοχές της:</a:t>
            </a:r>
            <a:endParaRPr lang="el-GR" sz="2800" dirty="0">
              <a:latin typeface="Bahnschrift Light" panose="020B0502040204020203" pitchFamily="34" charset="0"/>
            </a:endParaRPr>
          </a:p>
        </p:txBody>
      </p:sp>
    </p:spTree>
    <p:extLst>
      <p:ext uri="{BB962C8B-B14F-4D97-AF65-F5344CB8AC3E}">
        <p14:creationId xmlns:p14="http://schemas.microsoft.com/office/powerpoint/2010/main" val="29024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C16B8D55-9859-425B-BF1D-1278F6B365CD}"/>
              </a:ext>
            </a:extLst>
          </p:cNvPr>
          <p:cNvPicPr>
            <a:picLocks noChangeAspect="1"/>
          </p:cNvPicPr>
          <p:nvPr/>
        </p:nvPicPr>
        <p:blipFill>
          <a:blip r:embed="rId3"/>
          <a:stretch>
            <a:fillRect/>
          </a:stretch>
        </p:blipFill>
        <p:spPr>
          <a:xfrm>
            <a:off x="0" y="0"/>
            <a:ext cx="12192000" cy="5552661"/>
          </a:xfrm>
          <a:prstGeom prst="rect">
            <a:avLst/>
          </a:prstGeom>
        </p:spPr>
      </p:pic>
      <p:sp>
        <p:nvSpPr>
          <p:cNvPr id="6" name="TextBox 5">
            <a:extLst>
              <a:ext uri="{FF2B5EF4-FFF2-40B4-BE49-F238E27FC236}">
                <a16:creationId xmlns:a16="http://schemas.microsoft.com/office/drawing/2014/main" id="{A70DB124-799C-4CBF-82B6-706B87FF5239}"/>
              </a:ext>
            </a:extLst>
          </p:cNvPr>
          <p:cNvSpPr txBox="1"/>
          <p:nvPr/>
        </p:nvSpPr>
        <p:spPr>
          <a:xfrm>
            <a:off x="0" y="5473005"/>
            <a:ext cx="12192000" cy="1384995"/>
          </a:xfrm>
          <a:prstGeom prst="rect">
            <a:avLst/>
          </a:prstGeom>
          <a:noFill/>
        </p:spPr>
        <p:txBody>
          <a:bodyPr wrap="square">
            <a:spAutoFit/>
          </a:bodyPr>
          <a:lstStyle/>
          <a:p>
            <a:r>
              <a:rPr lang="el-GR" sz="2800" b="0" i="0" dirty="0">
                <a:solidFill>
                  <a:schemeClr val="bg1"/>
                </a:solidFill>
                <a:effectLst/>
                <a:latin typeface="Bahnschrift Light" panose="020B0502040204020203" pitchFamily="34" charset="0"/>
              </a:rPr>
              <a:t>Ένα χρόνο μετά, τον Αύγουστο του 1922, οι Τούρκοι του </a:t>
            </a:r>
            <a:r>
              <a:rPr lang="el-GR" sz="2800" b="0" i="0" dirty="0" err="1">
                <a:solidFill>
                  <a:schemeClr val="bg1"/>
                </a:solidFill>
                <a:effectLst/>
                <a:latin typeface="Bahnschrift Light" panose="020B0502040204020203" pitchFamily="34" charset="0"/>
              </a:rPr>
              <a:t>Κεμάλ</a:t>
            </a:r>
            <a:r>
              <a:rPr lang="el-GR" sz="2800" b="0" i="0" dirty="0">
                <a:solidFill>
                  <a:schemeClr val="bg1"/>
                </a:solidFill>
                <a:effectLst/>
                <a:latin typeface="Bahnschrift Light" panose="020B0502040204020203" pitchFamily="34" charset="0"/>
              </a:rPr>
              <a:t> επιτέθηκαν στις εξασθενημένες ελληνικές στρατιωτικές δυνάμεις. Η αμυντική γραμμή </a:t>
            </a:r>
            <a:r>
              <a:rPr lang="el-GR" sz="2800" b="0" i="0" dirty="0">
                <a:solidFill>
                  <a:srgbClr val="FF0000"/>
                </a:solidFill>
                <a:effectLst/>
                <a:latin typeface="Bahnschrift Light" panose="020B0502040204020203" pitchFamily="34" charset="0"/>
              </a:rPr>
              <a:t>έσπασε</a:t>
            </a:r>
            <a:r>
              <a:rPr lang="el-GR" sz="2800" b="0" i="0" dirty="0">
                <a:solidFill>
                  <a:schemeClr val="bg1"/>
                </a:solidFill>
                <a:effectLst/>
                <a:latin typeface="Bahnschrift Light" panose="020B0502040204020203" pitchFamily="34" charset="0"/>
              </a:rPr>
              <a:t> και ο ελληνικός στρατός αναγκάστηκε </a:t>
            </a:r>
            <a:r>
              <a:rPr lang="el-GR" sz="2800" b="0" i="0" dirty="0">
                <a:solidFill>
                  <a:srgbClr val="FF0000"/>
                </a:solidFill>
                <a:effectLst/>
                <a:latin typeface="Bahnschrift Light" panose="020B0502040204020203" pitchFamily="34" charset="0"/>
              </a:rPr>
              <a:t>να υποχωρήσει</a:t>
            </a:r>
            <a:r>
              <a:rPr lang="el-GR" sz="2800" b="0" i="0" dirty="0">
                <a:solidFill>
                  <a:schemeClr val="bg1"/>
                </a:solidFill>
                <a:effectLst/>
                <a:latin typeface="Bahnschrift Light" panose="020B0502040204020203" pitchFamily="34" charset="0"/>
              </a:rPr>
              <a:t>. </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367869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04116AFC-ABB8-43FB-8ECD-07C21784F392}"/>
              </a:ext>
            </a:extLst>
          </p:cNvPr>
          <p:cNvPicPr>
            <a:picLocks noChangeAspect="1"/>
          </p:cNvPicPr>
          <p:nvPr/>
        </p:nvPicPr>
        <p:blipFill>
          <a:blip r:embed="rId3"/>
          <a:stretch>
            <a:fillRect/>
          </a:stretch>
        </p:blipFill>
        <p:spPr>
          <a:xfrm>
            <a:off x="0" y="0"/>
            <a:ext cx="12192000" cy="6334780"/>
          </a:xfrm>
          <a:prstGeom prst="rect">
            <a:avLst/>
          </a:prstGeom>
        </p:spPr>
      </p:pic>
      <p:sp>
        <p:nvSpPr>
          <p:cNvPr id="6" name="TextBox 5">
            <a:extLst>
              <a:ext uri="{FF2B5EF4-FFF2-40B4-BE49-F238E27FC236}">
                <a16:creationId xmlns:a16="http://schemas.microsoft.com/office/drawing/2014/main" id="{7B3E8A2F-2006-46C3-9B8C-CDB60B58CDF2}"/>
              </a:ext>
            </a:extLst>
          </p:cNvPr>
          <p:cNvSpPr txBox="1"/>
          <p:nvPr/>
        </p:nvSpPr>
        <p:spPr>
          <a:xfrm>
            <a:off x="0" y="6334780"/>
            <a:ext cx="12192000" cy="523220"/>
          </a:xfrm>
          <a:prstGeom prst="rect">
            <a:avLst/>
          </a:prstGeom>
          <a:noFill/>
        </p:spPr>
        <p:txBody>
          <a:bodyPr wrap="square">
            <a:spAutoFit/>
          </a:bodyPr>
          <a:lstStyle/>
          <a:p>
            <a:r>
              <a:rPr lang="el-GR" sz="2800" b="0" i="0" dirty="0">
                <a:solidFill>
                  <a:schemeClr val="bg1"/>
                </a:solidFill>
                <a:effectLst/>
                <a:latin typeface="Bahnschrift Light" panose="020B0502040204020203" pitchFamily="34" charset="0"/>
              </a:rPr>
              <a:t>Τον ακολούθησαν χιλιάδες Έλληνες, φοβούμενοι τα τουρκικά αντίποινα. </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32423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ADF11F95-BD58-41CC-BAC0-83953D7F94F6}"/>
              </a:ext>
            </a:extLst>
          </p:cNvPr>
          <p:cNvPicPr>
            <a:picLocks noChangeAspect="1"/>
          </p:cNvPicPr>
          <p:nvPr/>
        </p:nvPicPr>
        <p:blipFill>
          <a:blip r:embed="rId3"/>
          <a:stretch>
            <a:fillRect/>
          </a:stretch>
        </p:blipFill>
        <p:spPr>
          <a:xfrm>
            <a:off x="0" y="0"/>
            <a:ext cx="12191999" cy="5657671"/>
          </a:xfrm>
          <a:prstGeom prst="rect">
            <a:avLst/>
          </a:prstGeom>
        </p:spPr>
      </p:pic>
      <p:sp>
        <p:nvSpPr>
          <p:cNvPr id="6" name="TextBox 5">
            <a:extLst>
              <a:ext uri="{FF2B5EF4-FFF2-40B4-BE49-F238E27FC236}">
                <a16:creationId xmlns:a16="http://schemas.microsoft.com/office/drawing/2014/main" id="{859D8CA2-3776-44FF-9E54-CE795C8F57D3}"/>
              </a:ext>
            </a:extLst>
          </p:cNvPr>
          <p:cNvSpPr txBox="1"/>
          <p:nvPr/>
        </p:nvSpPr>
        <p:spPr>
          <a:xfrm>
            <a:off x="-1" y="5703550"/>
            <a:ext cx="12192000" cy="1200329"/>
          </a:xfrm>
          <a:prstGeom prst="rect">
            <a:avLst/>
          </a:prstGeom>
          <a:noFill/>
        </p:spPr>
        <p:txBody>
          <a:bodyPr wrap="square">
            <a:spAutoFit/>
          </a:bodyPr>
          <a:lstStyle/>
          <a:p>
            <a:pPr algn="just"/>
            <a:r>
              <a:rPr lang="el-GR" sz="2400" b="0" i="0" dirty="0">
                <a:solidFill>
                  <a:schemeClr val="bg1"/>
                </a:solidFill>
                <a:effectLst/>
                <a:latin typeface="Bahnschrift Light" panose="020B0502040204020203" pitchFamily="34" charset="0"/>
              </a:rPr>
              <a:t>Στα τέλη Αυγούστου οι Τούρκοι μπήκαν στη Σμύρνη, πυρπόλησαν την ελληνική και την αρμενική συνοικία της πόλης, ενώ </a:t>
            </a:r>
            <a:r>
              <a:rPr lang="el-GR" sz="2400" b="0" i="0" dirty="0">
                <a:solidFill>
                  <a:srgbClr val="FF0000"/>
                </a:solidFill>
                <a:effectLst/>
                <a:latin typeface="Bahnschrift Light" panose="020B0502040204020203" pitchFamily="34" charset="0"/>
              </a:rPr>
              <a:t>ο Μητροπολίτης Χρυσόστομος </a:t>
            </a:r>
            <a:r>
              <a:rPr lang="el-GR" sz="2400" b="0" i="0" dirty="0">
                <a:solidFill>
                  <a:schemeClr val="bg1"/>
                </a:solidFill>
                <a:effectLst/>
                <a:latin typeface="Bahnschrift Light" panose="020B0502040204020203" pitchFamily="34" charset="0"/>
              </a:rPr>
              <a:t>παραδόθηκε στο μουσουλμανικό πλήθος και </a:t>
            </a:r>
            <a:r>
              <a:rPr lang="el-GR" sz="2400" b="0" i="0" dirty="0">
                <a:solidFill>
                  <a:srgbClr val="FF0000"/>
                </a:solidFill>
                <a:effectLst/>
                <a:latin typeface="Bahnschrift Light" panose="020B0502040204020203" pitchFamily="34" charset="0"/>
              </a:rPr>
              <a:t>θανατώθηκε</a:t>
            </a:r>
            <a:r>
              <a:rPr lang="el-GR" sz="2400" b="0" i="0" dirty="0">
                <a:solidFill>
                  <a:schemeClr val="bg1"/>
                </a:solidFill>
                <a:effectLst/>
                <a:latin typeface="Bahnschrift Light" panose="020B0502040204020203" pitchFamily="34" charset="0"/>
              </a:rPr>
              <a:t>.</a:t>
            </a:r>
            <a:endParaRPr lang="el-GR" sz="24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19083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513736B3-B1A4-4E79-935B-5405CB6F8F0C}"/>
              </a:ext>
            </a:extLst>
          </p:cNvPr>
          <p:cNvPicPr>
            <a:picLocks noChangeAspect="1"/>
          </p:cNvPicPr>
          <p:nvPr/>
        </p:nvPicPr>
        <p:blipFill>
          <a:blip r:embed="rId3"/>
          <a:stretch>
            <a:fillRect/>
          </a:stretch>
        </p:blipFill>
        <p:spPr>
          <a:xfrm>
            <a:off x="-1" y="0"/>
            <a:ext cx="12191999" cy="6858000"/>
          </a:xfrm>
          <a:prstGeom prst="rect">
            <a:avLst/>
          </a:prstGeom>
        </p:spPr>
      </p:pic>
    </p:spTree>
    <p:extLst>
      <p:ext uri="{BB962C8B-B14F-4D97-AF65-F5344CB8AC3E}">
        <p14:creationId xmlns:p14="http://schemas.microsoft.com/office/powerpoint/2010/main" val="326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E86E3403-6BE7-47AC-9A1A-752B854B1D46}"/>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54B9662A-0B1A-420B-9F20-AF52001C95D5}"/>
              </a:ext>
            </a:extLst>
          </p:cNvPr>
          <p:cNvSpPr txBox="1"/>
          <p:nvPr/>
        </p:nvSpPr>
        <p:spPr>
          <a:xfrm>
            <a:off x="-1" y="5042118"/>
            <a:ext cx="12192000" cy="1815882"/>
          </a:xfrm>
          <a:prstGeom prst="rect">
            <a:avLst/>
          </a:prstGeom>
          <a:noFill/>
        </p:spPr>
        <p:txBody>
          <a:bodyPr wrap="square">
            <a:spAutoFit/>
          </a:bodyPr>
          <a:lstStyle/>
          <a:p>
            <a:pPr algn="just"/>
            <a:r>
              <a:rPr lang="el-GR" sz="2800" b="0" i="0" dirty="0">
                <a:solidFill>
                  <a:schemeClr val="bg1"/>
                </a:solidFill>
                <a:effectLst/>
                <a:latin typeface="Bahnschrift Light" panose="020B0502040204020203" pitchFamily="34" charset="0"/>
              </a:rPr>
              <a:t>Σκηνές ανείπωτου πόνου εκτυλίχθηκαν στο λιμάνι, με πρωταγωνιστές πλήθος πρόσφυγες που αγωνίζονταν να μπουν στα πλοία για να σωθούν. Σφαγές χριστιανών και λεηλασίες ολοκλήρωσαν την καταστροφή. Ήταν το δραματικό τέλος της μακραίωνης ελληνικής παρουσίας στην περιοχή.</a:t>
            </a:r>
            <a:endParaRPr lang="el-GR" sz="28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30618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4"/>
          <a:stretch>
            <a:fillRect/>
          </a:stretch>
        </p:blipFill>
        <p:spPr>
          <a:xfrm>
            <a:off x="0" y="0"/>
            <a:ext cx="12192000" cy="6858000"/>
          </a:xfrm>
          <a:prstGeom prst="rect">
            <a:avLst/>
          </a:prstGeom>
        </p:spPr>
      </p:pic>
      <p:pic>
        <p:nvPicPr>
          <p:cNvPr id="2" name="Η ΜΙΚΡΑΣΙΑΤΙΚΗ ΕΚΣΤΡΑΤΕΙΑ ΚΑΙ Η ΚΑΤΑΣΤΡΟΦΗ">
            <a:hlinkClick r:id="" action="ppaction://media"/>
            <a:extLst>
              <a:ext uri="{FF2B5EF4-FFF2-40B4-BE49-F238E27FC236}">
                <a16:creationId xmlns:a16="http://schemas.microsoft.com/office/drawing/2014/main" id="{FB6488E8-8C1D-4B2E-BCC3-867B999FDE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999"/>
          </a:xfrm>
          <a:prstGeom prst="rect">
            <a:avLst/>
          </a:prstGeom>
        </p:spPr>
      </p:pic>
    </p:spTree>
    <p:extLst>
      <p:ext uri="{BB962C8B-B14F-4D97-AF65-F5344CB8AC3E}">
        <p14:creationId xmlns:p14="http://schemas.microsoft.com/office/powerpoint/2010/main" val="187771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7598ACC-1770-4CD6-9534-F0855D8B7556}"/>
              </a:ext>
            </a:extLst>
          </p:cNvPr>
          <p:cNvSpPr txBox="1"/>
          <p:nvPr/>
        </p:nvSpPr>
        <p:spPr>
          <a:xfrm>
            <a:off x="834887" y="920621"/>
            <a:ext cx="10800522" cy="5016758"/>
          </a:xfrm>
          <a:prstGeom prst="rect">
            <a:avLst/>
          </a:prstGeom>
          <a:noFill/>
        </p:spPr>
        <p:txBody>
          <a:bodyPr wrap="square">
            <a:spAutoFit/>
          </a:bodyPr>
          <a:lstStyle/>
          <a:p>
            <a:pPr algn="ctr"/>
            <a:r>
              <a:rPr lang="el-GR" sz="2000" b="1" i="0" dirty="0">
                <a:solidFill>
                  <a:srgbClr val="0000FF"/>
                </a:solidFill>
                <a:effectLst/>
                <a:latin typeface="Calibri Light" panose="020F0302020204030204" pitchFamily="34" charset="0"/>
                <a:cs typeface="Calibri Light" panose="020F0302020204030204" pitchFamily="34" charset="0"/>
              </a:rPr>
              <a:t>Ερωτήσεις:</a:t>
            </a:r>
            <a:endParaRPr lang="el-GR" sz="2000" b="0" i="0" dirty="0">
              <a:solidFill>
                <a:srgbClr val="333333"/>
              </a:solidFill>
              <a:effectLst/>
              <a:latin typeface="Calibri Light" panose="020F0302020204030204" pitchFamily="34" charset="0"/>
              <a:cs typeface="Calibri Light" panose="020F0302020204030204" pitchFamily="34" charset="0"/>
            </a:endParaRPr>
          </a:p>
          <a:p>
            <a:r>
              <a:rPr lang="el-GR" sz="2000" b="1" i="0" dirty="0">
                <a:solidFill>
                  <a:srgbClr val="000000"/>
                </a:solidFill>
                <a:effectLst/>
                <a:latin typeface="Calibri Light" panose="020F0302020204030204" pitchFamily="34" charset="0"/>
                <a:cs typeface="Calibri Light" panose="020F0302020204030204" pitchFamily="34" charset="0"/>
              </a:rPr>
              <a:t>1.Ποια ήταν η κατάσταση στην Τουρκία μετά τη Συνθήκη των </a:t>
            </a:r>
            <a:r>
              <a:rPr lang="el-GR" sz="2000" b="1" i="0" dirty="0" err="1">
                <a:solidFill>
                  <a:srgbClr val="000000"/>
                </a:solidFill>
                <a:effectLst/>
                <a:latin typeface="Calibri Light" panose="020F0302020204030204" pitchFamily="34" charset="0"/>
                <a:cs typeface="Calibri Light" panose="020F0302020204030204" pitchFamily="34" charset="0"/>
              </a:rPr>
              <a:t>Σεβρών</a:t>
            </a:r>
            <a:r>
              <a:rPr lang="el-GR" sz="2000" b="1" i="0" dirty="0">
                <a:solidFill>
                  <a:srgbClr val="000000"/>
                </a:solidFill>
                <a:effectLst/>
                <a:latin typeface="Calibri Light" panose="020F0302020204030204" pitchFamily="34" charset="0"/>
                <a:cs typeface="Calibri Light" panose="020F0302020204030204" pitchFamily="34" charset="0"/>
              </a:rPr>
              <a:t>;</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2.Ποια απόφαση πάρθηκε από τις ελληνικές δυνάμεις προκειμένου να προστατευτεί η Ζώνη της Σμύρνης; Ποιες δυσκολίες έκρυβε αυτή η απόφαση;</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3.Ποιο ήταν το πολιτικό γεγονός που άλλαξε τη ροή των εξελίξεων στη Μικρά Ασία ;</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4.Ποια ήταν η αντίδραση των Τούρκων στη Συνθήκη των </a:t>
            </a:r>
            <a:r>
              <a:rPr lang="el-GR" sz="2000" b="1" i="0" dirty="0" err="1">
                <a:solidFill>
                  <a:srgbClr val="000000"/>
                </a:solidFill>
                <a:effectLst/>
                <a:latin typeface="Calibri Light" panose="020F0302020204030204" pitchFamily="34" charset="0"/>
                <a:cs typeface="Calibri Light" panose="020F0302020204030204" pitchFamily="34" charset="0"/>
              </a:rPr>
              <a:t>Σεβρών</a:t>
            </a:r>
            <a:r>
              <a:rPr lang="el-GR" sz="2000" b="1" i="0" dirty="0">
                <a:solidFill>
                  <a:srgbClr val="000000"/>
                </a:solidFill>
                <a:effectLst/>
                <a:latin typeface="Calibri Light" panose="020F0302020204030204" pitchFamily="34" charset="0"/>
                <a:cs typeface="Calibri Light" panose="020F0302020204030204" pitchFamily="34" charset="0"/>
              </a:rPr>
              <a:t>;</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5.Ποια ήταν η νικηφόρα πορεία των ελληνικών στρατευμάτων στη διάρκεια του 1921; Ποιο ήταν το λάθος που οδήγησε τελικά στην ήττα και την καταστροφή;</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6.Πότε άρχισε η αντεπίθεση των Τούρκων; Πώς αντέδρασε ο ελληνικός στρατός;</a:t>
            </a:r>
            <a:endParaRPr lang="el-GR" sz="2000" b="0" i="0" dirty="0">
              <a:solidFill>
                <a:srgbClr val="6D6D6D"/>
              </a:solidFill>
              <a:effectLst/>
              <a:latin typeface="Calibri Light" panose="020F0302020204030204" pitchFamily="34" charset="0"/>
              <a:cs typeface="Calibri Light" panose="020F0302020204030204" pitchFamily="34" charset="0"/>
            </a:endParaRPr>
          </a:p>
          <a:p>
            <a:r>
              <a:rPr lang="el-GR" sz="2000" b="0" i="0" dirty="0">
                <a:solidFill>
                  <a:srgbClr val="6D6D6D"/>
                </a:solidFill>
                <a:effectLst/>
                <a:latin typeface="Calibri Light" panose="020F0302020204030204" pitchFamily="34" charset="0"/>
                <a:cs typeface="Calibri Light" panose="020F0302020204030204" pitchFamily="34" charset="0"/>
              </a:rPr>
              <a:t> </a:t>
            </a:r>
          </a:p>
          <a:p>
            <a:r>
              <a:rPr lang="el-GR" sz="2000" b="1" i="0" dirty="0">
                <a:solidFill>
                  <a:srgbClr val="000000"/>
                </a:solidFill>
                <a:effectLst/>
                <a:latin typeface="Calibri Light" panose="020F0302020204030204" pitchFamily="34" charset="0"/>
                <a:cs typeface="Calibri Light" panose="020F0302020204030204" pitchFamily="34" charset="0"/>
              </a:rPr>
              <a:t>7.Ποιες ήταν οι τραγικές συνέπειες της ήττας των Ελλήνων στη Μ. Ασία;</a:t>
            </a:r>
            <a:endParaRPr lang="el-GR" sz="2000" b="0" i="0" dirty="0">
              <a:solidFill>
                <a:srgbClr val="6D6D6D"/>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6255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DAC8B764-6E73-405C-89D7-E6C0D76E09B6}"/>
              </a:ext>
            </a:extLst>
          </p:cNvPr>
          <p:cNvPicPr>
            <a:picLocks noChangeAspect="1"/>
          </p:cNvPicPr>
          <p:nvPr/>
        </p:nvPicPr>
        <p:blipFill>
          <a:blip r:embed="rId3"/>
          <a:stretch>
            <a:fillRect/>
          </a:stretch>
        </p:blipFill>
        <p:spPr>
          <a:xfrm>
            <a:off x="0" y="-1"/>
            <a:ext cx="12191999" cy="5605671"/>
          </a:xfrm>
          <a:prstGeom prst="rect">
            <a:avLst/>
          </a:prstGeom>
        </p:spPr>
      </p:pic>
      <p:sp>
        <p:nvSpPr>
          <p:cNvPr id="6" name="TextBox 5">
            <a:extLst>
              <a:ext uri="{FF2B5EF4-FFF2-40B4-BE49-F238E27FC236}">
                <a16:creationId xmlns:a16="http://schemas.microsoft.com/office/drawing/2014/main" id="{89D33FD7-1F2A-4030-930B-DF80ED4CC37E}"/>
              </a:ext>
            </a:extLst>
          </p:cNvPr>
          <p:cNvSpPr txBox="1"/>
          <p:nvPr/>
        </p:nvSpPr>
        <p:spPr>
          <a:xfrm>
            <a:off x="0" y="5473005"/>
            <a:ext cx="12192000" cy="1384995"/>
          </a:xfrm>
          <a:prstGeom prst="rect">
            <a:avLst/>
          </a:prstGeom>
          <a:noFill/>
        </p:spPr>
        <p:txBody>
          <a:bodyPr wrap="square">
            <a:spAutoFit/>
          </a:bodyPr>
          <a:lstStyle/>
          <a:p>
            <a:pPr algn="just"/>
            <a:r>
              <a:rPr lang="el-GR" sz="2800" b="0" i="0" dirty="0">
                <a:solidFill>
                  <a:srgbClr val="002060"/>
                </a:solidFill>
                <a:effectLst/>
                <a:latin typeface="Bahnschrift Light" panose="020B0502040204020203" pitchFamily="34" charset="0"/>
              </a:rPr>
              <a:t>η Βρετανία τα στενά του Βοσπόρου και την Κωνσταντινούπολη, η Ιταλία την Αττάλεια, η Γαλλία την Κιλικία και η Ελλάδα την περιοχή της Σμύρνης, όπου κατοικούσαν εκατοντάδες χιλιάδες Έλληνες.</a:t>
            </a:r>
            <a:endParaRPr lang="el-GR" sz="2800" dirty="0">
              <a:solidFill>
                <a:srgbClr val="002060"/>
              </a:solidFill>
              <a:latin typeface="Bahnschrift Light" panose="020B0502040204020203" pitchFamily="34" charset="0"/>
            </a:endParaRPr>
          </a:p>
        </p:txBody>
      </p:sp>
    </p:spTree>
    <p:extLst>
      <p:ext uri="{BB962C8B-B14F-4D97-AF65-F5344CB8AC3E}">
        <p14:creationId xmlns:p14="http://schemas.microsoft.com/office/powerpoint/2010/main" val="394102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C787E2A3-EAB0-414E-BF00-365020E7B99A}"/>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BE90625-4D4D-4BC3-978E-61B050DC74D0}"/>
              </a:ext>
            </a:extLst>
          </p:cNvPr>
          <p:cNvSpPr txBox="1"/>
          <p:nvPr/>
        </p:nvSpPr>
        <p:spPr>
          <a:xfrm>
            <a:off x="0" y="0"/>
            <a:ext cx="12191999" cy="1815882"/>
          </a:xfrm>
          <a:prstGeom prst="rect">
            <a:avLst/>
          </a:prstGeom>
          <a:solidFill>
            <a:schemeClr val="tx1">
              <a:lumMod val="85000"/>
            </a:schemeClr>
          </a:solidFill>
        </p:spPr>
        <p:txBody>
          <a:bodyPr wrap="square">
            <a:spAutoFit/>
          </a:bodyPr>
          <a:lstStyle/>
          <a:p>
            <a:pPr algn="just"/>
            <a:r>
              <a:rPr lang="el-GR" sz="2800" b="0" i="0" dirty="0">
                <a:solidFill>
                  <a:srgbClr val="002060"/>
                </a:solidFill>
                <a:effectLst/>
                <a:latin typeface="Bahnschrift Light" panose="020B0502040204020203" pitchFamily="34" charset="0"/>
              </a:rPr>
              <a:t>Από τις 2 Μαΐου του 1919 είχαν αποβιβαστεί στο λιμάνι της Σμύρνης ελληνικά στρατεύματα, αναλαμβάνοντας τη διοίκησή της για πέντε χρόνια. Αμέσως μετά, οι κάτοικοι της θα αποφάσιζαν αν θα ενωνόταν με την Ελλάδα.</a:t>
            </a:r>
            <a:endParaRPr lang="el-GR" sz="2800" dirty="0">
              <a:solidFill>
                <a:srgbClr val="002060"/>
              </a:solidFill>
              <a:latin typeface="Bahnschrift Light" panose="020B0502040204020203" pitchFamily="34" charset="0"/>
            </a:endParaRPr>
          </a:p>
        </p:txBody>
      </p:sp>
    </p:spTree>
    <p:extLst>
      <p:ext uri="{BB962C8B-B14F-4D97-AF65-F5344CB8AC3E}">
        <p14:creationId xmlns:p14="http://schemas.microsoft.com/office/powerpoint/2010/main" val="8324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8A1EAF06-FB6A-4295-ACE9-8E93270976C3}"/>
              </a:ext>
            </a:extLst>
          </p:cNvPr>
          <p:cNvPicPr>
            <a:picLocks noChangeAspect="1"/>
          </p:cNvPicPr>
          <p:nvPr/>
        </p:nvPicPr>
        <p:blipFill>
          <a:blip r:embed="rId3"/>
          <a:stretch>
            <a:fillRect/>
          </a:stretch>
        </p:blipFill>
        <p:spPr>
          <a:xfrm>
            <a:off x="275451" y="620884"/>
            <a:ext cx="11641098" cy="5616231"/>
          </a:xfrm>
          <a:prstGeom prst="rect">
            <a:avLst/>
          </a:prstGeom>
        </p:spPr>
      </p:pic>
    </p:spTree>
    <p:extLst>
      <p:ext uri="{BB962C8B-B14F-4D97-AF65-F5344CB8AC3E}">
        <p14:creationId xmlns:p14="http://schemas.microsoft.com/office/powerpoint/2010/main" val="387271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CCB9FD38-9E2F-4074-8417-02493C3F6395}"/>
              </a:ext>
            </a:extLst>
          </p:cNvPr>
          <p:cNvPicPr>
            <a:picLocks noChangeAspect="1"/>
          </p:cNvPicPr>
          <p:nvPr/>
        </p:nvPicPr>
        <p:blipFill>
          <a:blip r:embed="rId3"/>
          <a:stretch>
            <a:fillRect/>
          </a:stretch>
        </p:blipFill>
        <p:spPr>
          <a:xfrm>
            <a:off x="0" y="0"/>
            <a:ext cx="6096000" cy="6858000"/>
          </a:xfrm>
          <a:prstGeom prst="rect">
            <a:avLst/>
          </a:prstGeom>
        </p:spPr>
      </p:pic>
      <p:sp>
        <p:nvSpPr>
          <p:cNvPr id="6" name="TextBox 5">
            <a:extLst>
              <a:ext uri="{FF2B5EF4-FFF2-40B4-BE49-F238E27FC236}">
                <a16:creationId xmlns:a16="http://schemas.microsoft.com/office/drawing/2014/main" id="{EB751F80-7F4C-4E28-AB50-669D979C1CF9}"/>
              </a:ext>
            </a:extLst>
          </p:cNvPr>
          <p:cNvSpPr txBox="1"/>
          <p:nvPr/>
        </p:nvSpPr>
        <p:spPr>
          <a:xfrm>
            <a:off x="6732104" y="1340630"/>
            <a:ext cx="3803373" cy="3108543"/>
          </a:xfrm>
          <a:prstGeom prst="rect">
            <a:avLst/>
          </a:prstGeom>
          <a:noFill/>
        </p:spPr>
        <p:txBody>
          <a:bodyPr wrap="square">
            <a:spAutoFit/>
          </a:bodyPr>
          <a:lstStyle/>
          <a:p>
            <a:pPr algn="ctr"/>
            <a:r>
              <a:rPr lang="el-GR" sz="2800" b="0" i="0" dirty="0">
                <a:solidFill>
                  <a:srgbClr val="444444"/>
                </a:solidFill>
                <a:effectLst/>
                <a:latin typeface="Bahnschrift Light" panose="020B0502040204020203" pitchFamily="34" charset="0"/>
              </a:rPr>
              <a:t>Ο ελληνικός στρατός ήρθε αμέσως στην Πέργαμο και στο </a:t>
            </a:r>
            <a:r>
              <a:rPr lang="el-GR" sz="2800" b="0" i="0" dirty="0" err="1">
                <a:solidFill>
                  <a:srgbClr val="444444"/>
                </a:solidFill>
                <a:effectLst/>
                <a:latin typeface="Bahnschrift Light" panose="020B0502040204020203" pitchFamily="34" charset="0"/>
              </a:rPr>
              <a:t>Αϊδίνι</a:t>
            </a:r>
            <a:r>
              <a:rPr lang="el-GR" sz="2800" b="0" i="0" dirty="0">
                <a:solidFill>
                  <a:srgbClr val="444444"/>
                </a:solidFill>
                <a:effectLst/>
                <a:latin typeface="Bahnschrift Light" panose="020B0502040204020203" pitchFamily="34" charset="0"/>
              </a:rPr>
              <a:t> σε σύγκρουση με Τούρκους στρατιώτες και αντάρτες.</a:t>
            </a:r>
            <a:endParaRPr lang="el-GR" sz="2800" dirty="0">
              <a:latin typeface="Bahnschrift Light" panose="020B0502040204020203" pitchFamily="34" charset="0"/>
            </a:endParaRPr>
          </a:p>
        </p:txBody>
      </p:sp>
    </p:spTree>
    <p:extLst>
      <p:ext uri="{BB962C8B-B14F-4D97-AF65-F5344CB8AC3E}">
        <p14:creationId xmlns:p14="http://schemas.microsoft.com/office/powerpoint/2010/main" val="249181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832B48E3-3D04-4775-999A-3E04294AA871}"/>
              </a:ext>
            </a:extLst>
          </p:cNvPr>
          <p:cNvPicPr>
            <a:picLocks noChangeAspect="1"/>
          </p:cNvPicPr>
          <p:nvPr/>
        </p:nvPicPr>
        <p:blipFill>
          <a:blip r:embed="rId3"/>
          <a:stretch>
            <a:fillRect/>
          </a:stretch>
        </p:blipFill>
        <p:spPr>
          <a:xfrm>
            <a:off x="0" y="0"/>
            <a:ext cx="12192000" cy="4991100"/>
          </a:xfrm>
          <a:prstGeom prst="rect">
            <a:avLst/>
          </a:prstGeom>
        </p:spPr>
      </p:pic>
      <p:sp>
        <p:nvSpPr>
          <p:cNvPr id="6" name="TextBox 5">
            <a:extLst>
              <a:ext uri="{FF2B5EF4-FFF2-40B4-BE49-F238E27FC236}">
                <a16:creationId xmlns:a16="http://schemas.microsoft.com/office/drawing/2014/main" id="{0532EC7A-E8D9-40C3-B6ED-6C45022572A5}"/>
              </a:ext>
            </a:extLst>
          </p:cNvPr>
          <p:cNvSpPr txBox="1"/>
          <p:nvPr/>
        </p:nvSpPr>
        <p:spPr>
          <a:xfrm>
            <a:off x="0" y="4991100"/>
            <a:ext cx="12192000" cy="1815882"/>
          </a:xfrm>
          <a:prstGeom prst="rect">
            <a:avLst/>
          </a:prstGeom>
          <a:noFill/>
        </p:spPr>
        <p:txBody>
          <a:bodyPr wrap="square">
            <a:spAutoFit/>
          </a:bodyPr>
          <a:lstStyle/>
          <a:p>
            <a:pPr algn="just"/>
            <a:r>
              <a:rPr lang="el-GR" sz="2800" b="0" i="0" dirty="0">
                <a:solidFill>
                  <a:srgbClr val="C00000"/>
                </a:solidFill>
                <a:effectLst/>
                <a:latin typeface="Bahnschrift Light" panose="020B0502040204020203" pitchFamily="34" charset="0"/>
              </a:rPr>
              <a:t>Οι επιτιθέμενοι εξορμούσαν από την ενδοχώρα είτε από εδάφη που κατείχαν οι Ιταλοί. Προκειμένου να προστατευθούν οι ελληνικοί πληθυσμοί και να αντιμετωπιστούν οι τουρκικές επιθέσεις, η γραμμή κατοχής αποφασίστηκε να επεκταθεί. </a:t>
            </a:r>
            <a:endParaRPr lang="el-GR" sz="2800"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35049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609F5276-12A8-4A77-A1BC-67F4384A2D2F}"/>
              </a:ext>
            </a:extLst>
          </p:cNvPr>
          <p:cNvPicPr>
            <a:picLocks noChangeAspect="1"/>
          </p:cNvPicPr>
          <p:nvPr/>
        </p:nvPicPr>
        <p:blipFill>
          <a:blip r:embed="rId3"/>
          <a:stretch>
            <a:fillRect/>
          </a:stretch>
        </p:blipFill>
        <p:spPr>
          <a:xfrm>
            <a:off x="-1" y="0"/>
            <a:ext cx="12191999" cy="5565913"/>
          </a:xfrm>
          <a:prstGeom prst="rect">
            <a:avLst/>
          </a:prstGeom>
        </p:spPr>
      </p:pic>
      <p:sp>
        <p:nvSpPr>
          <p:cNvPr id="6" name="TextBox 5">
            <a:extLst>
              <a:ext uri="{FF2B5EF4-FFF2-40B4-BE49-F238E27FC236}">
                <a16:creationId xmlns:a16="http://schemas.microsoft.com/office/drawing/2014/main" id="{F7841BC1-934E-40E9-8E8F-4BF58B768169}"/>
              </a:ext>
            </a:extLst>
          </p:cNvPr>
          <p:cNvSpPr txBox="1"/>
          <p:nvPr/>
        </p:nvSpPr>
        <p:spPr>
          <a:xfrm>
            <a:off x="0" y="5469332"/>
            <a:ext cx="12191997" cy="1384995"/>
          </a:xfrm>
          <a:prstGeom prst="rect">
            <a:avLst/>
          </a:prstGeom>
          <a:noFill/>
        </p:spPr>
        <p:txBody>
          <a:bodyPr wrap="square">
            <a:spAutoFit/>
          </a:bodyPr>
          <a:lstStyle/>
          <a:p>
            <a:pPr algn="just"/>
            <a:r>
              <a:rPr lang="el-GR" sz="2800" b="0" i="0" dirty="0">
                <a:solidFill>
                  <a:srgbClr val="C00000"/>
                </a:solidFill>
                <a:effectLst/>
                <a:latin typeface="Bahnschrift Light" panose="020B0502040204020203" pitchFamily="34" charset="0"/>
              </a:rPr>
              <a:t>Προκρίθηκε, λοιπόν, από το ελληνικό Στρατηγείο η κατάληψη των σημαντικών κέντρων </a:t>
            </a:r>
            <a:r>
              <a:rPr lang="el-GR" sz="2800" b="0" i="0" dirty="0" err="1">
                <a:solidFill>
                  <a:schemeClr val="bg1">
                    <a:lumMod val="95000"/>
                    <a:lumOff val="5000"/>
                  </a:schemeClr>
                </a:solidFill>
                <a:effectLst/>
                <a:latin typeface="Bahnschrift Light" panose="020B0502040204020203" pitchFamily="34" charset="0"/>
              </a:rPr>
              <a:t>Αφιόν</a:t>
            </a:r>
            <a:r>
              <a:rPr lang="el-GR" sz="2800" b="0" i="0" dirty="0">
                <a:solidFill>
                  <a:schemeClr val="bg1">
                    <a:lumMod val="95000"/>
                    <a:lumOff val="5000"/>
                  </a:schemeClr>
                </a:solidFill>
                <a:effectLst/>
                <a:latin typeface="Bahnschrift Light" panose="020B0502040204020203" pitchFamily="34" charset="0"/>
              </a:rPr>
              <a:t> </a:t>
            </a:r>
            <a:r>
              <a:rPr lang="el-GR" sz="2800" b="0" i="0" dirty="0" err="1">
                <a:solidFill>
                  <a:schemeClr val="bg1">
                    <a:lumMod val="95000"/>
                    <a:lumOff val="5000"/>
                  </a:schemeClr>
                </a:solidFill>
                <a:effectLst/>
                <a:latin typeface="Bahnschrift Light" panose="020B0502040204020203" pitchFamily="34" charset="0"/>
              </a:rPr>
              <a:t>Καραχισάρ</a:t>
            </a:r>
            <a:r>
              <a:rPr lang="el-GR" sz="2800" b="0" i="0" dirty="0">
                <a:solidFill>
                  <a:schemeClr val="bg1">
                    <a:lumMod val="95000"/>
                    <a:lumOff val="5000"/>
                  </a:schemeClr>
                </a:solidFill>
                <a:effectLst/>
                <a:latin typeface="Bahnschrift Light" panose="020B0502040204020203" pitchFamily="34" charset="0"/>
              </a:rPr>
              <a:t> και </a:t>
            </a:r>
            <a:r>
              <a:rPr lang="el-GR" sz="2800" b="0" i="0" dirty="0" err="1">
                <a:solidFill>
                  <a:schemeClr val="bg1">
                    <a:lumMod val="95000"/>
                    <a:lumOff val="5000"/>
                  </a:schemeClr>
                </a:solidFill>
                <a:effectLst/>
                <a:latin typeface="Bahnschrift Light" panose="020B0502040204020203" pitchFamily="34" charset="0"/>
              </a:rPr>
              <a:t>Εσκί</a:t>
            </a:r>
            <a:r>
              <a:rPr lang="el-GR" sz="2800" b="0" i="0" dirty="0">
                <a:solidFill>
                  <a:schemeClr val="bg1">
                    <a:lumMod val="95000"/>
                    <a:lumOff val="5000"/>
                  </a:schemeClr>
                </a:solidFill>
                <a:effectLst/>
                <a:latin typeface="Bahnschrift Light" panose="020B0502040204020203" pitchFamily="34" charset="0"/>
              </a:rPr>
              <a:t> </a:t>
            </a:r>
            <a:r>
              <a:rPr lang="el-GR" sz="2800" b="0" i="0" dirty="0" err="1">
                <a:solidFill>
                  <a:schemeClr val="bg1">
                    <a:lumMod val="95000"/>
                    <a:lumOff val="5000"/>
                  </a:schemeClr>
                </a:solidFill>
                <a:effectLst/>
                <a:latin typeface="Bahnschrift Light" panose="020B0502040204020203" pitchFamily="34" charset="0"/>
              </a:rPr>
              <a:t>Σεχιρ</a:t>
            </a:r>
            <a:r>
              <a:rPr lang="el-GR" sz="2800" b="0" i="0" dirty="0">
                <a:solidFill>
                  <a:srgbClr val="C00000"/>
                </a:solidFill>
                <a:effectLst/>
                <a:latin typeface="Bahnschrift Light" panose="020B0502040204020203" pitchFamily="34" charset="0"/>
              </a:rPr>
              <a:t>, που απείχαν περισσότερο από 300 χιλιόμετρα από τη βάση της Σμύρνης. </a:t>
            </a:r>
            <a:endParaRPr lang="el-GR" sz="2800" dirty="0">
              <a:solidFill>
                <a:srgbClr val="C00000"/>
              </a:solidFill>
              <a:latin typeface="Bahnschrift Light" panose="020B0502040204020203" pitchFamily="34" charset="0"/>
            </a:endParaRPr>
          </a:p>
        </p:txBody>
      </p:sp>
      <p:sp>
        <p:nvSpPr>
          <p:cNvPr id="5" name="Οβάλ 4">
            <a:extLst>
              <a:ext uri="{FF2B5EF4-FFF2-40B4-BE49-F238E27FC236}">
                <a16:creationId xmlns:a16="http://schemas.microsoft.com/office/drawing/2014/main" id="{DA847A26-1EA7-4C76-A5A9-0693E4DE1633}"/>
              </a:ext>
            </a:extLst>
          </p:cNvPr>
          <p:cNvSpPr/>
          <p:nvPr/>
        </p:nvSpPr>
        <p:spPr>
          <a:xfrm>
            <a:off x="6095998" y="2328710"/>
            <a:ext cx="1683026" cy="6361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789CD6D0-1970-4AFA-8590-926E7D79F61C}"/>
              </a:ext>
            </a:extLst>
          </p:cNvPr>
          <p:cNvSpPr/>
          <p:nvPr/>
        </p:nvSpPr>
        <p:spPr>
          <a:xfrm>
            <a:off x="6937510" y="3673805"/>
            <a:ext cx="2975115" cy="6361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422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989B416-0C31-48BE-98A7-297899C3B60E}"/>
              </a:ext>
            </a:extLst>
          </p:cNvPr>
          <p:cNvPicPr>
            <a:picLocks noChangeAspect="1"/>
          </p:cNvPicPr>
          <p:nvPr/>
        </p:nvPicPr>
        <p:blipFill>
          <a:blip r:embed="rId2"/>
          <a:stretch>
            <a:fillRect/>
          </a:stretch>
        </p:blipFill>
        <p:spPr>
          <a:xfrm>
            <a:off x="0" y="0"/>
            <a:ext cx="12192000" cy="6858000"/>
          </a:xfrm>
          <a:prstGeom prst="rect">
            <a:avLst/>
          </a:prstGeom>
        </p:spPr>
      </p:pic>
      <p:pic>
        <p:nvPicPr>
          <p:cNvPr id="3" name="Εικόνα 2">
            <a:extLst>
              <a:ext uri="{FF2B5EF4-FFF2-40B4-BE49-F238E27FC236}">
                <a16:creationId xmlns:a16="http://schemas.microsoft.com/office/drawing/2014/main" id="{7D99B008-FB87-4C42-8B27-D35E09D524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52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Κομμάτι">
  <a:themeElements>
    <a:clrScheme name="Βιολετί ΙΙ">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Κομμάτι">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ομμάτ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11492</TotalTime>
  <Words>712</Words>
  <Application>Microsoft Office PowerPoint</Application>
  <PresentationFormat>Ευρεία οθόνη</PresentationFormat>
  <Paragraphs>34</Paragraphs>
  <Slides>26</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26</vt:i4>
      </vt:variant>
    </vt:vector>
  </HeadingPairs>
  <TitlesOfParts>
    <vt:vector size="32" baseType="lpstr">
      <vt:lpstr>Bahnschrift Light</vt:lpstr>
      <vt:lpstr>Calibri</vt:lpstr>
      <vt:lpstr>Calibri Light</vt:lpstr>
      <vt:lpstr>Century Gothic</vt:lpstr>
      <vt:lpstr>Wingdings 3</vt:lpstr>
      <vt:lpstr>Κομμάτι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Hlias</dc:creator>
  <cp:lastModifiedBy>anyfantis@sch.gr</cp:lastModifiedBy>
  <cp:revision>356</cp:revision>
  <dcterms:created xsi:type="dcterms:W3CDTF">2020-09-15T21:04:20Z</dcterms:created>
  <dcterms:modified xsi:type="dcterms:W3CDTF">2021-06-01T19:33:19Z</dcterms:modified>
</cp:coreProperties>
</file>