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9" r:id="rId3"/>
    <p:sldId id="260" r:id="rId4"/>
    <p:sldId id="261" r:id="rId5"/>
    <p:sldId id="264" r:id="rId6"/>
    <p:sldId id="265" r:id="rId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 showGuides="1">
      <p:cViewPr varScale="1">
        <p:scale>
          <a:sx n="79" d="100"/>
          <a:sy n="79" d="100"/>
        </p:scale>
        <p:origin x="-16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B674D-4805-4344-86FE-33EB5E66DC61}" type="datetimeFigureOut">
              <a:rPr lang="el-GR" smtClean="0"/>
              <a:pPr/>
              <a:t>3/6/2021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DD7A74-AEC6-463B-AE6A-9BB9841E51E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73829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88725-3824-4B79-9430-5046A8F878E5}" type="datetime1">
              <a:rPr lang="el-GR" smtClean="0"/>
              <a:pPr/>
              <a:t>3/6/2021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Ι. ΠΑΔΙΩΤΗΣ Σ.Ε.Ε. ΠΕ83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6F111-A896-4E04-B377-293DE59EE64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175428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334AC-9FBC-4859-B041-CDE9E6349014}" type="datetime1">
              <a:rPr lang="el-GR" smtClean="0"/>
              <a:pPr/>
              <a:t>3/6/2021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Ι. ΠΑΔΙΩΤΗΣ Σ.Ε.Ε. ΠΕ83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6F111-A896-4E04-B377-293DE59EE64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368169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49ABF-BAA2-451D-8B90-609B6479E3F9}" type="datetime1">
              <a:rPr lang="el-GR" smtClean="0"/>
              <a:pPr/>
              <a:t>3/6/2021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Ι. ΠΑΔΙΩΤΗΣ Σ.Ε.Ε. ΠΕ83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6F111-A896-4E04-B377-293DE59EE64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702494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5114E-C7EB-415D-9039-12667941C3BD}" type="datetime1">
              <a:rPr lang="el-GR" smtClean="0"/>
              <a:pPr/>
              <a:t>3/6/2021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Ι. ΠΑΔΙΩΤΗΣ Σ.Ε.Ε. ΠΕ83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6F111-A896-4E04-B377-293DE59EE64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925240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515EB-AF3B-47F3-A486-ABA9F21F94FB}" type="datetime1">
              <a:rPr lang="el-GR" smtClean="0"/>
              <a:pPr/>
              <a:t>3/6/2021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Ι. ΠΑΔΙΩΤΗΣ Σ.Ε.Ε. ΠΕ83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6F111-A896-4E04-B377-293DE59EE64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68699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BACE2-51A1-424C-ACCF-38EFF4573ED0}" type="datetime1">
              <a:rPr lang="el-GR" smtClean="0"/>
              <a:pPr/>
              <a:t>3/6/2021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Ι. ΠΑΔΙΩΤΗΣ Σ.Ε.Ε. ΠΕ83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6F111-A896-4E04-B377-293DE59EE64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738766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43771-EA52-4DA1-9128-447E86602078}" type="datetime1">
              <a:rPr lang="el-GR" smtClean="0"/>
              <a:pPr/>
              <a:t>3/6/2021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Ι. ΠΑΔΙΩΤΗΣ Σ.Ε.Ε. ΠΕ83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6F111-A896-4E04-B377-293DE59EE64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748018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80D5C-E10D-4389-8AF9-EBF3F36B9196}" type="datetime1">
              <a:rPr lang="el-GR" smtClean="0"/>
              <a:pPr/>
              <a:t>3/6/2021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Ι. ΠΑΔΙΩΤΗΣ Σ.Ε.Ε. ΠΕ83</a:t>
            </a: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6F111-A896-4E04-B377-293DE59EE64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854412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47F88-CA5B-4934-A4AE-0DF6C4299A3C}" type="datetime1">
              <a:rPr lang="el-GR" smtClean="0"/>
              <a:pPr/>
              <a:t>3/6/2021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Ι. ΠΑΔΙΩΤΗΣ Σ.Ε.Ε. ΠΕ83</a:t>
            </a: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6F111-A896-4E04-B377-293DE59EE64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510057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0CBF6-1910-4619-9268-B5E9FE2D987D}" type="datetime1">
              <a:rPr lang="el-GR" smtClean="0"/>
              <a:pPr/>
              <a:t>3/6/2021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Ι. ΠΑΔΙΩΤΗΣ Σ.Ε.Ε. ΠΕ83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6F111-A896-4E04-B377-293DE59EE64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837765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6E49D-A53B-4ECC-BFE5-3DA5C83FD74C}" type="datetime1">
              <a:rPr lang="el-GR" smtClean="0"/>
              <a:pPr/>
              <a:t>3/6/2021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Ι. ΠΑΔΙΩΤΗΣ Σ.Ε.Ε. ΠΕ83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6F111-A896-4E04-B377-293DE59EE64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712300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8FD84-9FBF-4F4B-8532-8CAD164D128A}" type="datetime1">
              <a:rPr lang="el-GR" smtClean="0"/>
              <a:pPr/>
              <a:t>3/6/2021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 smtClean="0"/>
              <a:t>Ι. ΠΑΔΙΩΤΗΣ Σ.Ε.Ε. ΠΕ83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6F111-A896-4E04-B377-293DE59EE64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996870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/>
          <p:cNvSpPr/>
          <p:nvPr/>
        </p:nvSpPr>
        <p:spPr>
          <a:xfrm>
            <a:off x="2681246" y="1836785"/>
            <a:ext cx="3818739" cy="215321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l-GR" sz="3600" b="1" dirty="0" smtClean="0"/>
              <a:t>ΕΝΟΤΗΤΑ 5.5 </a:t>
            </a:r>
          </a:p>
          <a:p>
            <a:pPr algn="ctr">
              <a:lnSpc>
                <a:spcPct val="200000"/>
              </a:lnSpc>
            </a:pPr>
            <a:r>
              <a:rPr lang="el-GR" sz="3600" b="1" dirty="0" smtClean="0"/>
              <a:t>ΤΡΙΦΑΣΙΚΟ ΡΕΥΜΑ</a:t>
            </a:r>
            <a:endParaRPr lang="el-GR" sz="3600" b="1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6F111-A896-4E04-B377-293DE59EE64D}" type="slidenum">
              <a:rPr lang="el-GR" smtClean="0"/>
              <a:pPr/>
              <a:t>1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Ι. ΠΑΔΙΩΤΗΣ Σ.Ε.Ε. ΠΕ83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79020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19" y="26060"/>
            <a:ext cx="8640960" cy="52322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800" b="1" dirty="0" smtClean="0"/>
              <a:t>ΑΝΕΞΑΡΤΗΤΑ ΚΑΙ ΑΛΛΗΛΕΝΔΕΤΑ ΤΡΙΦΑΣΙΚΑ ΣΥΣΤΗΜΑΤΑ</a:t>
            </a:r>
            <a:endParaRPr lang="el-GR" sz="2800" b="1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extBox 1"/>
              <p:cNvSpPr txBox="1"/>
              <p:nvPr/>
            </p:nvSpPr>
            <p:spPr>
              <a:xfrm>
                <a:off x="1511659" y="3573016"/>
                <a:ext cx="6120680" cy="15994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0" dirty="0" smtClean="0">
                            <a:latin typeface="Cambria Math"/>
                          </a:rPr>
                          <m:t>𝐢</m:t>
                        </m:r>
                      </m:e>
                      <m:sub>
                        <m:r>
                          <a:rPr lang="en-US" sz="2400" b="1" i="0" dirty="0" smtClean="0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400" b="1" i="0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400" b="1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1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b="1" i="0" smtClean="0">
                                <a:latin typeface="Cambria Math"/>
                                <a:ea typeface="Cambria Math"/>
                              </a:rPr>
                              <m:t>𝐮</m:t>
                            </m:r>
                          </m:e>
                          <m:sub>
                            <m:r>
                              <a:rPr lang="en-US" sz="2400" b="1" i="0" smtClean="0">
                                <a:latin typeface="Cambria Math"/>
                                <a:ea typeface="Cambria Math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b="1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b="1" i="0" smtClean="0">
                                <a:latin typeface="Cambria Math"/>
                                <a:ea typeface="Cambria Math"/>
                              </a:rPr>
                              <m:t>𝐙</m:t>
                            </m:r>
                          </m:e>
                          <m:sub>
                            <m:r>
                              <a:rPr lang="en-US" sz="2400" b="1" i="0" smtClean="0">
                                <a:latin typeface="Cambria Math"/>
                                <a:ea typeface="Cambria Math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400" b="1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0" dirty="0">
                            <a:latin typeface="Cambria Math"/>
                          </a:rPr>
                          <m:t>𝐢</m:t>
                        </m:r>
                      </m:e>
                      <m:sub>
                        <m:r>
                          <a:rPr lang="en-US" sz="2400" b="1" i="0" dirty="0" smtClean="0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sz="2400" b="1" i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1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b="1" i="0">
                                <a:latin typeface="Cambria Math"/>
                                <a:ea typeface="Cambria Math"/>
                              </a:rPr>
                              <m:t>𝐮</m:t>
                            </m:r>
                          </m:e>
                          <m:sub>
                            <m:r>
                              <a:rPr lang="en-US" sz="2400" b="1" i="0">
                                <a:latin typeface="Cambria Math"/>
                                <a:ea typeface="Cambria Math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b="1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b="1" i="0">
                                <a:latin typeface="Cambria Math"/>
                                <a:ea typeface="Cambria Math"/>
                              </a:rPr>
                              <m:t>𝐙</m:t>
                            </m:r>
                          </m:e>
                          <m:sub>
                            <m:r>
                              <a:rPr lang="en-US" sz="2400" b="1" i="0">
                                <a:latin typeface="Cambria Math"/>
                                <a:ea typeface="Cambria Math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400" b="1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0" dirty="0">
                            <a:latin typeface="Cambria Math"/>
                          </a:rPr>
                          <m:t>𝐢</m:t>
                        </m:r>
                      </m:e>
                      <m:sub>
                        <m:r>
                          <a:rPr lang="en-US" sz="2400" b="1" i="0" dirty="0" smtClean="0">
                            <a:latin typeface="Cambria Math"/>
                          </a:rPr>
                          <m:t>𝟑</m:t>
                        </m:r>
                      </m:sub>
                    </m:sSub>
                    <m:r>
                      <a:rPr lang="en-US" sz="2400" b="1" i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1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b="1" i="0">
                                <a:latin typeface="Cambria Math"/>
                                <a:ea typeface="Cambria Math"/>
                              </a:rPr>
                              <m:t>𝐮</m:t>
                            </m:r>
                          </m:e>
                          <m:sub>
                            <m:r>
                              <a:rPr lang="en-US" sz="2400" b="1" i="0">
                                <a:latin typeface="Cambria Math"/>
                                <a:ea typeface="Cambria Math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b="1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b="1" i="0">
                                <a:latin typeface="Cambria Math"/>
                                <a:ea typeface="Cambria Math"/>
                              </a:rPr>
                              <m:t>𝐙</m:t>
                            </m:r>
                          </m:e>
                          <m:sub>
                            <m:r>
                              <a:rPr lang="en-US" sz="2400" b="1" i="0">
                                <a:latin typeface="Cambria Math"/>
                                <a:ea typeface="Cambria Math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400" b="1" dirty="0"/>
                  <a:t>, </a:t>
                </a:r>
                <a:endParaRPr lang="en-US" sz="2400" b="1" dirty="0" smtClean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0" dirty="0">
                            <a:latin typeface="Cambria Math"/>
                          </a:rPr>
                          <m:t>𝐢</m:t>
                        </m:r>
                      </m:e>
                      <m:sub>
                        <m:r>
                          <a:rPr lang="en-US" sz="2400" b="1" i="0" dirty="0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400" b="1" i="0" dirty="0" smtClean="0">
                        <a:latin typeface="Cambria Math"/>
                      </a:rPr>
                      <m:t>+</m:t>
                    </m:r>
                  </m:oMath>
                </a14:m>
                <a:r>
                  <a:rPr lang="en-US" sz="2400" b="1" dirty="0"/>
                  <a:t/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0" dirty="0">
                            <a:latin typeface="Cambria Math"/>
                          </a:rPr>
                          <m:t>𝐢</m:t>
                        </m:r>
                      </m:e>
                      <m:sub>
                        <m:r>
                          <a:rPr lang="en-US" sz="2400" b="1" i="0" dirty="0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sz="2400" b="1" i="0" dirty="0" smtClean="0">
                        <a:latin typeface="Cambria Math"/>
                      </a:rPr>
                      <m:t>+ </m:t>
                    </m:r>
                    <m:sSub>
                      <m:sSubPr>
                        <m:ctrlPr>
                          <a:rPr lang="en-US" sz="2400" b="1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0" dirty="0">
                            <a:latin typeface="Cambria Math"/>
                          </a:rPr>
                          <m:t>𝐢</m:t>
                        </m:r>
                      </m:e>
                      <m:sub>
                        <m:r>
                          <a:rPr lang="en-US" sz="2400" b="1" i="0" dirty="0">
                            <a:latin typeface="Cambria Math"/>
                          </a:rPr>
                          <m:t>𝟑</m:t>
                        </m:r>
                      </m:sub>
                    </m:sSub>
                    <m:r>
                      <a:rPr lang="en-US" sz="2400" b="1" i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400" b="1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1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b="1" i="0" smtClean="0">
                                <a:latin typeface="Cambria Math"/>
                                <a:ea typeface="Cambria Math"/>
                              </a:rPr>
                              <m:t>𝐮</m:t>
                            </m:r>
                          </m:e>
                          <m:sub>
                            <m:r>
                              <a:rPr lang="en-US" sz="2400" b="1" i="0" smtClean="0">
                                <a:latin typeface="Cambria Math"/>
                                <a:ea typeface="Cambria Math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r>
                          <a:rPr lang="en-US" sz="2400" b="1" i="0" smtClean="0">
                            <a:latin typeface="Cambria Math"/>
                            <a:ea typeface="Cambria Math"/>
                          </a:rPr>
                          <m:t>𝐙</m:t>
                        </m:r>
                      </m:den>
                    </m:f>
                    <m:r>
                      <a:rPr lang="en-US" sz="2400" b="1" i="0" smtClean="0">
                        <a:latin typeface="Cambria Math"/>
                        <a:ea typeface="Cambria Math"/>
                      </a:rPr>
                      <m:t>+</m:t>
                    </m:r>
                    <m:f>
                      <m:fPr>
                        <m:ctrlPr>
                          <a:rPr lang="en-US" sz="2400" b="1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1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b="1" i="0" smtClean="0">
                                <a:latin typeface="Cambria Math"/>
                                <a:ea typeface="Cambria Math"/>
                              </a:rPr>
                              <m:t>𝐮</m:t>
                            </m:r>
                          </m:e>
                          <m:sub>
                            <m:r>
                              <a:rPr lang="en-US" sz="2400" b="1" i="0" smtClean="0"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r>
                          <a:rPr lang="en-US" sz="2400" b="1" i="0" smtClean="0">
                            <a:latin typeface="Cambria Math"/>
                            <a:ea typeface="Cambria Math"/>
                          </a:rPr>
                          <m:t>𝐙</m:t>
                        </m:r>
                      </m:den>
                    </m:f>
                    <m:r>
                      <a:rPr lang="en-US" sz="2400" b="1" i="0" smtClean="0">
                        <a:latin typeface="Cambria Math"/>
                        <a:ea typeface="Cambria Math"/>
                      </a:rPr>
                      <m:t>+</m:t>
                    </m:r>
                    <m:f>
                      <m:fPr>
                        <m:ctrlPr>
                          <a:rPr lang="en-US" sz="2400" b="1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1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b="1" i="0" smtClean="0">
                                <a:latin typeface="Cambria Math"/>
                                <a:ea typeface="Cambria Math"/>
                              </a:rPr>
                              <m:t>𝐮</m:t>
                            </m:r>
                          </m:e>
                          <m:sub>
                            <m:r>
                              <a:rPr lang="en-US" sz="2400" b="1" i="0" smtClean="0">
                                <a:latin typeface="Cambria Math"/>
                                <a:ea typeface="Cambria Math"/>
                              </a:rPr>
                              <m:t>𝟑</m:t>
                            </m:r>
                          </m:sub>
                        </m:sSub>
                      </m:num>
                      <m:den>
                        <m:r>
                          <a:rPr lang="en-US" sz="2400" b="1" i="0" smtClean="0">
                            <a:latin typeface="Cambria Math"/>
                            <a:ea typeface="Cambria Math"/>
                          </a:rPr>
                          <m:t>𝐙</m:t>
                        </m:r>
                      </m:den>
                    </m:f>
                    <m:r>
                      <a:rPr lang="en-US" sz="2400" b="1" i="0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400" b="1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1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b="1" i="0" smtClean="0">
                                <a:latin typeface="Cambria Math"/>
                                <a:ea typeface="Cambria Math"/>
                              </a:rPr>
                              <m:t>𝐮</m:t>
                            </m:r>
                          </m:e>
                          <m:sub>
                            <m:r>
                              <a:rPr lang="en-US" sz="2400" b="1" i="0" smtClean="0">
                                <a:latin typeface="Cambria Math"/>
                                <a:ea typeface="Cambria Math"/>
                              </a:rPr>
                              <m:t>𝟏</m:t>
                            </m:r>
                          </m:sub>
                        </m:sSub>
                        <m:r>
                          <a:rPr lang="en-US" sz="2400" b="1" i="0" smtClean="0">
                            <a:latin typeface="Cambria Math"/>
                            <a:ea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sz="2400" b="1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b="1" i="0" smtClean="0">
                                <a:latin typeface="Cambria Math"/>
                                <a:ea typeface="Cambria Math"/>
                              </a:rPr>
                              <m:t>𝐮</m:t>
                            </m:r>
                          </m:e>
                          <m:sub>
                            <m:r>
                              <a:rPr lang="en-US" sz="2400" b="1" i="0" smtClean="0"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sub>
                        </m:sSub>
                        <m:r>
                          <a:rPr lang="en-US" sz="2400" b="1" i="0" smtClean="0">
                            <a:latin typeface="Cambria Math"/>
                            <a:ea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sz="2400" b="1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b="1" i="0" smtClean="0">
                                <a:latin typeface="Cambria Math"/>
                                <a:ea typeface="Cambria Math"/>
                              </a:rPr>
                              <m:t>𝐮</m:t>
                            </m:r>
                          </m:e>
                          <m:sub>
                            <m:r>
                              <a:rPr lang="en-US" sz="2400" b="1" i="0" smtClean="0">
                                <a:latin typeface="Cambria Math"/>
                                <a:ea typeface="Cambria Math"/>
                              </a:rPr>
                              <m:t>𝟑</m:t>
                            </m:r>
                          </m:sub>
                        </m:sSub>
                      </m:num>
                      <m:den>
                        <m:r>
                          <a:rPr lang="en-US" sz="2400" b="1" i="0" smtClean="0">
                            <a:latin typeface="Cambria Math"/>
                            <a:ea typeface="Cambria Math"/>
                          </a:rPr>
                          <m:t>𝐙</m:t>
                        </m:r>
                      </m:den>
                    </m:f>
                    <m:r>
                      <a:rPr lang="en-US" sz="2400" b="1" i="0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b="1" i="0" smtClean="0">
                        <a:latin typeface="Cambria Math"/>
                        <a:ea typeface="Cambria Math"/>
                      </a:rPr>
                      <m:t>𝟎</m:t>
                    </m:r>
                  </m:oMath>
                </a14:m>
                <a:endParaRPr lang="el-GR" sz="2400" b="1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1659" y="3573016"/>
                <a:ext cx="6120680" cy="1599412"/>
              </a:xfrm>
              <a:prstGeom prst="rect">
                <a:avLst/>
              </a:prstGeom>
              <a:blipFill rotWithShape="1">
                <a:blip r:embed="rId2"/>
                <a:stretch>
                  <a:fillRect b="-305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76890" y="5589240"/>
            <a:ext cx="7416824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400" b="1" dirty="0" smtClean="0"/>
              <a:t>Το άθροισμα των στιγμιαίων τιμών των τάσεων και των εντάσεων είναι ίσο με το μηδέν</a:t>
            </a:r>
            <a:endParaRPr lang="el-GR" sz="2400" b="1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6F111-A896-4E04-B377-293DE59EE64D}" type="slidenum">
              <a:rPr lang="el-GR" smtClean="0"/>
              <a:pPr/>
              <a:t>2</a:t>
            </a:fld>
            <a:endParaRPr lang="el-G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1015" y="525580"/>
            <a:ext cx="7648575" cy="325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Ι. ΠΑΔΙΩΤΗΣ Σ.Ε.Ε. ΠΕ83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506434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7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7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6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19" y="26060"/>
            <a:ext cx="8640960" cy="52322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800" b="1" dirty="0" smtClean="0"/>
              <a:t>ΑΝΕΞΑΡΤΗΤΑ ΚΑΙ ΑΛΛΗΛΕΝΔΕΤΑ ΤΡΙΦΑΣΙΚΑ ΣΥΣΤΗΜΑΤΑ</a:t>
            </a:r>
            <a:endParaRPr lang="el-GR" sz="2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251519" y="4005064"/>
            <a:ext cx="86409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/>
              <a:t>Αντικαθιστούμε τους τρείς αγωγούς επιστροφής με ένα κοινό τον ΟΥΔΕΤΕΡΟ, ενώ οι άλλοι αγωγοί αποτελούν τις φάσεις</a:t>
            </a:r>
            <a:endParaRPr lang="el-GR" sz="28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1620" y="692696"/>
            <a:ext cx="7115175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501280"/>
            <a:ext cx="7543800" cy="338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6F111-A896-4E04-B377-293DE59EE64D}" type="slidenum">
              <a:rPr lang="el-GR" smtClean="0"/>
              <a:pPr/>
              <a:t>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Ι. ΠΑΔΙΩΤΗΣ Σ.Ε.Ε. ΠΕ83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886283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717032"/>
            <a:ext cx="8581891" cy="2750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50000"/>
              </a:lnSpc>
              <a:buFont typeface="Wingdings" pitchFamily="2" charset="2"/>
              <a:buChar char="Ø"/>
            </a:pPr>
            <a:r>
              <a:rPr lang="el-GR" b="1" dirty="0" smtClean="0"/>
              <a:t>Αν </a:t>
            </a:r>
            <a:r>
              <a:rPr lang="en-US" b="1" dirty="0" smtClean="0"/>
              <a:t>Z</a:t>
            </a:r>
            <a:r>
              <a:rPr lang="en-US" b="1" baseline="-25000" dirty="0" smtClean="0"/>
              <a:t>1</a:t>
            </a:r>
            <a:r>
              <a:rPr lang="en-US" b="1" dirty="0" smtClean="0"/>
              <a:t>= Z</a:t>
            </a:r>
            <a:r>
              <a:rPr lang="en-US" b="1" baseline="-25000" dirty="0" smtClean="0"/>
              <a:t>2</a:t>
            </a:r>
            <a:r>
              <a:rPr lang="en-US" b="1" dirty="0" smtClean="0"/>
              <a:t>=Z</a:t>
            </a:r>
            <a:r>
              <a:rPr lang="en-US" b="1" baseline="-25000" dirty="0" smtClean="0"/>
              <a:t>3</a:t>
            </a:r>
            <a:r>
              <a:rPr lang="en-US" b="1" dirty="0" smtClean="0"/>
              <a:t> </a:t>
            </a:r>
            <a:r>
              <a:rPr lang="el-GR" b="1" dirty="0" smtClean="0"/>
              <a:t>τότε ο ουδέτερος δεν διαρρέεται από ρεύμα και μπορεί να καταργηθεί.</a:t>
            </a:r>
          </a:p>
          <a:p>
            <a:pPr marL="285750" indent="-285750">
              <a:lnSpc>
                <a:spcPct val="250000"/>
              </a:lnSpc>
              <a:buFont typeface="Wingdings" pitchFamily="2" charset="2"/>
              <a:buChar char="Ø"/>
            </a:pPr>
            <a:r>
              <a:rPr lang="el-GR" b="1" dirty="0" smtClean="0"/>
              <a:t>Αν τα φορτία </a:t>
            </a:r>
            <a:r>
              <a:rPr lang="en-US" b="1" dirty="0" smtClean="0"/>
              <a:t>Z </a:t>
            </a:r>
            <a:r>
              <a:rPr lang="el-GR" b="1" dirty="0" smtClean="0"/>
              <a:t>δεν είναι ίσα τότε ο ουδέτερος διαρρέεται από ρεύμα</a:t>
            </a:r>
          </a:p>
          <a:p>
            <a:pPr marL="285750" indent="-285750">
              <a:lnSpc>
                <a:spcPct val="250000"/>
              </a:lnSpc>
              <a:buFont typeface="Wingdings" pitchFamily="2" charset="2"/>
              <a:buChar char="Ø"/>
            </a:pPr>
            <a:r>
              <a:rPr lang="el-GR" b="1" dirty="0" smtClean="0"/>
              <a:t>Το ρεύμα του ουδέτερου αγωγού είναι μικρότερο από το μεγαλύτερο ρεύμα κάποιας φάσης οπότε ο ουδέτερος αγωγός μπορεί να γίνει με μικρότερη διατομή</a:t>
            </a:r>
            <a:endParaRPr lang="el-GR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186" y="764704"/>
            <a:ext cx="7667625" cy="313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35696" y="188640"/>
            <a:ext cx="5616624" cy="58477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3200" b="1" dirty="0" smtClean="0"/>
              <a:t>ΤΡΙΦΑΣΙΚΟ ΣΥΣΤΗΜΑ</a:t>
            </a:r>
            <a:endParaRPr lang="el-GR" sz="3200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6F111-A896-4E04-B377-293DE59EE64D}" type="slidenum">
              <a:rPr lang="el-GR" smtClean="0"/>
              <a:pPr/>
              <a:t>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Ι. ΠΑΔΙΩΤΗΣ Σ.Ε.Ε. ΠΕ83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405676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2097" y="589019"/>
            <a:ext cx="3600400" cy="46166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400" b="1" dirty="0" smtClean="0"/>
              <a:t>ΣΕ ΑΣΤΕΡΑ</a:t>
            </a:r>
            <a:endParaRPr lang="el-GR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147934" y="533025"/>
            <a:ext cx="3600400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400" b="1" dirty="0" smtClean="0"/>
              <a:t>ΣΕ ΤΡΙΓΩΝΟ</a:t>
            </a:r>
            <a:endParaRPr lang="el-GR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331640" y="65799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 smtClean="0"/>
              <a:t>ΣΥΝΔΕΣΗ ΣΥΜΜΕΤΡΙΚΩΝ ΚΑΤΑΝΑΛΩΤΩΝ</a:t>
            </a:r>
            <a:endParaRPr lang="el-GR" sz="2800" b="1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Box 5"/>
              <p:cNvSpPr txBox="1"/>
              <p:nvPr/>
            </p:nvSpPr>
            <p:spPr>
              <a:xfrm>
                <a:off x="827583" y="4293096"/>
                <a:ext cx="3464913" cy="1382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0" smtClean="0">
                              <a:latin typeface="Cambria Math"/>
                            </a:rPr>
                            <m:t>𝐈</m:t>
                          </m:r>
                        </m:e>
                        <m:sub>
                          <m:r>
                            <a:rPr lang="el-GR" sz="2800" b="1" i="0" smtClean="0">
                              <a:latin typeface="Cambria Math"/>
                            </a:rPr>
                            <m:t>𝛂𝛔𝛕𝛆𝛒𝛂</m:t>
                          </m:r>
                        </m:sub>
                      </m:sSub>
                      <m:r>
                        <a:rPr lang="el-GR" sz="2800" b="1" i="0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l-GR" sz="2800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28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0" smtClean="0">
                                  <a:latin typeface="Cambria Math"/>
                                  <a:ea typeface="Cambria Math"/>
                                </a:rPr>
                                <m:t>𝐔</m:t>
                              </m:r>
                            </m:e>
                            <m:sub>
                              <m:r>
                                <a:rPr lang="el-GR" sz="2800" b="1" i="0" smtClean="0">
                                  <a:latin typeface="Cambria Math"/>
                                  <a:ea typeface="Cambria Math"/>
                                </a:rPr>
                                <m:t>𝛗</m:t>
                              </m:r>
                            </m:sub>
                          </m:sSub>
                        </m:num>
                        <m:den>
                          <m:r>
                            <a:rPr lang="en-US" sz="2800" b="1" i="0" smtClean="0">
                              <a:latin typeface="Cambria Math"/>
                              <a:ea typeface="Cambria Math"/>
                            </a:rPr>
                            <m:t>𝐙</m:t>
                          </m:r>
                        </m:den>
                      </m:f>
                      <m:r>
                        <a:rPr lang="en-US" sz="2800" b="1" i="0" smtClean="0">
                          <a:latin typeface="Cambria Math"/>
                          <a:ea typeface="Cambria Math"/>
                        </a:rPr>
                        <m:t>  </m:t>
                      </m:r>
                    </m:oMath>
                  </m:oMathPara>
                </a14:m>
                <a:endParaRPr lang="en-US" sz="2800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8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0">
                              <a:latin typeface="Cambria Math"/>
                            </a:rPr>
                            <m:t>𝐈</m:t>
                          </m:r>
                        </m:e>
                        <m:sub>
                          <m:r>
                            <a:rPr lang="el-GR" sz="2800" b="1" i="0" smtClean="0">
                              <a:latin typeface="Cambria Math"/>
                            </a:rPr>
                            <m:t>𝛄𝛒𝛂𝛍𝛍𝛈𝛓</m:t>
                          </m:r>
                        </m:sub>
                      </m:sSub>
                      <m:r>
                        <a:rPr lang="el-GR" sz="2800" b="1" i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b="1" i="0" smtClean="0">
                              <a:latin typeface="Cambria Math"/>
                              <a:ea typeface="Cambria Math"/>
                            </a:rPr>
                            <m:t>𝐈</m:t>
                          </m:r>
                        </m:e>
                        <m:sub>
                          <m:r>
                            <a:rPr lang="el-GR" sz="2800" b="1" i="0" smtClean="0">
                              <a:latin typeface="Cambria Math"/>
                              <a:ea typeface="Cambria Math"/>
                            </a:rPr>
                            <m:t>𝛂𝛔𝛕𝛆𝛒𝛂</m:t>
                          </m:r>
                        </m:sub>
                      </m:sSub>
                    </m:oMath>
                  </m:oMathPara>
                </a14:m>
                <a:endParaRPr lang="el-GR" sz="2800" b="1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3" y="4293096"/>
                <a:ext cx="3464913" cy="1382430"/>
              </a:xfrm>
              <a:prstGeom prst="rect">
                <a:avLst/>
              </a:prstGeom>
              <a:blipFill rotWithShape="1">
                <a:blip r:embed="rId2"/>
                <a:stretch>
                  <a:fillRect b="-925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Ορθογώνιο 8"/>
              <p:cNvSpPr/>
              <p:nvPr/>
            </p:nvSpPr>
            <p:spPr>
              <a:xfrm>
                <a:off x="4790314" y="4797152"/>
                <a:ext cx="3996094" cy="6232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800" b="1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𝐈</m:t>
                          </m:r>
                        </m:e>
                        <m:sub>
                          <m:r>
                            <a:rPr lang="el-GR" sz="2800" b="1" i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𝛄𝛒𝛂𝛍𝛍𝛈𝛓</m:t>
                          </m:r>
                        </m:sub>
                      </m:sSub>
                      <m:r>
                        <a:rPr lang="el-GR" sz="2800" b="1" i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l-GR" sz="2800" b="1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l-GR" sz="2800" b="1" i="0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𝟑</m:t>
                          </m:r>
                        </m:e>
                      </m:rad>
                      <m:sSub>
                        <m:sSubPr>
                          <m:ctrlPr>
                            <a:rPr lang="en-US" sz="2800" b="1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b="1" i="0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800" b="1" i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𝐈</m:t>
                          </m:r>
                        </m:e>
                        <m:sub>
                          <m:r>
                            <a:rPr lang="el-GR" sz="2800" b="1" i="0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𝛕𝛒𝛊𝛄</m:t>
                          </m:r>
                          <m:r>
                            <m:rPr>
                              <m:sty m:val="p"/>
                            </m:rPr>
                            <a:rPr lang="el-GR" sz="2800" b="1" i="0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ώ</m:t>
                          </m:r>
                          <m:r>
                            <a:rPr lang="el-GR" sz="2800" b="1" i="0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𝛎𝛐𝛖</m:t>
                          </m:r>
                        </m:sub>
                      </m:sSub>
                    </m:oMath>
                  </m:oMathPara>
                </a14:m>
                <a:endParaRPr lang="el-GR" dirty="0"/>
              </a:p>
            </p:txBody>
          </p:sp>
        </mc:Choice>
        <mc:Fallback>
          <p:sp>
            <p:nvSpPr>
              <p:cNvPr id="9" name="Ορθογώνιο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0314" y="4797152"/>
                <a:ext cx="3996094" cy="623248"/>
              </a:xfrm>
              <a:prstGeom prst="rect">
                <a:avLst/>
              </a:prstGeom>
              <a:blipFill rotWithShape="1">
                <a:blip r:embed="rId3"/>
                <a:stretch>
                  <a:fillRect r="-3359" b="-2156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6157" y="1275698"/>
            <a:ext cx="4494754" cy="258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50684"/>
            <a:ext cx="4486275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6F111-A896-4E04-B377-293DE59EE64D}" type="slidenum">
              <a:rPr lang="el-GR" smtClean="0"/>
              <a:pPr/>
              <a:t>5</a:t>
            </a:fld>
            <a:endParaRPr lang="el-GR"/>
          </a:p>
        </p:txBody>
      </p:sp>
      <p:sp>
        <p:nvSpPr>
          <p:cNvPr id="7" name="Θέση υποσέλιδου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Ι. ΠΑΔΙΩΤΗΣ Σ.Ε.Ε. ΠΕ83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38715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6157" y="1486950"/>
            <a:ext cx="4127811" cy="2376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6080" y="116632"/>
            <a:ext cx="87129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u="sng" dirty="0" smtClean="0"/>
              <a:t>ΠΑΡΑΔΕΙΓΜΑ: </a:t>
            </a:r>
            <a:r>
              <a:rPr lang="el-GR" dirty="0" smtClean="0"/>
              <a:t>Τρία όμοια φορτία σύνθετης αντίστασης </a:t>
            </a:r>
            <a:r>
              <a:rPr lang="en-US" dirty="0" smtClean="0"/>
              <a:t>Z= </a:t>
            </a:r>
            <a:r>
              <a:rPr lang="el-GR" dirty="0" smtClean="0"/>
              <a:t>10 Ω συνδέονται σε δίκτυο 380</a:t>
            </a:r>
            <a:r>
              <a:rPr lang="en-US" dirty="0" smtClean="0"/>
              <a:t>V/220V</a:t>
            </a:r>
            <a:r>
              <a:rPr lang="el-GR" dirty="0" smtClean="0"/>
              <a:t> (πολική/</a:t>
            </a:r>
            <a:r>
              <a:rPr lang="el-GR" dirty="0" err="1" smtClean="0"/>
              <a:t>φασικ</a:t>
            </a:r>
            <a:r>
              <a:rPr lang="el-GR" dirty="0" smtClean="0"/>
              <a:t>ή τάση):</a:t>
            </a:r>
          </a:p>
          <a:p>
            <a:r>
              <a:rPr lang="el-GR" dirty="0" smtClean="0"/>
              <a:t>α) σε σύνδεση αστέρα              β) σε σύνδεση τριγώνου</a:t>
            </a:r>
          </a:p>
          <a:p>
            <a:r>
              <a:rPr lang="el-GR" dirty="0" smtClean="0"/>
              <a:t>Να βρεθούν τα ρεύματα της γραμμής και τα ρεύματα που διαρρέουν τα φορτία σε κάθε μία σύνδεση.</a:t>
            </a:r>
            <a:endParaRPr lang="el-GR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Box 5"/>
              <p:cNvSpPr txBox="1"/>
              <p:nvPr/>
            </p:nvSpPr>
            <p:spPr>
              <a:xfrm>
                <a:off x="107504" y="3700236"/>
                <a:ext cx="4535996" cy="2247475"/>
              </a:xfrm>
              <a:prstGeom prst="rect">
                <a:avLst/>
              </a:prstGeom>
              <a:noFill/>
            </p:spPr>
            <p:txBody>
              <a:bodyPr wrap="square" lIns="36000" tIns="36000" rtlCol="0">
                <a:spAutoFit/>
              </a:bodyPr>
              <a:lstStyle/>
              <a:p>
                <a:r>
                  <a:rPr lang="el-GR" sz="2000" b="1" dirty="0" smtClean="0">
                    <a:latin typeface="Cambria Math"/>
                  </a:rPr>
                  <a:t>Στα άκρα κάθε φορτίου έχουμε </a:t>
                </a:r>
                <a:r>
                  <a:rPr lang="el-GR" sz="2000" b="1" u="sng" dirty="0" smtClean="0">
                    <a:solidFill>
                      <a:srgbClr val="FF0000"/>
                    </a:solidFill>
                    <a:latin typeface="Cambria Math"/>
                  </a:rPr>
                  <a:t>φασική </a:t>
                </a:r>
                <a:r>
                  <a:rPr lang="el-GR" sz="2000" b="1" dirty="0" smtClean="0">
                    <a:latin typeface="Cambria Math"/>
                  </a:rPr>
                  <a:t>τάση, οπότε από το νόμο του Ωμ:</a:t>
                </a:r>
              </a:p>
              <a:p>
                <a:endParaRPr lang="el-GR" sz="2000" b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0" smtClean="0">
                              <a:latin typeface="Cambria Math"/>
                            </a:rPr>
                            <m:t>𝐈</m:t>
                          </m:r>
                        </m:e>
                        <m:sub>
                          <m:r>
                            <a:rPr lang="el-GR" sz="2000" b="1" i="0" smtClean="0">
                              <a:latin typeface="Cambria Math"/>
                            </a:rPr>
                            <m:t>𝛂𝛔𝛕𝛆𝛒𝛂</m:t>
                          </m:r>
                        </m:sub>
                      </m:sSub>
                      <m:r>
                        <a:rPr lang="el-GR" sz="2000" b="1" i="0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l-GR" sz="2000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20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0" smtClean="0">
                                  <a:latin typeface="Cambria Math"/>
                                  <a:ea typeface="Cambria Math"/>
                                </a:rPr>
                                <m:t>𝐔</m:t>
                              </m:r>
                            </m:e>
                            <m:sub>
                              <m:r>
                                <a:rPr lang="el-GR" sz="2000" b="1" i="0" smtClean="0">
                                  <a:latin typeface="Cambria Math"/>
                                  <a:ea typeface="Cambria Math"/>
                                </a:rPr>
                                <m:t>𝛗</m:t>
                              </m:r>
                            </m:sub>
                          </m:sSub>
                        </m:num>
                        <m:den>
                          <m:r>
                            <a:rPr lang="en-US" sz="2000" b="1" i="0" smtClean="0">
                              <a:latin typeface="Cambria Math"/>
                              <a:ea typeface="Cambria Math"/>
                            </a:rPr>
                            <m:t>𝐙</m:t>
                          </m:r>
                        </m:den>
                      </m:f>
                      <m:r>
                        <a:rPr lang="en-US" sz="2000" b="1" i="0" smtClean="0">
                          <a:latin typeface="Cambria Math"/>
                          <a:ea typeface="Cambria Math"/>
                        </a:rPr>
                        <m:t>  </m:t>
                      </m:r>
                      <m:r>
                        <a:rPr lang="en-US" sz="2000" b="1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l-GR" sz="2000" b="1" i="1" smtClean="0">
                              <a:latin typeface="Cambria Math"/>
                              <a:ea typeface="Cambria Math"/>
                            </a:rPr>
                            <m:t>𝟐𝟐𝟎</m:t>
                          </m:r>
                        </m:num>
                        <m:den>
                          <m:r>
                            <a:rPr lang="el-GR" sz="2000" b="1" i="1" smtClean="0">
                              <a:latin typeface="Cambria Math"/>
                              <a:ea typeface="Cambria Math"/>
                            </a:rPr>
                            <m:t>𝟏𝟎</m:t>
                          </m:r>
                        </m:den>
                      </m:f>
                      <m:r>
                        <a:rPr lang="en-US" sz="20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l-GR" sz="2000" b="1" i="1" smtClean="0">
                          <a:latin typeface="Cambria Math"/>
                          <a:ea typeface="Cambria Math"/>
                        </a:rPr>
                        <m:t>𝟐𝟐</m:t>
                      </m:r>
                      <m:r>
                        <a:rPr lang="el-GR" sz="2000" b="1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l-GR" sz="2000" b="1" i="0" smtClean="0">
                          <a:latin typeface="Cambria Math"/>
                          <a:ea typeface="Cambria Math"/>
                        </a:rPr>
                        <m:t>𝚨</m:t>
                      </m:r>
                    </m:oMath>
                  </m:oMathPara>
                </a14:m>
                <a:endParaRPr lang="el-GR" sz="2000" b="1" dirty="0" smtClean="0"/>
              </a:p>
              <a:p>
                <a:endParaRPr lang="en-US" sz="2000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0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0">
                              <a:latin typeface="Cambria Math"/>
                            </a:rPr>
                            <m:t>𝐈</m:t>
                          </m:r>
                        </m:e>
                        <m:sub>
                          <m:r>
                            <a:rPr lang="el-GR" sz="2000" b="1" i="0" smtClean="0">
                              <a:latin typeface="Cambria Math"/>
                            </a:rPr>
                            <m:t>𝛄𝛒𝛂𝛍𝛍𝛈𝛓</m:t>
                          </m:r>
                        </m:sub>
                      </m:sSub>
                      <m:r>
                        <a:rPr lang="el-GR" sz="2000" b="1" i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b="1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b="1" i="0" smtClean="0">
                              <a:latin typeface="Cambria Math"/>
                              <a:ea typeface="Cambria Math"/>
                            </a:rPr>
                            <m:t>𝐈</m:t>
                          </m:r>
                        </m:e>
                        <m:sub>
                          <m:r>
                            <a:rPr lang="el-GR" sz="2000" b="1" i="0" smtClean="0">
                              <a:latin typeface="Cambria Math"/>
                              <a:ea typeface="Cambria Math"/>
                            </a:rPr>
                            <m:t>𝛂𝛔𝛕𝛆𝛒𝛂</m:t>
                          </m:r>
                        </m:sub>
                      </m:sSub>
                      <m:r>
                        <a:rPr lang="en-US" sz="20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l-GR" sz="2000" b="1" i="1" smtClean="0">
                          <a:latin typeface="Cambria Math"/>
                          <a:ea typeface="Cambria Math"/>
                        </a:rPr>
                        <m:t>𝟐𝟐</m:t>
                      </m:r>
                      <m:r>
                        <a:rPr lang="el-GR" sz="2000" b="1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l-GR" sz="2000" b="1" i="0" smtClean="0">
                          <a:latin typeface="Cambria Math"/>
                          <a:ea typeface="Cambria Math"/>
                        </a:rPr>
                        <m:t>𝚨</m:t>
                      </m:r>
                    </m:oMath>
                  </m:oMathPara>
                </a14:m>
                <a:endParaRPr lang="el-GR" sz="2000" b="1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3700236"/>
                <a:ext cx="4535996" cy="2247475"/>
              </a:xfrm>
              <a:prstGeom prst="rect">
                <a:avLst/>
              </a:prstGeom>
              <a:blipFill rotWithShape="1">
                <a:blip r:embed="rId3"/>
                <a:stretch>
                  <a:fillRect l="-2688" t="-1897" b="-216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Ορθογώνιο 6"/>
              <p:cNvSpPr/>
              <p:nvPr/>
            </p:nvSpPr>
            <p:spPr>
              <a:xfrm>
                <a:off x="4679504" y="3700236"/>
                <a:ext cx="4464496" cy="2234779"/>
              </a:xfrm>
              <a:prstGeom prst="rect">
                <a:avLst/>
              </a:prstGeom>
            </p:spPr>
            <p:txBody>
              <a:bodyPr wrap="square" lIns="0" tIns="0">
                <a:spAutoFit/>
              </a:bodyPr>
              <a:lstStyle/>
              <a:p>
                <a:r>
                  <a:rPr lang="el-GR" sz="2000" b="1" dirty="0" smtClean="0">
                    <a:latin typeface="Cambria Math"/>
                  </a:rPr>
                  <a:t>Στα άκρα κάθε </a:t>
                </a:r>
                <a:r>
                  <a:rPr lang="el-GR" sz="2000" b="1" dirty="0">
                    <a:latin typeface="Cambria Math"/>
                  </a:rPr>
                  <a:t>φορτίου έχουμε  </a:t>
                </a:r>
                <a:r>
                  <a:rPr lang="el-GR" sz="2000" b="1" u="sng" dirty="0" smtClean="0">
                    <a:solidFill>
                      <a:srgbClr val="FF0000"/>
                    </a:solidFill>
                    <a:latin typeface="Cambria Math"/>
                  </a:rPr>
                  <a:t>πολική</a:t>
                </a:r>
                <a:r>
                  <a:rPr lang="el-GR" sz="2000" b="1" dirty="0" smtClean="0">
                    <a:solidFill>
                      <a:srgbClr val="FF0000"/>
                    </a:solidFill>
                    <a:latin typeface="Cambria Math"/>
                  </a:rPr>
                  <a:t/>
                </a:r>
                <a:r>
                  <a:rPr lang="el-GR" sz="2000" b="1" dirty="0" smtClean="0">
                    <a:latin typeface="Cambria Math"/>
                  </a:rPr>
                  <a:t>τάση</a:t>
                </a:r>
                <a:r>
                  <a:rPr lang="el-GR" sz="2000" b="1" dirty="0">
                    <a:latin typeface="Cambria Math"/>
                  </a:rPr>
                  <a:t>, οπότε από το νόμο του Ωμ: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000" b="1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𝐈</m:t>
                          </m:r>
                        </m:e>
                        <m:sub>
                          <m:r>
                            <a:rPr lang="el-GR" sz="2000" b="1" i="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𝛕𝛒𝛊𝛄𝛚𝛎𝛐𝛖</m:t>
                          </m:r>
                        </m:sub>
                      </m:sSub>
                      <m:r>
                        <a:rPr lang="el-GR" sz="2000" b="1" i="0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l-GR" sz="2000" b="1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2000" b="1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0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𝐔</m:t>
                              </m:r>
                            </m:e>
                            <m:sub>
                              <m:r>
                                <a:rPr lang="el-GR" sz="2000" b="1" i="0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𝛑</m:t>
                              </m:r>
                            </m:sub>
                          </m:sSub>
                        </m:num>
                        <m:den>
                          <m:r>
                            <a:rPr lang="en-US" sz="2000" b="1" i="0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𝐙</m:t>
                          </m:r>
                        </m:den>
                      </m:f>
                      <m:r>
                        <a:rPr lang="el-GR" sz="2000" b="1" i="0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l-GR" sz="2000" b="1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1" i="0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𝟑𝟖𝟎</m:t>
                          </m:r>
                        </m:num>
                        <m:den>
                          <m:r>
                            <a:rPr lang="en-US" sz="2000" b="1" i="0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𝟏𝟎</m:t>
                          </m:r>
                        </m:den>
                      </m:f>
                      <m:r>
                        <a:rPr lang="el-GR" sz="2000" b="1" i="0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000" b="1" i="0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𝟑𝟖</m:t>
                      </m:r>
                      <m:r>
                        <a:rPr lang="en-US" sz="2000" b="1" i="0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l-GR" sz="2000" b="1" i="0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𝚨</m:t>
                      </m:r>
                    </m:oMath>
                  </m:oMathPara>
                </a14:m>
                <a:endParaRPr lang="el-GR" sz="2000" b="1" dirty="0" smtClean="0">
                  <a:solidFill>
                    <a:prstClr val="black"/>
                  </a:solidFill>
                  <a:latin typeface="Cambria Math"/>
                </a:endParaRPr>
              </a:p>
              <a:p>
                <a:endParaRPr lang="el-GR" sz="2000" b="1" dirty="0" smtClean="0">
                  <a:solidFill>
                    <a:prstClr val="black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000" b="1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𝐈</m:t>
                          </m:r>
                        </m:e>
                        <m:sub>
                          <m:r>
                            <a:rPr lang="el-GR" sz="2000" b="1" i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𝛄𝛒𝛂𝛍𝛍𝛈𝛓</m:t>
                          </m:r>
                        </m:sub>
                      </m:sSub>
                      <m:r>
                        <a:rPr lang="el-GR" sz="2000" b="1" i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l-GR" sz="2000" b="1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l-GR" sz="2000" b="1" i="0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𝟑</m:t>
                          </m:r>
                        </m:e>
                      </m:rad>
                      <m:sSub>
                        <m:sSubPr>
                          <m:ctrlPr>
                            <a:rPr lang="en-US" sz="2000" b="1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b="1" i="0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000" b="1" i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𝐈</m:t>
                          </m:r>
                        </m:e>
                        <m:sub>
                          <m:r>
                            <a:rPr lang="el-GR" sz="2000" b="1" i="0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𝛕𝛒𝛊𝛄</m:t>
                          </m:r>
                          <m:r>
                            <m:rPr>
                              <m:sty m:val="p"/>
                            </m:rPr>
                            <a:rPr lang="el-GR" sz="2000" b="1" i="0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ώ</m:t>
                          </m:r>
                          <m:r>
                            <a:rPr lang="el-GR" sz="2000" b="1" i="0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𝛎𝛐𝛖</m:t>
                          </m:r>
                        </m:sub>
                      </m:sSub>
                      <m:r>
                        <a:rPr lang="el-GR" sz="2000" b="1" i="0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l-GR" sz="2000" b="1" i="0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el-GR" sz="2000" b="1" i="0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l-GR" sz="2000" b="1" i="0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𝟕𝟑</m:t>
                      </m:r>
                      <m:r>
                        <a:rPr lang="el-GR" sz="2000" b="1" i="0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l-GR" sz="2000" b="1" i="0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𝟑𝟖</m:t>
                      </m:r>
                      <m:r>
                        <a:rPr lang="el-GR" sz="2000" b="1" i="0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l-GR" sz="2000" b="1" i="0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𝟔𝟓</m:t>
                      </m:r>
                      <m:r>
                        <a:rPr lang="el-GR" sz="2000" b="1" i="0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l-GR" sz="2000" b="1" i="0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𝟕𝟒</m:t>
                      </m:r>
                      <m:r>
                        <a:rPr lang="el-GR" sz="2000" b="1" i="0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l-GR" sz="2000" b="1" i="0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𝚨</m:t>
                      </m:r>
                    </m:oMath>
                  </m:oMathPara>
                </a14:m>
                <a:endParaRPr lang="el-GR" sz="2000" dirty="0"/>
              </a:p>
            </p:txBody>
          </p:sp>
        </mc:Choice>
        <mc:Fallback>
          <p:sp>
            <p:nvSpPr>
              <p:cNvPr id="7" name="Ορθογώνιο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9504" y="3700236"/>
                <a:ext cx="4464496" cy="2234779"/>
              </a:xfrm>
              <a:prstGeom prst="rect">
                <a:avLst/>
              </a:prstGeom>
              <a:blipFill rotWithShape="1">
                <a:blip r:embed="rId4"/>
                <a:stretch>
                  <a:fillRect l="-3552" t="-3542" b="-381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TextBox 2"/>
              <p:cNvSpPr txBox="1"/>
              <p:nvPr/>
            </p:nvSpPr>
            <p:spPr>
              <a:xfrm>
                <a:off x="287016" y="5935015"/>
                <a:ext cx="8712968" cy="66851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l-GR" dirty="0" smtClean="0"/>
                  <a:t>Το ρεύμα γραμμής σε τρίγωνο είναι περίπου τριπλάσιο σε σχέση με τη σύνδεση σε αστέρα</a:t>
                </a:r>
              </a:p>
              <a:p>
                <a:pPr algn="ctr"/>
                <a:r>
                  <a:rPr lang="el-GR" dirty="0" smtClean="0"/>
                  <a:t>Δηλ. ισχύει: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/>
                          </a:rPr>
                          <m:t>𝐈</m:t>
                        </m:r>
                      </m:e>
                      <m:sub>
                        <m:r>
                          <a:rPr lang="el-GR" b="1" i="0" smtClean="0">
                            <a:latin typeface="Cambria Math"/>
                          </a:rPr>
                          <m:t>𝛄𝛒𝛂𝛍𝛍𝛈𝛓</m:t>
                        </m:r>
                        <m:r>
                          <a:rPr lang="el-GR" b="1" i="0" smtClean="0">
                            <a:latin typeface="Cambria Math"/>
                          </a:rPr>
                          <m:t> (</m:t>
                        </m:r>
                        <m:r>
                          <a:rPr lang="el-GR" b="1" i="0" smtClean="0">
                            <a:latin typeface="Cambria Math"/>
                          </a:rPr>
                          <m:t>𝛕𝛒𝛊𝛄𝛚𝛎𝛐𝛖</m:t>
                        </m:r>
                        <m:r>
                          <a:rPr lang="el-GR" b="1" i="0" smtClean="0">
                            <a:latin typeface="Cambria Math"/>
                          </a:rPr>
                          <m:t>)</m:t>
                        </m:r>
                      </m:sub>
                    </m:sSub>
                    <m:r>
                      <a:rPr lang="el-GR" b="1" i="0" smtClean="0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l-GR" b="1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l-GR" b="1" i="0" smtClean="0">
                            <a:latin typeface="Cambria Math"/>
                            <a:ea typeface="Cambria Math"/>
                          </a:rPr>
                          <m:t>𝟑</m:t>
                        </m:r>
                        <m:r>
                          <a:rPr lang="el-GR" b="1" i="0" smtClean="0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n-US" b="1" i="0" smtClean="0">
                            <a:latin typeface="Cambria Math"/>
                            <a:ea typeface="Cambria Math"/>
                          </a:rPr>
                          <m:t>𝐈</m:t>
                        </m:r>
                      </m:e>
                      <m:sub>
                        <m:r>
                          <a:rPr lang="el-GR" b="1" i="0" smtClean="0">
                            <a:latin typeface="Cambria Math"/>
                            <a:ea typeface="Cambria Math"/>
                          </a:rPr>
                          <m:t>𝛄𝛒𝛂𝛍𝛍𝛈𝛓</m:t>
                        </m:r>
                        <m:r>
                          <a:rPr lang="el-GR" b="1" i="0" smtClean="0">
                            <a:latin typeface="Cambria Math"/>
                            <a:ea typeface="Cambria Math"/>
                          </a:rPr>
                          <m:t> (</m:t>
                        </m:r>
                        <m:r>
                          <a:rPr lang="el-GR" b="1" i="0" smtClean="0">
                            <a:latin typeface="Cambria Math"/>
                            <a:ea typeface="Cambria Math"/>
                          </a:rPr>
                          <m:t>𝛂𝛔𝛕𝛆𝛒𝛂</m:t>
                        </m:r>
                        <m:r>
                          <a:rPr lang="el-GR" b="1" i="0" smtClean="0">
                            <a:latin typeface="Cambria Math"/>
                            <a:ea typeface="Cambria Math"/>
                          </a:rPr>
                          <m:t>)</m:t>
                        </m:r>
                      </m:sub>
                    </m:sSub>
                  </m:oMath>
                </a14:m>
                <a:endParaRPr lang="el-GR" b="1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016" y="5935015"/>
                <a:ext cx="8712968" cy="66851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2731"/>
          <a:stretch/>
        </p:blipFill>
        <p:spPr bwMode="auto">
          <a:xfrm>
            <a:off x="4600111" y="1235967"/>
            <a:ext cx="4220362" cy="2492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6F111-A896-4E04-B377-293DE59EE64D}" type="slidenum">
              <a:rPr lang="el-GR" smtClean="0"/>
              <a:pPr/>
              <a:t>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Ι. ΠΑΔΙΩΤΗΣ Σ.Ε.Ε. ΠΕ83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632337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7" grpId="0" build="p"/>
      <p:bldP spid="3" grpId="0" animBg="1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198</Words>
  <Application>Microsoft Office PowerPoint</Application>
  <PresentationFormat>Προβολή στην οθόνη (4:3)</PresentationFormat>
  <Paragraphs>34</Paragraphs>
  <Slides>6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</vt:i4>
      </vt:variant>
    </vt:vector>
  </HeadingPairs>
  <TitlesOfParts>
    <vt:vector size="7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ioannis</dc:creator>
  <cp:lastModifiedBy>spkappas@gmail.com</cp:lastModifiedBy>
  <cp:revision>14</cp:revision>
  <dcterms:created xsi:type="dcterms:W3CDTF">2018-12-09T20:58:32Z</dcterms:created>
  <dcterms:modified xsi:type="dcterms:W3CDTF">2021-06-03T06:29:38Z</dcterms:modified>
</cp:coreProperties>
</file>