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48" r:id="rId1"/>
  </p:sldMasterIdLst>
  <p:sldIdLst>
    <p:sldId id="256" r:id="rId2"/>
    <p:sldId id="257" r:id="rId3"/>
    <p:sldId id="258" r:id="rId4"/>
    <p:sldId id="259" r:id="rId5"/>
    <p:sldId id="260" r:id="rId6"/>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795"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6" autoAdjust="0"/>
    <p:restoredTop sz="94660"/>
  </p:normalViewPr>
  <p:slideViewPr>
    <p:cSldViewPr snapToGrid="0" showGuides="1">
      <p:cViewPr varScale="1">
        <p:scale>
          <a:sx n="76" d="100"/>
          <a:sy n="76" d="100"/>
        </p:scale>
        <p:origin x="126" y="768"/>
      </p:cViewPr>
      <p:guideLst>
        <p:guide orient="horz" pos="2160"/>
        <p:guide pos="3795"/>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5C1E5F3-E520-474B-AA2E-F2422359D1CD}"/>
              </a:ext>
            </a:extLst>
          </p:cNvPr>
          <p:cNvSpPr>
            <a:spLocks noGrp="1"/>
          </p:cNvSpPr>
          <p:nvPr>
            <p:ph type="ctrTitle"/>
          </p:nvPr>
        </p:nvSpPr>
        <p:spPr>
          <a:xfrm>
            <a:off x="1524000" y="1122363"/>
            <a:ext cx="9144000" cy="2387600"/>
          </a:xfrm>
        </p:spPr>
        <p:txBody>
          <a:bodyPr anchor="b"/>
          <a:lstStyle>
            <a:lvl1pPr algn="ctr">
              <a:defRPr sz="6000"/>
            </a:lvl1pPr>
          </a:lstStyle>
          <a:p>
            <a:r>
              <a:rPr lang="el-GR"/>
              <a:t>Κάντε κλικ για να επεξεργαστείτε τον τίτλο υποδείγματος</a:t>
            </a:r>
          </a:p>
        </p:txBody>
      </p:sp>
      <p:sp>
        <p:nvSpPr>
          <p:cNvPr id="3" name="Υπότιτλος 2">
            <a:extLst>
              <a:ext uri="{FF2B5EF4-FFF2-40B4-BE49-F238E27FC236}">
                <a16:creationId xmlns:a16="http://schemas.microsoft.com/office/drawing/2014/main" id="{1EBCA31F-9275-4465-B1E2-CF86FE2FFF1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p>
        </p:txBody>
      </p:sp>
      <p:sp>
        <p:nvSpPr>
          <p:cNvPr id="4" name="Θέση ημερομηνίας 3">
            <a:extLst>
              <a:ext uri="{FF2B5EF4-FFF2-40B4-BE49-F238E27FC236}">
                <a16:creationId xmlns:a16="http://schemas.microsoft.com/office/drawing/2014/main" id="{7B8FFC20-0EA6-4E2E-94A6-59AD80E4AEF4}"/>
              </a:ext>
            </a:extLst>
          </p:cNvPr>
          <p:cNvSpPr>
            <a:spLocks noGrp="1"/>
          </p:cNvSpPr>
          <p:nvPr>
            <p:ph type="dt" sz="half" idx="10"/>
          </p:nvPr>
        </p:nvSpPr>
        <p:spPr/>
        <p:txBody>
          <a:bodyPr/>
          <a:lstStyle/>
          <a:p>
            <a:fld id="{7809A3DA-FC0B-4E9C-9EF9-8AFEDB5AA7BC}" type="datetimeFigureOut">
              <a:rPr lang="el-GR" smtClean="0"/>
              <a:t>12/6/2021</a:t>
            </a:fld>
            <a:endParaRPr lang="el-GR"/>
          </a:p>
        </p:txBody>
      </p:sp>
      <p:sp>
        <p:nvSpPr>
          <p:cNvPr id="5" name="Θέση υποσέλιδου 4">
            <a:extLst>
              <a:ext uri="{FF2B5EF4-FFF2-40B4-BE49-F238E27FC236}">
                <a16:creationId xmlns:a16="http://schemas.microsoft.com/office/drawing/2014/main" id="{12AE0FE6-AB1C-423E-9D67-B8B12B15CAAB}"/>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A43168B2-BE98-459E-9BA5-348F20B0CE5C}"/>
              </a:ext>
            </a:extLst>
          </p:cNvPr>
          <p:cNvSpPr>
            <a:spLocks noGrp="1"/>
          </p:cNvSpPr>
          <p:nvPr>
            <p:ph type="sldNum" sz="quarter" idx="12"/>
          </p:nvPr>
        </p:nvSpPr>
        <p:spPr/>
        <p:txBody>
          <a:bodyPr/>
          <a:lstStyle/>
          <a:p>
            <a:fld id="{C8A364A5-56A4-4C3C-9432-769740C74293}" type="slidenum">
              <a:rPr lang="el-GR" smtClean="0"/>
              <a:t>‹#›</a:t>
            </a:fld>
            <a:endParaRPr lang="el-GR"/>
          </a:p>
        </p:txBody>
      </p:sp>
    </p:spTree>
    <p:extLst>
      <p:ext uri="{BB962C8B-B14F-4D97-AF65-F5344CB8AC3E}">
        <p14:creationId xmlns:p14="http://schemas.microsoft.com/office/powerpoint/2010/main" val="4793856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5504997-26F5-4C2B-9B17-FABBC7C5077C}"/>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FA460BEF-95FF-4735-BD4F-44BDA65FE41D}"/>
              </a:ext>
            </a:extLst>
          </p:cNvPr>
          <p:cNvSpPr>
            <a:spLocks noGrp="1"/>
          </p:cNvSpPr>
          <p:nvPr>
            <p:ph type="body" orient="vert" idx="1"/>
          </p:nvPr>
        </p:nvSpPr>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59C9EE0F-2C05-46BE-8929-356248E92E65}"/>
              </a:ext>
            </a:extLst>
          </p:cNvPr>
          <p:cNvSpPr>
            <a:spLocks noGrp="1"/>
          </p:cNvSpPr>
          <p:nvPr>
            <p:ph type="dt" sz="half" idx="10"/>
          </p:nvPr>
        </p:nvSpPr>
        <p:spPr/>
        <p:txBody>
          <a:bodyPr/>
          <a:lstStyle/>
          <a:p>
            <a:fld id="{7809A3DA-FC0B-4E9C-9EF9-8AFEDB5AA7BC}" type="datetimeFigureOut">
              <a:rPr lang="el-GR" smtClean="0"/>
              <a:t>12/6/2021</a:t>
            </a:fld>
            <a:endParaRPr lang="el-GR"/>
          </a:p>
        </p:txBody>
      </p:sp>
      <p:sp>
        <p:nvSpPr>
          <p:cNvPr id="5" name="Θέση υποσέλιδου 4">
            <a:extLst>
              <a:ext uri="{FF2B5EF4-FFF2-40B4-BE49-F238E27FC236}">
                <a16:creationId xmlns:a16="http://schemas.microsoft.com/office/drawing/2014/main" id="{C6C61BA8-313F-4491-96CD-E78CA81A52C8}"/>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D749C47C-25AE-464A-B53C-ED2B3E7C79DE}"/>
              </a:ext>
            </a:extLst>
          </p:cNvPr>
          <p:cNvSpPr>
            <a:spLocks noGrp="1"/>
          </p:cNvSpPr>
          <p:nvPr>
            <p:ph type="sldNum" sz="quarter" idx="12"/>
          </p:nvPr>
        </p:nvSpPr>
        <p:spPr/>
        <p:txBody>
          <a:bodyPr/>
          <a:lstStyle/>
          <a:p>
            <a:fld id="{C8A364A5-56A4-4C3C-9432-769740C74293}" type="slidenum">
              <a:rPr lang="el-GR" smtClean="0"/>
              <a:t>‹#›</a:t>
            </a:fld>
            <a:endParaRPr lang="el-GR"/>
          </a:p>
        </p:txBody>
      </p:sp>
    </p:spTree>
    <p:extLst>
      <p:ext uri="{BB962C8B-B14F-4D97-AF65-F5344CB8AC3E}">
        <p14:creationId xmlns:p14="http://schemas.microsoft.com/office/powerpoint/2010/main" val="14307055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a:extLst>
              <a:ext uri="{FF2B5EF4-FFF2-40B4-BE49-F238E27FC236}">
                <a16:creationId xmlns:a16="http://schemas.microsoft.com/office/drawing/2014/main" id="{704053FA-1CE2-4F66-A8C5-5A6A70D2B82B}"/>
              </a:ext>
            </a:extLst>
          </p:cNvPr>
          <p:cNvSpPr>
            <a:spLocks noGrp="1"/>
          </p:cNvSpPr>
          <p:nvPr>
            <p:ph type="title" orient="vert"/>
          </p:nvPr>
        </p:nvSpPr>
        <p:spPr>
          <a:xfrm>
            <a:off x="8724900" y="365125"/>
            <a:ext cx="2628900" cy="5811838"/>
          </a:xfrm>
        </p:spPr>
        <p:txBody>
          <a:bodyPr vert="eaVert"/>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7F8E96AC-CF06-4480-A0AB-D4CA021F1B13}"/>
              </a:ext>
            </a:extLst>
          </p:cNvPr>
          <p:cNvSpPr>
            <a:spLocks noGrp="1"/>
          </p:cNvSpPr>
          <p:nvPr>
            <p:ph type="body" orient="vert" idx="1"/>
          </p:nvPr>
        </p:nvSpPr>
        <p:spPr>
          <a:xfrm>
            <a:off x="838200" y="365125"/>
            <a:ext cx="7734300" cy="5811838"/>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6C725D4D-5ACB-4DAB-A502-0AF8B43ED1BE}"/>
              </a:ext>
            </a:extLst>
          </p:cNvPr>
          <p:cNvSpPr>
            <a:spLocks noGrp="1"/>
          </p:cNvSpPr>
          <p:nvPr>
            <p:ph type="dt" sz="half" idx="10"/>
          </p:nvPr>
        </p:nvSpPr>
        <p:spPr/>
        <p:txBody>
          <a:bodyPr/>
          <a:lstStyle/>
          <a:p>
            <a:fld id="{7809A3DA-FC0B-4E9C-9EF9-8AFEDB5AA7BC}" type="datetimeFigureOut">
              <a:rPr lang="el-GR" smtClean="0"/>
              <a:t>12/6/2021</a:t>
            </a:fld>
            <a:endParaRPr lang="el-GR"/>
          </a:p>
        </p:txBody>
      </p:sp>
      <p:sp>
        <p:nvSpPr>
          <p:cNvPr id="5" name="Θέση υποσέλιδου 4">
            <a:extLst>
              <a:ext uri="{FF2B5EF4-FFF2-40B4-BE49-F238E27FC236}">
                <a16:creationId xmlns:a16="http://schemas.microsoft.com/office/drawing/2014/main" id="{D915CC0E-9DCF-42A8-ADE2-3A5C262F712C}"/>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A8FDBDCE-12AE-47B7-94D9-5450D81309BC}"/>
              </a:ext>
            </a:extLst>
          </p:cNvPr>
          <p:cNvSpPr>
            <a:spLocks noGrp="1"/>
          </p:cNvSpPr>
          <p:nvPr>
            <p:ph type="sldNum" sz="quarter" idx="12"/>
          </p:nvPr>
        </p:nvSpPr>
        <p:spPr/>
        <p:txBody>
          <a:bodyPr/>
          <a:lstStyle/>
          <a:p>
            <a:fld id="{C8A364A5-56A4-4C3C-9432-769740C74293}" type="slidenum">
              <a:rPr lang="el-GR" smtClean="0"/>
              <a:t>‹#›</a:t>
            </a:fld>
            <a:endParaRPr lang="el-GR"/>
          </a:p>
        </p:txBody>
      </p:sp>
    </p:spTree>
    <p:extLst>
      <p:ext uri="{BB962C8B-B14F-4D97-AF65-F5344CB8AC3E}">
        <p14:creationId xmlns:p14="http://schemas.microsoft.com/office/powerpoint/2010/main" val="38732153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D8A65E9-0A34-40FF-972B-30529046FA12}"/>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980B5871-6E9F-4E73-AD14-BD7786130199}"/>
              </a:ext>
            </a:extLst>
          </p:cNvPr>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66C49084-38AD-450C-B8CF-0269BE881BD6}"/>
              </a:ext>
            </a:extLst>
          </p:cNvPr>
          <p:cNvSpPr>
            <a:spLocks noGrp="1"/>
          </p:cNvSpPr>
          <p:nvPr>
            <p:ph type="dt" sz="half" idx="10"/>
          </p:nvPr>
        </p:nvSpPr>
        <p:spPr/>
        <p:txBody>
          <a:bodyPr/>
          <a:lstStyle/>
          <a:p>
            <a:fld id="{7809A3DA-FC0B-4E9C-9EF9-8AFEDB5AA7BC}" type="datetimeFigureOut">
              <a:rPr lang="el-GR" smtClean="0"/>
              <a:t>12/6/2021</a:t>
            </a:fld>
            <a:endParaRPr lang="el-GR"/>
          </a:p>
        </p:txBody>
      </p:sp>
      <p:sp>
        <p:nvSpPr>
          <p:cNvPr id="5" name="Θέση υποσέλιδου 4">
            <a:extLst>
              <a:ext uri="{FF2B5EF4-FFF2-40B4-BE49-F238E27FC236}">
                <a16:creationId xmlns:a16="http://schemas.microsoft.com/office/drawing/2014/main" id="{35DBA643-FCD0-4BC6-8EEF-FF5578650D4F}"/>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02D0C5CC-1C13-44A8-9EFA-E01C526F20A1}"/>
              </a:ext>
            </a:extLst>
          </p:cNvPr>
          <p:cNvSpPr>
            <a:spLocks noGrp="1"/>
          </p:cNvSpPr>
          <p:nvPr>
            <p:ph type="sldNum" sz="quarter" idx="12"/>
          </p:nvPr>
        </p:nvSpPr>
        <p:spPr/>
        <p:txBody>
          <a:bodyPr/>
          <a:lstStyle/>
          <a:p>
            <a:fld id="{C8A364A5-56A4-4C3C-9432-769740C74293}" type="slidenum">
              <a:rPr lang="el-GR" smtClean="0"/>
              <a:t>‹#›</a:t>
            </a:fld>
            <a:endParaRPr lang="el-GR"/>
          </a:p>
        </p:txBody>
      </p:sp>
    </p:spTree>
    <p:extLst>
      <p:ext uri="{BB962C8B-B14F-4D97-AF65-F5344CB8AC3E}">
        <p14:creationId xmlns:p14="http://schemas.microsoft.com/office/powerpoint/2010/main" val="7160903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F6247DC-E757-493C-97EB-3AB83DA609C0}"/>
              </a:ext>
            </a:extLst>
          </p:cNvPr>
          <p:cNvSpPr>
            <a:spLocks noGrp="1"/>
          </p:cNvSpPr>
          <p:nvPr>
            <p:ph type="title"/>
          </p:nvPr>
        </p:nvSpPr>
        <p:spPr>
          <a:xfrm>
            <a:off x="831850" y="1709738"/>
            <a:ext cx="10515600" cy="2852737"/>
          </a:xfrm>
        </p:spPr>
        <p:txBody>
          <a:bodyPr anchor="b"/>
          <a:lstStyle>
            <a:lvl1pPr>
              <a:defRPr sz="6000"/>
            </a:lvl1p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B3B1AC8A-5F2C-48D4-A13F-E4E8187E51C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a:t>Στυλ κειμένου υποδείγματος</a:t>
            </a:r>
          </a:p>
        </p:txBody>
      </p:sp>
      <p:sp>
        <p:nvSpPr>
          <p:cNvPr id="4" name="Θέση ημερομηνίας 3">
            <a:extLst>
              <a:ext uri="{FF2B5EF4-FFF2-40B4-BE49-F238E27FC236}">
                <a16:creationId xmlns:a16="http://schemas.microsoft.com/office/drawing/2014/main" id="{94C7850F-5B72-497A-9341-35C33E4F3D8F}"/>
              </a:ext>
            </a:extLst>
          </p:cNvPr>
          <p:cNvSpPr>
            <a:spLocks noGrp="1"/>
          </p:cNvSpPr>
          <p:nvPr>
            <p:ph type="dt" sz="half" idx="10"/>
          </p:nvPr>
        </p:nvSpPr>
        <p:spPr/>
        <p:txBody>
          <a:bodyPr/>
          <a:lstStyle/>
          <a:p>
            <a:fld id="{7809A3DA-FC0B-4E9C-9EF9-8AFEDB5AA7BC}" type="datetimeFigureOut">
              <a:rPr lang="el-GR" smtClean="0"/>
              <a:t>12/6/2021</a:t>
            </a:fld>
            <a:endParaRPr lang="el-GR"/>
          </a:p>
        </p:txBody>
      </p:sp>
      <p:sp>
        <p:nvSpPr>
          <p:cNvPr id="5" name="Θέση υποσέλιδου 4">
            <a:extLst>
              <a:ext uri="{FF2B5EF4-FFF2-40B4-BE49-F238E27FC236}">
                <a16:creationId xmlns:a16="http://schemas.microsoft.com/office/drawing/2014/main" id="{F6AB4C3C-7911-436B-A62C-92253CFBF286}"/>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C9836312-873D-4015-9FB7-4BE2B7B8BBC6}"/>
              </a:ext>
            </a:extLst>
          </p:cNvPr>
          <p:cNvSpPr>
            <a:spLocks noGrp="1"/>
          </p:cNvSpPr>
          <p:nvPr>
            <p:ph type="sldNum" sz="quarter" idx="12"/>
          </p:nvPr>
        </p:nvSpPr>
        <p:spPr/>
        <p:txBody>
          <a:bodyPr/>
          <a:lstStyle/>
          <a:p>
            <a:fld id="{C8A364A5-56A4-4C3C-9432-769740C74293}" type="slidenum">
              <a:rPr lang="el-GR" smtClean="0"/>
              <a:t>‹#›</a:t>
            </a:fld>
            <a:endParaRPr lang="el-GR"/>
          </a:p>
        </p:txBody>
      </p:sp>
    </p:spTree>
    <p:extLst>
      <p:ext uri="{BB962C8B-B14F-4D97-AF65-F5344CB8AC3E}">
        <p14:creationId xmlns:p14="http://schemas.microsoft.com/office/powerpoint/2010/main" val="11125779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F43B7FA-6167-4E64-8886-967DA8B3EA2A}"/>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9E335C54-5D1E-4C95-9C46-32C3D949C092}"/>
              </a:ext>
            </a:extLst>
          </p:cNvPr>
          <p:cNvSpPr>
            <a:spLocks noGrp="1"/>
          </p:cNvSpPr>
          <p:nvPr>
            <p:ph sz="half" idx="1"/>
          </p:nvPr>
        </p:nvSpPr>
        <p:spPr>
          <a:xfrm>
            <a:off x="838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περιεχομένου 3">
            <a:extLst>
              <a:ext uri="{FF2B5EF4-FFF2-40B4-BE49-F238E27FC236}">
                <a16:creationId xmlns:a16="http://schemas.microsoft.com/office/drawing/2014/main" id="{053A49C4-9D77-45BB-8F6E-8E16328BEBAD}"/>
              </a:ext>
            </a:extLst>
          </p:cNvPr>
          <p:cNvSpPr>
            <a:spLocks noGrp="1"/>
          </p:cNvSpPr>
          <p:nvPr>
            <p:ph sz="half" idx="2"/>
          </p:nvPr>
        </p:nvSpPr>
        <p:spPr>
          <a:xfrm>
            <a:off x="6172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ημερομηνίας 4">
            <a:extLst>
              <a:ext uri="{FF2B5EF4-FFF2-40B4-BE49-F238E27FC236}">
                <a16:creationId xmlns:a16="http://schemas.microsoft.com/office/drawing/2014/main" id="{ACE54998-E14E-426F-97EC-BECD6238B150}"/>
              </a:ext>
            </a:extLst>
          </p:cNvPr>
          <p:cNvSpPr>
            <a:spLocks noGrp="1"/>
          </p:cNvSpPr>
          <p:nvPr>
            <p:ph type="dt" sz="half" idx="10"/>
          </p:nvPr>
        </p:nvSpPr>
        <p:spPr/>
        <p:txBody>
          <a:bodyPr/>
          <a:lstStyle/>
          <a:p>
            <a:fld id="{7809A3DA-FC0B-4E9C-9EF9-8AFEDB5AA7BC}" type="datetimeFigureOut">
              <a:rPr lang="el-GR" smtClean="0"/>
              <a:t>12/6/2021</a:t>
            </a:fld>
            <a:endParaRPr lang="el-GR"/>
          </a:p>
        </p:txBody>
      </p:sp>
      <p:sp>
        <p:nvSpPr>
          <p:cNvPr id="6" name="Θέση υποσέλιδου 5">
            <a:extLst>
              <a:ext uri="{FF2B5EF4-FFF2-40B4-BE49-F238E27FC236}">
                <a16:creationId xmlns:a16="http://schemas.microsoft.com/office/drawing/2014/main" id="{64ECCC9C-ADED-4A3E-B3A8-7B6C033039E9}"/>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1473DB62-8F4B-4E5D-97B8-10BE07CC681D}"/>
              </a:ext>
            </a:extLst>
          </p:cNvPr>
          <p:cNvSpPr>
            <a:spLocks noGrp="1"/>
          </p:cNvSpPr>
          <p:nvPr>
            <p:ph type="sldNum" sz="quarter" idx="12"/>
          </p:nvPr>
        </p:nvSpPr>
        <p:spPr/>
        <p:txBody>
          <a:bodyPr/>
          <a:lstStyle/>
          <a:p>
            <a:fld id="{C8A364A5-56A4-4C3C-9432-769740C74293}" type="slidenum">
              <a:rPr lang="el-GR" smtClean="0"/>
              <a:t>‹#›</a:t>
            </a:fld>
            <a:endParaRPr lang="el-GR"/>
          </a:p>
        </p:txBody>
      </p:sp>
    </p:spTree>
    <p:extLst>
      <p:ext uri="{BB962C8B-B14F-4D97-AF65-F5344CB8AC3E}">
        <p14:creationId xmlns:p14="http://schemas.microsoft.com/office/powerpoint/2010/main" val="7846676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686D751-9FD4-4283-B2B3-EA6E72F7F39F}"/>
              </a:ext>
            </a:extLst>
          </p:cNvPr>
          <p:cNvSpPr>
            <a:spLocks noGrp="1"/>
          </p:cNvSpPr>
          <p:nvPr>
            <p:ph type="title"/>
          </p:nvPr>
        </p:nvSpPr>
        <p:spPr>
          <a:xfrm>
            <a:off x="839788" y="365125"/>
            <a:ext cx="10515600" cy="1325563"/>
          </a:xfrm>
        </p:spPr>
        <p:txBody>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2A9A8D01-34FE-4353-9D5E-3D0DFF158BF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Θέση περιεχομένου 3">
            <a:extLst>
              <a:ext uri="{FF2B5EF4-FFF2-40B4-BE49-F238E27FC236}">
                <a16:creationId xmlns:a16="http://schemas.microsoft.com/office/drawing/2014/main" id="{2ED961E5-96DC-4A14-B3F0-1B4EB3ACEC6D}"/>
              </a:ext>
            </a:extLst>
          </p:cNvPr>
          <p:cNvSpPr>
            <a:spLocks noGrp="1"/>
          </p:cNvSpPr>
          <p:nvPr>
            <p:ph sz="half" idx="2"/>
          </p:nvPr>
        </p:nvSpPr>
        <p:spPr>
          <a:xfrm>
            <a:off x="839788" y="2505075"/>
            <a:ext cx="5157787"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κειμένου 4">
            <a:extLst>
              <a:ext uri="{FF2B5EF4-FFF2-40B4-BE49-F238E27FC236}">
                <a16:creationId xmlns:a16="http://schemas.microsoft.com/office/drawing/2014/main" id="{9A2A1EF9-F03D-40F9-81C7-1A742484E38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Θέση περιεχομένου 5">
            <a:extLst>
              <a:ext uri="{FF2B5EF4-FFF2-40B4-BE49-F238E27FC236}">
                <a16:creationId xmlns:a16="http://schemas.microsoft.com/office/drawing/2014/main" id="{A791EAD7-AF41-4FD1-989E-310AD7D34471}"/>
              </a:ext>
            </a:extLst>
          </p:cNvPr>
          <p:cNvSpPr>
            <a:spLocks noGrp="1"/>
          </p:cNvSpPr>
          <p:nvPr>
            <p:ph sz="quarter" idx="4"/>
          </p:nvPr>
        </p:nvSpPr>
        <p:spPr>
          <a:xfrm>
            <a:off x="6172200" y="2505075"/>
            <a:ext cx="5183188"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7" name="Θέση ημερομηνίας 6">
            <a:extLst>
              <a:ext uri="{FF2B5EF4-FFF2-40B4-BE49-F238E27FC236}">
                <a16:creationId xmlns:a16="http://schemas.microsoft.com/office/drawing/2014/main" id="{8C845C93-191F-4258-830E-50E0CBFCB008}"/>
              </a:ext>
            </a:extLst>
          </p:cNvPr>
          <p:cNvSpPr>
            <a:spLocks noGrp="1"/>
          </p:cNvSpPr>
          <p:nvPr>
            <p:ph type="dt" sz="half" idx="10"/>
          </p:nvPr>
        </p:nvSpPr>
        <p:spPr/>
        <p:txBody>
          <a:bodyPr/>
          <a:lstStyle/>
          <a:p>
            <a:fld id="{7809A3DA-FC0B-4E9C-9EF9-8AFEDB5AA7BC}" type="datetimeFigureOut">
              <a:rPr lang="el-GR" smtClean="0"/>
              <a:t>12/6/2021</a:t>
            </a:fld>
            <a:endParaRPr lang="el-GR"/>
          </a:p>
        </p:txBody>
      </p:sp>
      <p:sp>
        <p:nvSpPr>
          <p:cNvPr id="8" name="Θέση υποσέλιδου 7">
            <a:extLst>
              <a:ext uri="{FF2B5EF4-FFF2-40B4-BE49-F238E27FC236}">
                <a16:creationId xmlns:a16="http://schemas.microsoft.com/office/drawing/2014/main" id="{DB460626-4007-468E-8F7A-40D5DF80D5E9}"/>
              </a:ext>
            </a:extLst>
          </p:cNvPr>
          <p:cNvSpPr>
            <a:spLocks noGrp="1"/>
          </p:cNvSpPr>
          <p:nvPr>
            <p:ph type="ftr" sz="quarter" idx="11"/>
          </p:nvPr>
        </p:nvSpPr>
        <p:spPr/>
        <p:txBody>
          <a:bodyPr/>
          <a:lstStyle/>
          <a:p>
            <a:endParaRPr lang="el-GR"/>
          </a:p>
        </p:txBody>
      </p:sp>
      <p:sp>
        <p:nvSpPr>
          <p:cNvPr id="9" name="Θέση αριθμού διαφάνειας 8">
            <a:extLst>
              <a:ext uri="{FF2B5EF4-FFF2-40B4-BE49-F238E27FC236}">
                <a16:creationId xmlns:a16="http://schemas.microsoft.com/office/drawing/2014/main" id="{A5089178-5AAA-4E4B-B016-927C2425DC6E}"/>
              </a:ext>
            </a:extLst>
          </p:cNvPr>
          <p:cNvSpPr>
            <a:spLocks noGrp="1"/>
          </p:cNvSpPr>
          <p:nvPr>
            <p:ph type="sldNum" sz="quarter" idx="12"/>
          </p:nvPr>
        </p:nvSpPr>
        <p:spPr/>
        <p:txBody>
          <a:bodyPr/>
          <a:lstStyle/>
          <a:p>
            <a:fld id="{C8A364A5-56A4-4C3C-9432-769740C74293}" type="slidenum">
              <a:rPr lang="el-GR" smtClean="0"/>
              <a:t>‹#›</a:t>
            </a:fld>
            <a:endParaRPr lang="el-GR"/>
          </a:p>
        </p:txBody>
      </p:sp>
    </p:spTree>
    <p:extLst>
      <p:ext uri="{BB962C8B-B14F-4D97-AF65-F5344CB8AC3E}">
        <p14:creationId xmlns:p14="http://schemas.microsoft.com/office/powerpoint/2010/main" val="19154570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211D570-BEF9-402D-B096-30896A08A20A}"/>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ημερομηνίας 2">
            <a:extLst>
              <a:ext uri="{FF2B5EF4-FFF2-40B4-BE49-F238E27FC236}">
                <a16:creationId xmlns:a16="http://schemas.microsoft.com/office/drawing/2014/main" id="{1BBA367B-D26D-4501-8907-E6D06EC3104C}"/>
              </a:ext>
            </a:extLst>
          </p:cNvPr>
          <p:cNvSpPr>
            <a:spLocks noGrp="1"/>
          </p:cNvSpPr>
          <p:nvPr>
            <p:ph type="dt" sz="half" idx="10"/>
          </p:nvPr>
        </p:nvSpPr>
        <p:spPr/>
        <p:txBody>
          <a:bodyPr/>
          <a:lstStyle/>
          <a:p>
            <a:fld id="{7809A3DA-FC0B-4E9C-9EF9-8AFEDB5AA7BC}" type="datetimeFigureOut">
              <a:rPr lang="el-GR" smtClean="0"/>
              <a:t>12/6/2021</a:t>
            </a:fld>
            <a:endParaRPr lang="el-GR"/>
          </a:p>
        </p:txBody>
      </p:sp>
      <p:sp>
        <p:nvSpPr>
          <p:cNvPr id="4" name="Θέση υποσέλιδου 3">
            <a:extLst>
              <a:ext uri="{FF2B5EF4-FFF2-40B4-BE49-F238E27FC236}">
                <a16:creationId xmlns:a16="http://schemas.microsoft.com/office/drawing/2014/main" id="{449904A9-3F7E-4714-BE36-D84D5C563E81}"/>
              </a:ext>
            </a:extLst>
          </p:cNvPr>
          <p:cNvSpPr>
            <a:spLocks noGrp="1"/>
          </p:cNvSpPr>
          <p:nvPr>
            <p:ph type="ftr" sz="quarter" idx="11"/>
          </p:nvPr>
        </p:nvSpPr>
        <p:spPr/>
        <p:txBody>
          <a:bodyPr/>
          <a:lstStyle/>
          <a:p>
            <a:endParaRPr lang="el-GR"/>
          </a:p>
        </p:txBody>
      </p:sp>
      <p:sp>
        <p:nvSpPr>
          <p:cNvPr id="5" name="Θέση αριθμού διαφάνειας 4">
            <a:extLst>
              <a:ext uri="{FF2B5EF4-FFF2-40B4-BE49-F238E27FC236}">
                <a16:creationId xmlns:a16="http://schemas.microsoft.com/office/drawing/2014/main" id="{3385EEEA-C8A8-4E86-816F-679AF4109620}"/>
              </a:ext>
            </a:extLst>
          </p:cNvPr>
          <p:cNvSpPr>
            <a:spLocks noGrp="1"/>
          </p:cNvSpPr>
          <p:nvPr>
            <p:ph type="sldNum" sz="quarter" idx="12"/>
          </p:nvPr>
        </p:nvSpPr>
        <p:spPr/>
        <p:txBody>
          <a:bodyPr/>
          <a:lstStyle/>
          <a:p>
            <a:fld id="{C8A364A5-56A4-4C3C-9432-769740C74293}" type="slidenum">
              <a:rPr lang="el-GR" smtClean="0"/>
              <a:t>‹#›</a:t>
            </a:fld>
            <a:endParaRPr lang="el-GR"/>
          </a:p>
        </p:txBody>
      </p:sp>
    </p:spTree>
    <p:extLst>
      <p:ext uri="{BB962C8B-B14F-4D97-AF65-F5344CB8AC3E}">
        <p14:creationId xmlns:p14="http://schemas.microsoft.com/office/powerpoint/2010/main" val="13827601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Θέση ημερομηνίας 1">
            <a:extLst>
              <a:ext uri="{FF2B5EF4-FFF2-40B4-BE49-F238E27FC236}">
                <a16:creationId xmlns:a16="http://schemas.microsoft.com/office/drawing/2014/main" id="{D80A49AB-37BB-4A00-8CFB-B88EEBD7AD76}"/>
              </a:ext>
            </a:extLst>
          </p:cNvPr>
          <p:cNvSpPr>
            <a:spLocks noGrp="1"/>
          </p:cNvSpPr>
          <p:nvPr>
            <p:ph type="dt" sz="half" idx="10"/>
          </p:nvPr>
        </p:nvSpPr>
        <p:spPr/>
        <p:txBody>
          <a:bodyPr/>
          <a:lstStyle/>
          <a:p>
            <a:fld id="{7809A3DA-FC0B-4E9C-9EF9-8AFEDB5AA7BC}" type="datetimeFigureOut">
              <a:rPr lang="el-GR" smtClean="0"/>
              <a:t>12/6/2021</a:t>
            </a:fld>
            <a:endParaRPr lang="el-GR"/>
          </a:p>
        </p:txBody>
      </p:sp>
      <p:sp>
        <p:nvSpPr>
          <p:cNvPr id="3" name="Θέση υποσέλιδου 2">
            <a:extLst>
              <a:ext uri="{FF2B5EF4-FFF2-40B4-BE49-F238E27FC236}">
                <a16:creationId xmlns:a16="http://schemas.microsoft.com/office/drawing/2014/main" id="{55CD9DC1-F3B1-42C1-BE3D-DFA60132E35A}"/>
              </a:ext>
            </a:extLst>
          </p:cNvPr>
          <p:cNvSpPr>
            <a:spLocks noGrp="1"/>
          </p:cNvSpPr>
          <p:nvPr>
            <p:ph type="ftr" sz="quarter" idx="11"/>
          </p:nvPr>
        </p:nvSpPr>
        <p:spPr/>
        <p:txBody>
          <a:bodyPr/>
          <a:lstStyle/>
          <a:p>
            <a:endParaRPr lang="el-GR"/>
          </a:p>
        </p:txBody>
      </p:sp>
      <p:sp>
        <p:nvSpPr>
          <p:cNvPr id="4" name="Θέση αριθμού διαφάνειας 3">
            <a:extLst>
              <a:ext uri="{FF2B5EF4-FFF2-40B4-BE49-F238E27FC236}">
                <a16:creationId xmlns:a16="http://schemas.microsoft.com/office/drawing/2014/main" id="{2BCE372C-CB1B-4BFA-8E23-D5C548DECEDC}"/>
              </a:ext>
            </a:extLst>
          </p:cNvPr>
          <p:cNvSpPr>
            <a:spLocks noGrp="1"/>
          </p:cNvSpPr>
          <p:nvPr>
            <p:ph type="sldNum" sz="quarter" idx="12"/>
          </p:nvPr>
        </p:nvSpPr>
        <p:spPr/>
        <p:txBody>
          <a:bodyPr/>
          <a:lstStyle/>
          <a:p>
            <a:fld id="{C8A364A5-56A4-4C3C-9432-769740C74293}" type="slidenum">
              <a:rPr lang="el-GR" smtClean="0"/>
              <a:t>‹#›</a:t>
            </a:fld>
            <a:endParaRPr lang="el-GR"/>
          </a:p>
        </p:txBody>
      </p:sp>
    </p:spTree>
    <p:extLst>
      <p:ext uri="{BB962C8B-B14F-4D97-AF65-F5344CB8AC3E}">
        <p14:creationId xmlns:p14="http://schemas.microsoft.com/office/powerpoint/2010/main" val="4129000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3E6C1F8-AD78-4F28-9B8D-903DA6879A8A}"/>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5403C8B4-2CC6-459E-8D03-08EE93770C0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κειμένου 3">
            <a:extLst>
              <a:ext uri="{FF2B5EF4-FFF2-40B4-BE49-F238E27FC236}">
                <a16:creationId xmlns:a16="http://schemas.microsoft.com/office/drawing/2014/main" id="{1414164F-6D86-4FBF-858D-585CD6B52E6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4586FE10-F339-43B1-9462-06E52E718A42}"/>
              </a:ext>
            </a:extLst>
          </p:cNvPr>
          <p:cNvSpPr>
            <a:spLocks noGrp="1"/>
          </p:cNvSpPr>
          <p:nvPr>
            <p:ph type="dt" sz="half" idx="10"/>
          </p:nvPr>
        </p:nvSpPr>
        <p:spPr/>
        <p:txBody>
          <a:bodyPr/>
          <a:lstStyle/>
          <a:p>
            <a:fld id="{7809A3DA-FC0B-4E9C-9EF9-8AFEDB5AA7BC}" type="datetimeFigureOut">
              <a:rPr lang="el-GR" smtClean="0"/>
              <a:t>12/6/2021</a:t>
            </a:fld>
            <a:endParaRPr lang="el-GR"/>
          </a:p>
        </p:txBody>
      </p:sp>
      <p:sp>
        <p:nvSpPr>
          <p:cNvPr id="6" name="Θέση υποσέλιδου 5">
            <a:extLst>
              <a:ext uri="{FF2B5EF4-FFF2-40B4-BE49-F238E27FC236}">
                <a16:creationId xmlns:a16="http://schemas.microsoft.com/office/drawing/2014/main" id="{A44AAE4B-12C1-41CD-872B-2B92A43D5934}"/>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90CE3CD4-3154-46DB-9B7B-D3FB99954479}"/>
              </a:ext>
            </a:extLst>
          </p:cNvPr>
          <p:cNvSpPr>
            <a:spLocks noGrp="1"/>
          </p:cNvSpPr>
          <p:nvPr>
            <p:ph type="sldNum" sz="quarter" idx="12"/>
          </p:nvPr>
        </p:nvSpPr>
        <p:spPr/>
        <p:txBody>
          <a:bodyPr/>
          <a:lstStyle/>
          <a:p>
            <a:fld id="{C8A364A5-56A4-4C3C-9432-769740C74293}" type="slidenum">
              <a:rPr lang="el-GR" smtClean="0"/>
              <a:t>‹#›</a:t>
            </a:fld>
            <a:endParaRPr lang="el-GR"/>
          </a:p>
        </p:txBody>
      </p:sp>
    </p:spTree>
    <p:extLst>
      <p:ext uri="{BB962C8B-B14F-4D97-AF65-F5344CB8AC3E}">
        <p14:creationId xmlns:p14="http://schemas.microsoft.com/office/powerpoint/2010/main" val="18099002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4868C00-60B2-4386-AA12-57C3F6EC17E3}"/>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εικόνας 2">
            <a:extLst>
              <a:ext uri="{FF2B5EF4-FFF2-40B4-BE49-F238E27FC236}">
                <a16:creationId xmlns:a16="http://schemas.microsoft.com/office/drawing/2014/main" id="{1E5148E3-928F-43CC-B437-67D9A4F3D7B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a:extLst>
              <a:ext uri="{FF2B5EF4-FFF2-40B4-BE49-F238E27FC236}">
                <a16:creationId xmlns:a16="http://schemas.microsoft.com/office/drawing/2014/main" id="{237360BF-256C-4019-9E54-D4B47A212C5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8937548B-E966-402D-9055-9B8C5BC948F7}"/>
              </a:ext>
            </a:extLst>
          </p:cNvPr>
          <p:cNvSpPr>
            <a:spLocks noGrp="1"/>
          </p:cNvSpPr>
          <p:nvPr>
            <p:ph type="dt" sz="half" idx="10"/>
          </p:nvPr>
        </p:nvSpPr>
        <p:spPr/>
        <p:txBody>
          <a:bodyPr/>
          <a:lstStyle/>
          <a:p>
            <a:fld id="{7809A3DA-FC0B-4E9C-9EF9-8AFEDB5AA7BC}" type="datetimeFigureOut">
              <a:rPr lang="el-GR" smtClean="0"/>
              <a:t>12/6/2021</a:t>
            </a:fld>
            <a:endParaRPr lang="el-GR"/>
          </a:p>
        </p:txBody>
      </p:sp>
      <p:sp>
        <p:nvSpPr>
          <p:cNvPr id="6" name="Θέση υποσέλιδου 5">
            <a:extLst>
              <a:ext uri="{FF2B5EF4-FFF2-40B4-BE49-F238E27FC236}">
                <a16:creationId xmlns:a16="http://schemas.microsoft.com/office/drawing/2014/main" id="{C256036B-5D12-40C0-B53B-66DF061B5670}"/>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4BB2DE3E-BEA9-426E-9E9E-96E2C6DF32FF}"/>
              </a:ext>
            </a:extLst>
          </p:cNvPr>
          <p:cNvSpPr>
            <a:spLocks noGrp="1"/>
          </p:cNvSpPr>
          <p:nvPr>
            <p:ph type="sldNum" sz="quarter" idx="12"/>
          </p:nvPr>
        </p:nvSpPr>
        <p:spPr/>
        <p:txBody>
          <a:bodyPr/>
          <a:lstStyle/>
          <a:p>
            <a:fld id="{C8A364A5-56A4-4C3C-9432-769740C74293}" type="slidenum">
              <a:rPr lang="el-GR" smtClean="0"/>
              <a:t>‹#›</a:t>
            </a:fld>
            <a:endParaRPr lang="el-GR"/>
          </a:p>
        </p:txBody>
      </p:sp>
    </p:spTree>
    <p:extLst>
      <p:ext uri="{BB962C8B-B14F-4D97-AF65-F5344CB8AC3E}">
        <p14:creationId xmlns:p14="http://schemas.microsoft.com/office/powerpoint/2010/main" val="8230997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a:extLst>
              <a:ext uri="{FF2B5EF4-FFF2-40B4-BE49-F238E27FC236}">
                <a16:creationId xmlns:a16="http://schemas.microsoft.com/office/drawing/2014/main" id="{B660F10C-2652-47CB-9E55-DBE89B31ED6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17AA2324-1598-499C-B1B4-D8A9EC3485B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52A10700-BE8B-4495-BAC5-786901E5883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809A3DA-FC0B-4E9C-9EF9-8AFEDB5AA7BC}" type="datetimeFigureOut">
              <a:rPr lang="el-GR" smtClean="0"/>
              <a:t>12/6/2021</a:t>
            </a:fld>
            <a:endParaRPr lang="el-GR"/>
          </a:p>
        </p:txBody>
      </p:sp>
      <p:sp>
        <p:nvSpPr>
          <p:cNvPr id="5" name="Θέση υποσέλιδου 4">
            <a:extLst>
              <a:ext uri="{FF2B5EF4-FFF2-40B4-BE49-F238E27FC236}">
                <a16:creationId xmlns:a16="http://schemas.microsoft.com/office/drawing/2014/main" id="{CA628BAE-5F8B-400F-BC4D-7ECE3F97B9B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Θέση αριθμού διαφάνειας 5">
            <a:extLst>
              <a:ext uri="{FF2B5EF4-FFF2-40B4-BE49-F238E27FC236}">
                <a16:creationId xmlns:a16="http://schemas.microsoft.com/office/drawing/2014/main" id="{23CBB303-7E6B-4B9C-81CA-AB58A005FDF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8A364A5-56A4-4C3C-9432-769740C74293}" type="slidenum">
              <a:rPr lang="el-GR" smtClean="0"/>
              <a:t>‹#›</a:t>
            </a:fld>
            <a:endParaRPr lang="el-GR"/>
          </a:p>
        </p:txBody>
      </p:sp>
    </p:spTree>
    <p:extLst>
      <p:ext uri="{BB962C8B-B14F-4D97-AF65-F5344CB8AC3E}">
        <p14:creationId xmlns:p14="http://schemas.microsoft.com/office/powerpoint/2010/main" val="360005907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7.xml"/><Relationship Id="rId4" Type="http://schemas.openxmlformats.org/officeDocument/2006/relationships/image" Target="../media/image3.jpeg"/></Relationships>
</file>

<file path=ppt/slides/_rels/slide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F23F2F4A-A0CB-4829-8404-6A3DC1CD0A03}"/>
              </a:ext>
            </a:extLst>
          </p:cNvPr>
          <p:cNvSpPr txBox="1"/>
          <p:nvPr/>
        </p:nvSpPr>
        <p:spPr>
          <a:xfrm>
            <a:off x="3048000" y="336034"/>
            <a:ext cx="6354081" cy="1323439"/>
          </a:xfrm>
          <a:prstGeom prst="rect">
            <a:avLst/>
          </a:prstGeom>
          <a:noFill/>
        </p:spPr>
        <p:txBody>
          <a:bodyPr wrap="square">
            <a:spAutoFit/>
          </a:bodyPr>
          <a:lstStyle/>
          <a:p>
            <a:r>
              <a:rPr lang="el-GR" sz="4000" dirty="0"/>
              <a:t>4.3. Η ΑΓΑΠΗ ΩΣ ΠΡΟΤΑΣΗ ΖΩΗΣ ΣΤΟΝ ΧΡΙΣΤΙΑΝΙΣΜΟ </a:t>
            </a:r>
          </a:p>
        </p:txBody>
      </p:sp>
      <p:pic>
        <p:nvPicPr>
          <p:cNvPr id="1026" name="Picture 2" descr="Η αγάπη ως κοινωνική συμπεριφορά και ως σχέση με τον Θεό | Dogma">
            <a:extLst>
              <a:ext uri="{FF2B5EF4-FFF2-40B4-BE49-F238E27FC236}">
                <a16:creationId xmlns:a16="http://schemas.microsoft.com/office/drawing/2014/main" id="{0530DA0E-B72C-448A-81FC-D412653B094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202511" y="336034"/>
            <a:ext cx="2554061" cy="1768924"/>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To καλύτερο αντικαταθλιπτικό για ένα παιδί, είναι η αγάπη της μάνας - The  Mamagers.gr">
            <a:extLst>
              <a:ext uri="{FF2B5EF4-FFF2-40B4-BE49-F238E27FC236}">
                <a16:creationId xmlns:a16="http://schemas.microsoft.com/office/drawing/2014/main" id="{E1DFC4BA-6E87-48C5-918B-6FB79C83814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14450" y="3423998"/>
            <a:ext cx="4330944" cy="2699215"/>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Όταν η αγάπη δεν φτάνει: Τον αγαπάω αλλά δεν μπορούμε να είμαστε μαζί... -  BORO από την ΑΝΝΑ ΔΡΟΥΖΑ - boro.gr">
            <a:extLst>
              <a:ext uri="{FF2B5EF4-FFF2-40B4-BE49-F238E27FC236}">
                <a16:creationId xmlns:a16="http://schemas.microsoft.com/office/drawing/2014/main" id="{10DC92B0-518C-4BE9-AAA6-0099CC5E2D98}"/>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592786" y="3394752"/>
            <a:ext cx="4174992" cy="312721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812011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Τι είναι η αγάπη; Ο Νίκος Καζαντζάκης απαντά με τον δικό του μοναδικό τρόπο  - tromaktiko">
            <a:extLst>
              <a:ext uri="{FF2B5EF4-FFF2-40B4-BE49-F238E27FC236}">
                <a16:creationId xmlns:a16="http://schemas.microsoft.com/office/drawing/2014/main" id="{63D4F48B-70D6-45DE-9F2C-BB2240CDC10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135156" y="270102"/>
            <a:ext cx="2771775" cy="1647825"/>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E01F158E-9D02-4D00-88DF-BBA33B522B3F}"/>
              </a:ext>
            </a:extLst>
          </p:cNvPr>
          <p:cNvSpPr txBox="1"/>
          <p:nvPr/>
        </p:nvSpPr>
        <p:spPr>
          <a:xfrm>
            <a:off x="285069" y="838200"/>
            <a:ext cx="8693831" cy="5909310"/>
          </a:xfrm>
          <a:prstGeom prst="rect">
            <a:avLst/>
          </a:prstGeom>
          <a:noFill/>
        </p:spPr>
        <p:txBody>
          <a:bodyPr wrap="square">
            <a:spAutoFit/>
          </a:bodyPr>
          <a:lstStyle/>
          <a:p>
            <a:r>
              <a:rPr lang="el-GR" dirty="0" err="1"/>
              <a:t>Ἀδελφοί</a:t>
            </a:r>
            <a:r>
              <a:rPr lang="el-GR" dirty="0"/>
              <a:t>, </a:t>
            </a:r>
            <a:r>
              <a:rPr lang="el-GR" dirty="0" err="1"/>
              <a:t>νὰ</a:t>
            </a:r>
            <a:r>
              <a:rPr lang="el-GR" dirty="0"/>
              <a:t> </a:t>
            </a:r>
            <a:r>
              <a:rPr lang="el-GR" dirty="0" err="1"/>
              <a:t>εὐχαριστεῖτε</a:t>
            </a:r>
            <a:r>
              <a:rPr lang="el-GR" dirty="0"/>
              <a:t> πάντοτε </a:t>
            </a:r>
            <a:r>
              <a:rPr lang="el-GR" dirty="0" err="1"/>
              <a:t>γιὰ</a:t>
            </a:r>
            <a:r>
              <a:rPr lang="el-GR" dirty="0"/>
              <a:t> </a:t>
            </a:r>
            <a:r>
              <a:rPr lang="el-GR" dirty="0" err="1"/>
              <a:t>ὅλα</a:t>
            </a:r>
            <a:r>
              <a:rPr lang="el-GR" dirty="0"/>
              <a:t> τὸν </a:t>
            </a:r>
            <a:r>
              <a:rPr lang="el-GR" dirty="0" err="1"/>
              <a:t>Θεὸ</a:t>
            </a:r>
            <a:r>
              <a:rPr lang="el-GR" dirty="0"/>
              <a:t> καὶ Πατέρα </a:t>
            </a:r>
            <a:r>
              <a:rPr lang="el-GR" dirty="0" err="1"/>
              <a:t>στὸ</a:t>
            </a:r>
            <a:r>
              <a:rPr lang="el-GR" dirty="0"/>
              <a:t> </a:t>
            </a:r>
            <a:r>
              <a:rPr lang="el-GR" dirty="0" err="1"/>
              <a:t>ὄνομα</a:t>
            </a:r>
            <a:r>
              <a:rPr lang="el-GR" dirty="0"/>
              <a:t> τοῦ Κυρίου μας </a:t>
            </a:r>
            <a:r>
              <a:rPr lang="el-GR" dirty="0" err="1"/>
              <a:t>Ἰησοῦ</a:t>
            </a:r>
            <a:r>
              <a:rPr lang="el-GR" dirty="0"/>
              <a:t> Χριστοῦ καὶ </a:t>
            </a:r>
            <a:r>
              <a:rPr lang="el-GR" dirty="0" err="1"/>
              <a:t>νὰ</a:t>
            </a:r>
            <a:r>
              <a:rPr lang="el-GR" dirty="0"/>
              <a:t> </a:t>
            </a:r>
            <a:r>
              <a:rPr lang="el-GR" dirty="0" err="1"/>
              <a:t>ὑποτάσσεσθε</a:t>
            </a:r>
            <a:r>
              <a:rPr lang="el-GR" dirty="0"/>
              <a:t> ὁ </a:t>
            </a:r>
            <a:r>
              <a:rPr lang="el-GR" dirty="0" err="1"/>
              <a:t>ἕνας</a:t>
            </a:r>
            <a:r>
              <a:rPr lang="el-GR" dirty="0"/>
              <a:t> </a:t>
            </a:r>
            <a:r>
              <a:rPr lang="el-GR" dirty="0" err="1"/>
              <a:t>στὸν</a:t>
            </a:r>
            <a:r>
              <a:rPr lang="el-GR" dirty="0"/>
              <a:t> </a:t>
            </a:r>
            <a:r>
              <a:rPr lang="el-GR" dirty="0" err="1"/>
              <a:t>ἄλλο</a:t>
            </a:r>
            <a:r>
              <a:rPr lang="el-GR" dirty="0"/>
              <a:t> </a:t>
            </a:r>
            <a:r>
              <a:rPr lang="el-GR" dirty="0" err="1"/>
              <a:t>μὲ</a:t>
            </a:r>
            <a:r>
              <a:rPr lang="el-GR" dirty="0"/>
              <a:t> φόβο Χριστοῦ. Οἱ </a:t>
            </a:r>
            <a:r>
              <a:rPr lang="el-GR" dirty="0" err="1"/>
              <a:t>γυναῖκες</a:t>
            </a:r>
            <a:r>
              <a:rPr lang="el-GR" dirty="0"/>
              <a:t> </a:t>
            </a:r>
            <a:r>
              <a:rPr lang="el-GR" dirty="0" err="1"/>
              <a:t>νὰ</a:t>
            </a:r>
            <a:r>
              <a:rPr lang="el-GR" dirty="0"/>
              <a:t> </a:t>
            </a:r>
            <a:r>
              <a:rPr lang="el-GR" dirty="0" err="1"/>
              <a:t>ὑποτάσσεσθε</a:t>
            </a:r>
            <a:r>
              <a:rPr lang="el-GR" dirty="0"/>
              <a:t> </a:t>
            </a:r>
            <a:r>
              <a:rPr lang="el-GR" dirty="0" err="1"/>
              <a:t>στούς</a:t>
            </a:r>
            <a:r>
              <a:rPr lang="el-GR" dirty="0"/>
              <a:t> </a:t>
            </a:r>
            <a:r>
              <a:rPr lang="el-GR" dirty="0" err="1"/>
              <a:t>ἄνδρες</a:t>
            </a:r>
            <a:r>
              <a:rPr lang="el-GR" dirty="0"/>
              <a:t> σας </a:t>
            </a:r>
            <a:r>
              <a:rPr lang="el-GR" dirty="0" err="1"/>
              <a:t>σὰν</a:t>
            </a:r>
            <a:r>
              <a:rPr lang="el-GR" dirty="0"/>
              <a:t> </a:t>
            </a:r>
            <a:r>
              <a:rPr lang="el-GR" dirty="0" err="1"/>
              <a:t>νὰ</a:t>
            </a:r>
            <a:r>
              <a:rPr lang="el-GR" dirty="0"/>
              <a:t> </a:t>
            </a:r>
            <a:r>
              <a:rPr lang="el-GR" dirty="0" err="1"/>
              <a:t>ὑποτάσσεσθε</a:t>
            </a:r>
            <a:r>
              <a:rPr lang="el-GR" dirty="0"/>
              <a:t> </a:t>
            </a:r>
            <a:r>
              <a:rPr lang="el-GR" dirty="0" err="1"/>
              <a:t>στὸν</a:t>
            </a:r>
            <a:r>
              <a:rPr lang="el-GR" dirty="0"/>
              <a:t> Κύριο, διότι ὁ </a:t>
            </a:r>
            <a:r>
              <a:rPr lang="el-GR" dirty="0" err="1"/>
              <a:t>ἄντρας</a:t>
            </a:r>
            <a:r>
              <a:rPr lang="el-GR" dirty="0"/>
              <a:t> </a:t>
            </a:r>
            <a:r>
              <a:rPr lang="el-GR" dirty="0" err="1"/>
              <a:t>εἶναι</a:t>
            </a:r>
            <a:r>
              <a:rPr lang="el-GR" dirty="0"/>
              <a:t> </a:t>
            </a:r>
            <a:r>
              <a:rPr lang="el-GR" dirty="0" err="1"/>
              <a:t>κεφαλὴ</a:t>
            </a:r>
            <a:r>
              <a:rPr lang="el-GR" dirty="0"/>
              <a:t> </a:t>
            </a:r>
            <a:r>
              <a:rPr lang="el-GR" dirty="0" err="1"/>
              <a:t>τῆς</a:t>
            </a:r>
            <a:r>
              <a:rPr lang="el-GR" dirty="0"/>
              <a:t> γυναίκας, </a:t>
            </a:r>
            <a:r>
              <a:rPr lang="el-GR" dirty="0" err="1"/>
              <a:t>ὅπως</a:t>
            </a:r>
            <a:r>
              <a:rPr lang="el-GR" dirty="0"/>
              <a:t> καὶ ὁ Χριστὸς </a:t>
            </a:r>
            <a:r>
              <a:rPr lang="el-GR" dirty="0" err="1"/>
              <a:t>εἶναι</a:t>
            </a:r>
            <a:r>
              <a:rPr lang="el-GR" dirty="0"/>
              <a:t> </a:t>
            </a:r>
            <a:r>
              <a:rPr lang="el-GR" dirty="0" err="1"/>
              <a:t>κεφαλὴ</a:t>
            </a:r>
            <a:r>
              <a:rPr lang="el-GR" dirty="0"/>
              <a:t> </a:t>
            </a:r>
            <a:r>
              <a:rPr lang="el-GR" dirty="0" err="1"/>
              <a:t>τῆς</a:t>
            </a:r>
            <a:r>
              <a:rPr lang="el-GR" dirty="0"/>
              <a:t> </a:t>
            </a:r>
            <a:r>
              <a:rPr lang="el-GR" dirty="0" err="1"/>
              <a:t>Ἐκκλησίας</a:t>
            </a:r>
            <a:r>
              <a:rPr lang="el-GR" dirty="0"/>
              <a:t>, καὶ </a:t>
            </a:r>
            <a:r>
              <a:rPr lang="el-GR" dirty="0" err="1"/>
              <a:t>αὐτός</a:t>
            </a:r>
            <a:r>
              <a:rPr lang="el-GR" dirty="0"/>
              <a:t> </a:t>
            </a:r>
            <a:r>
              <a:rPr lang="el-GR" dirty="0" err="1"/>
              <a:t>εἶναι</a:t>
            </a:r>
            <a:r>
              <a:rPr lang="el-GR" dirty="0"/>
              <a:t> σωτήρας τοῦ σώματος (</a:t>
            </a:r>
            <a:r>
              <a:rPr lang="el-GR" dirty="0" err="1"/>
              <a:t>τῆς</a:t>
            </a:r>
            <a:r>
              <a:rPr lang="el-GR" dirty="0"/>
              <a:t> </a:t>
            </a:r>
            <a:r>
              <a:rPr lang="el-GR" dirty="0" err="1"/>
              <a:t>Ἐκκλησίας</a:t>
            </a:r>
            <a:r>
              <a:rPr lang="el-GR" dirty="0"/>
              <a:t>). </a:t>
            </a:r>
            <a:r>
              <a:rPr lang="el-GR" dirty="0" err="1"/>
              <a:t>Ἀλλὰ</a:t>
            </a:r>
            <a:r>
              <a:rPr lang="el-GR" dirty="0"/>
              <a:t> </a:t>
            </a:r>
            <a:r>
              <a:rPr lang="el-GR" dirty="0" err="1"/>
              <a:t>ὅπως</a:t>
            </a:r>
            <a:r>
              <a:rPr lang="el-GR" dirty="0"/>
              <a:t> </a:t>
            </a:r>
            <a:r>
              <a:rPr lang="el-GR" dirty="0" err="1"/>
              <a:t>ἀκριβῶς</a:t>
            </a:r>
            <a:r>
              <a:rPr lang="el-GR" dirty="0"/>
              <a:t> ἡ </a:t>
            </a:r>
            <a:r>
              <a:rPr lang="el-GR" dirty="0" err="1"/>
              <a:t>Ἐκκλησία</a:t>
            </a:r>
            <a:r>
              <a:rPr lang="el-GR" dirty="0"/>
              <a:t> </a:t>
            </a:r>
            <a:r>
              <a:rPr lang="el-GR" dirty="0" err="1"/>
              <a:t>ὑποτάσσεται</a:t>
            </a:r>
            <a:r>
              <a:rPr lang="el-GR" dirty="0"/>
              <a:t> </a:t>
            </a:r>
            <a:r>
              <a:rPr lang="el-GR" dirty="0" err="1"/>
              <a:t>στὸν</a:t>
            </a:r>
            <a:r>
              <a:rPr lang="el-GR" dirty="0"/>
              <a:t> Χριστό, </a:t>
            </a:r>
            <a:r>
              <a:rPr lang="el-GR" dirty="0" err="1"/>
              <a:t>ἔτσι</a:t>
            </a:r>
            <a:r>
              <a:rPr lang="el-GR" dirty="0"/>
              <a:t> καὶ οἱ </a:t>
            </a:r>
            <a:r>
              <a:rPr lang="el-GR" dirty="0" err="1"/>
              <a:t>γυναῖκες</a:t>
            </a:r>
            <a:r>
              <a:rPr lang="el-GR" dirty="0"/>
              <a:t> </a:t>
            </a:r>
            <a:r>
              <a:rPr lang="el-GR" dirty="0" err="1"/>
              <a:t>νὰ</a:t>
            </a:r>
            <a:r>
              <a:rPr lang="el-GR" dirty="0"/>
              <a:t> </a:t>
            </a:r>
            <a:r>
              <a:rPr lang="el-GR" dirty="0" err="1"/>
              <a:t>ὑποτάσσονται</a:t>
            </a:r>
            <a:r>
              <a:rPr lang="el-GR" dirty="0"/>
              <a:t> </a:t>
            </a:r>
            <a:r>
              <a:rPr lang="el-GR" dirty="0" err="1"/>
              <a:t>στοὺς</a:t>
            </a:r>
            <a:r>
              <a:rPr lang="el-GR" dirty="0"/>
              <a:t> </a:t>
            </a:r>
            <a:r>
              <a:rPr lang="el-GR" dirty="0" err="1"/>
              <a:t>ἄντρες</a:t>
            </a:r>
            <a:r>
              <a:rPr lang="el-GR" dirty="0"/>
              <a:t> τους </a:t>
            </a:r>
            <a:r>
              <a:rPr lang="el-GR" dirty="0" err="1"/>
              <a:t>σὲ</a:t>
            </a:r>
            <a:r>
              <a:rPr lang="el-GR" dirty="0"/>
              <a:t> καθετί. Οἱ </a:t>
            </a:r>
            <a:r>
              <a:rPr lang="el-GR" dirty="0" err="1"/>
              <a:t>ἄντρες</a:t>
            </a:r>
            <a:r>
              <a:rPr lang="el-GR" dirty="0"/>
              <a:t> </a:t>
            </a:r>
            <a:r>
              <a:rPr lang="el-GR" dirty="0" err="1"/>
              <a:t>νὰ</a:t>
            </a:r>
            <a:r>
              <a:rPr lang="el-GR" dirty="0"/>
              <a:t> </a:t>
            </a:r>
            <a:r>
              <a:rPr lang="el-GR" dirty="0" err="1"/>
              <a:t>ἀγαπᾶτε</a:t>
            </a:r>
            <a:r>
              <a:rPr lang="el-GR" dirty="0"/>
              <a:t> τίς </a:t>
            </a:r>
            <a:r>
              <a:rPr lang="el-GR" dirty="0" err="1"/>
              <a:t>γυναῖκες</a:t>
            </a:r>
            <a:r>
              <a:rPr lang="el-GR" dirty="0"/>
              <a:t> σας, </a:t>
            </a:r>
            <a:r>
              <a:rPr lang="el-GR" dirty="0" err="1"/>
              <a:t>ὅπως</a:t>
            </a:r>
            <a:r>
              <a:rPr lang="el-GR" dirty="0"/>
              <a:t> καὶ ὁ Χριστὸς </a:t>
            </a:r>
            <a:r>
              <a:rPr lang="el-GR" dirty="0" err="1"/>
              <a:t>ἀγάπησε</a:t>
            </a:r>
            <a:r>
              <a:rPr lang="el-GR" dirty="0"/>
              <a:t> τήν </a:t>
            </a:r>
            <a:r>
              <a:rPr lang="el-GR" dirty="0" err="1"/>
              <a:t>Ἐκκλησία</a:t>
            </a:r>
            <a:r>
              <a:rPr lang="el-GR" dirty="0"/>
              <a:t> καὶ θυσιάστηκε </a:t>
            </a:r>
            <a:r>
              <a:rPr lang="el-GR" dirty="0" err="1"/>
              <a:t>γι</a:t>
            </a:r>
            <a:r>
              <a:rPr lang="el-GR" dirty="0"/>
              <a:t>᾿ </a:t>
            </a:r>
            <a:r>
              <a:rPr lang="el-GR" dirty="0" err="1"/>
              <a:t>αὐτή</a:t>
            </a:r>
            <a:r>
              <a:rPr lang="el-GR" dirty="0"/>
              <a:t>, </a:t>
            </a:r>
            <a:r>
              <a:rPr lang="el-GR" dirty="0" err="1"/>
              <a:t>γιὰ</a:t>
            </a:r>
            <a:r>
              <a:rPr lang="el-GR" dirty="0"/>
              <a:t> </a:t>
            </a:r>
            <a:r>
              <a:rPr lang="el-GR" dirty="0" err="1"/>
              <a:t>νὰ</a:t>
            </a:r>
            <a:r>
              <a:rPr lang="el-GR" dirty="0"/>
              <a:t> τὴν </a:t>
            </a:r>
            <a:r>
              <a:rPr lang="el-GR" dirty="0" err="1"/>
              <a:t>ἁγιάσει</a:t>
            </a:r>
            <a:r>
              <a:rPr lang="el-GR" dirty="0"/>
              <a:t>, </a:t>
            </a:r>
            <a:r>
              <a:rPr lang="el-GR" dirty="0" err="1"/>
              <a:t>ἀφοῦ</a:t>
            </a:r>
            <a:r>
              <a:rPr lang="el-GR" dirty="0"/>
              <a:t> τὴν καθαρίσει </a:t>
            </a:r>
            <a:r>
              <a:rPr lang="el-GR" dirty="0" err="1"/>
              <a:t>μὲ</a:t>
            </a:r>
            <a:r>
              <a:rPr lang="el-GR" dirty="0"/>
              <a:t> τὸ </a:t>
            </a:r>
            <a:r>
              <a:rPr lang="el-GR" dirty="0" err="1"/>
              <a:t>ἅγιο</a:t>
            </a:r>
            <a:r>
              <a:rPr lang="el-GR" dirty="0"/>
              <a:t> βάπτισμα </a:t>
            </a:r>
            <a:r>
              <a:rPr lang="el-GR" dirty="0" err="1"/>
              <a:t>μὲ</a:t>
            </a:r>
            <a:r>
              <a:rPr lang="el-GR" dirty="0"/>
              <a:t> τὸν λόγο </a:t>
            </a:r>
            <a:r>
              <a:rPr lang="el-GR" dirty="0" err="1"/>
              <a:t>τῆς</a:t>
            </a:r>
            <a:r>
              <a:rPr lang="el-GR" dirty="0"/>
              <a:t> </a:t>
            </a:r>
            <a:r>
              <a:rPr lang="el-GR" dirty="0" err="1"/>
              <a:t>ἐπικλήσεως</a:t>
            </a:r>
            <a:r>
              <a:rPr lang="el-GR" dirty="0"/>
              <a:t> </a:t>
            </a:r>
            <a:r>
              <a:rPr lang="el-GR" dirty="0" err="1"/>
              <a:t>ποὺ</a:t>
            </a:r>
            <a:r>
              <a:rPr lang="el-GR" dirty="0"/>
              <a:t> τὸ συνοδεύει, καὶ </a:t>
            </a:r>
            <a:r>
              <a:rPr lang="el-GR" dirty="0" err="1"/>
              <a:t>στὴν</a:t>
            </a:r>
            <a:r>
              <a:rPr lang="el-GR" dirty="0"/>
              <a:t> συνέχεια </a:t>
            </a:r>
            <a:r>
              <a:rPr lang="el-GR" dirty="0" err="1"/>
              <a:t>νὰ</a:t>
            </a:r>
            <a:r>
              <a:rPr lang="el-GR" dirty="0"/>
              <a:t> τὴν στήσει </a:t>
            </a:r>
            <a:r>
              <a:rPr lang="el-GR" dirty="0" err="1"/>
              <a:t>στὸ</a:t>
            </a:r>
            <a:r>
              <a:rPr lang="el-GR" dirty="0"/>
              <a:t> πλευρό του </a:t>
            </a:r>
            <a:r>
              <a:rPr lang="el-GR" dirty="0" err="1"/>
              <a:t>σὰν</a:t>
            </a:r>
            <a:r>
              <a:rPr lang="el-GR" dirty="0"/>
              <a:t> νύμφη </a:t>
            </a:r>
            <a:r>
              <a:rPr lang="el-GR" dirty="0" err="1"/>
              <a:t>ἔνδοξη</a:t>
            </a:r>
            <a:r>
              <a:rPr lang="el-GR" dirty="0"/>
              <a:t> τὴν </a:t>
            </a:r>
            <a:r>
              <a:rPr lang="el-GR" dirty="0" err="1"/>
              <a:t>Ἐκκλησία</a:t>
            </a:r>
            <a:r>
              <a:rPr lang="el-GR" dirty="0"/>
              <a:t>, </a:t>
            </a:r>
            <a:r>
              <a:rPr lang="el-GR" dirty="0" err="1"/>
              <a:t>χωρὶς</a:t>
            </a:r>
            <a:r>
              <a:rPr lang="el-GR" dirty="0"/>
              <a:t> </a:t>
            </a:r>
            <a:r>
              <a:rPr lang="el-GR" dirty="0" err="1"/>
              <a:t>νὰ</a:t>
            </a:r>
            <a:r>
              <a:rPr lang="el-GR" dirty="0"/>
              <a:t> </a:t>
            </a:r>
            <a:r>
              <a:rPr lang="el-GR" dirty="0" err="1"/>
              <a:t>ἔχει</a:t>
            </a:r>
            <a:r>
              <a:rPr lang="el-GR" dirty="0"/>
              <a:t> στίγμα ἢ κηλίδα ἢ κάτι τέτοιο, </a:t>
            </a:r>
            <a:r>
              <a:rPr lang="el-GR" dirty="0" err="1"/>
              <a:t>ἀλλὰ</a:t>
            </a:r>
            <a:r>
              <a:rPr lang="el-GR" dirty="0"/>
              <a:t> </a:t>
            </a:r>
            <a:r>
              <a:rPr lang="el-GR" dirty="0" err="1"/>
              <a:t>νὰ</a:t>
            </a:r>
            <a:r>
              <a:rPr lang="el-GR" dirty="0"/>
              <a:t> </a:t>
            </a:r>
            <a:r>
              <a:rPr lang="el-GR" dirty="0" err="1"/>
              <a:t>εἶναι</a:t>
            </a:r>
            <a:r>
              <a:rPr lang="el-GR" dirty="0"/>
              <a:t> </a:t>
            </a:r>
            <a:r>
              <a:rPr lang="el-GR" dirty="0" err="1"/>
              <a:t>ἁγία</a:t>
            </a:r>
            <a:r>
              <a:rPr lang="el-GR" dirty="0"/>
              <a:t> καὶ </a:t>
            </a:r>
            <a:r>
              <a:rPr lang="el-GR" dirty="0" err="1"/>
              <a:t>ἄμεμπτη</a:t>
            </a:r>
            <a:r>
              <a:rPr lang="el-GR" dirty="0"/>
              <a:t>. </a:t>
            </a:r>
            <a:r>
              <a:rPr lang="el-GR" dirty="0" err="1"/>
              <a:t>Ἔτσι</a:t>
            </a:r>
            <a:r>
              <a:rPr lang="el-GR" dirty="0"/>
              <a:t> </a:t>
            </a:r>
            <a:r>
              <a:rPr lang="el-GR" dirty="0" err="1"/>
              <a:t>ὀφείλουν</a:t>
            </a:r>
            <a:r>
              <a:rPr lang="el-GR" dirty="0"/>
              <a:t> οἱ </a:t>
            </a:r>
            <a:r>
              <a:rPr lang="el-GR" dirty="0" err="1"/>
              <a:t>ἄντρες</a:t>
            </a:r>
            <a:r>
              <a:rPr lang="el-GR" dirty="0"/>
              <a:t> </a:t>
            </a:r>
            <a:r>
              <a:rPr lang="el-GR" dirty="0" err="1"/>
              <a:t>νὰ</a:t>
            </a:r>
            <a:r>
              <a:rPr lang="el-GR" dirty="0"/>
              <a:t> </a:t>
            </a:r>
            <a:r>
              <a:rPr lang="el-GR" dirty="0" err="1"/>
              <a:t>ἀγαποῦν</a:t>
            </a:r>
            <a:r>
              <a:rPr lang="el-GR" dirty="0"/>
              <a:t> τίς </a:t>
            </a:r>
            <a:r>
              <a:rPr lang="el-GR" dirty="0" err="1"/>
              <a:t>γυναῖκες</a:t>
            </a:r>
            <a:r>
              <a:rPr lang="el-GR" dirty="0"/>
              <a:t> τους, </a:t>
            </a:r>
            <a:r>
              <a:rPr lang="el-GR" dirty="0" err="1"/>
              <a:t>ὅπως</a:t>
            </a:r>
            <a:r>
              <a:rPr lang="el-GR" dirty="0"/>
              <a:t> </a:t>
            </a:r>
            <a:r>
              <a:rPr lang="el-GR" dirty="0" err="1"/>
              <a:t>τὰ</a:t>
            </a:r>
            <a:r>
              <a:rPr lang="el-GR" dirty="0"/>
              <a:t> </a:t>
            </a:r>
            <a:r>
              <a:rPr lang="el-GR" dirty="0" err="1"/>
              <a:t>ἴδια</a:t>
            </a:r>
            <a:r>
              <a:rPr lang="el-GR" dirty="0"/>
              <a:t> τους </a:t>
            </a:r>
            <a:r>
              <a:rPr lang="el-GR" dirty="0" err="1"/>
              <a:t>τὰ</a:t>
            </a:r>
            <a:r>
              <a:rPr lang="el-GR" dirty="0"/>
              <a:t> σώματα· </a:t>
            </a:r>
            <a:r>
              <a:rPr lang="el-GR" dirty="0" err="1"/>
              <a:t>ἐκεῖνος</a:t>
            </a:r>
            <a:r>
              <a:rPr lang="el-GR" dirty="0"/>
              <a:t> </a:t>
            </a:r>
            <a:r>
              <a:rPr lang="el-GR" dirty="0" err="1"/>
              <a:t>ποὺ</a:t>
            </a:r>
            <a:r>
              <a:rPr lang="el-GR" dirty="0"/>
              <a:t> </a:t>
            </a:r>
            <a:r>
              <a:rPr lang="el-GR" dirty="0" err="1"/>
              <a:t>ἀγαπᾶ</a:t>
            </a:r>
            <a:r>
              <a:rPr lang="el-GR" dirty="0"/>
              <a:t> τὴν γυναίκα του τὸν </a:t>
            </a:r>
            <a:r>
              <a:rPr lang="el-GR" dirty="0" err="1"/>
              <a:t>ἑαυτό</a:t>
            </a:r>
            <a:r>
              <a:rPr lang="el-GR" dirty="0"/>
              <a:t> του </a:t>
            </a:r>
            <a:r>
              <a:rPr lang="el-GR" dirty="0" err="1"/>
              <a:t>ἀγαπᾶ</a:t>
            </a:r>
            <a:r>
              <a:rPr lang="el-GR" dirty="0"/>
              <a:t>· </a:t>
            </a:r>
            <a:r>
              <a:rPr lang="el-GR" dirty="0" err="1"/>
              <a:t>γιατὶ</a:t>
            </a:r>
            <a:r>
              <a:rPr lang="el-GR" dirty="0"/>
              <a:t> </a:t>
            </a:r>
            <a:r>
              <a:rPr lang="el-GR" dirty="0" err="1"/>
              <a:t>κανεὶς</a:t>
            </a:r>
            <a:r>
              <a:rPr lang="el-GR" dirty="0"/>
              <a:t> </a:t>
            </a:r>
            <a:r>
              <a:rPr lang="el-GR" dirty="0" err="1"/>
              <a:t>ποτὲ</a:t>
            </a:r>
            <a:r>
              <a:rPr lang="el-GR" dirty="0"/>
              <a:t> </a:t>
            </a:r>
            <a:r>
              <a:rPr lang="el-GR" dirty="0" err="1"/>
              <a:t>δὲν</a:t>
            </a:r>
            <a:r>
              <a:rPr lang="el-GR" dirty="0"/>
              <a:t> </a:t>
            </a:r>
            <a:r>
              <a:rPr lang="el-GR" dirty="0" err="1"/>
              <a:t>ἐμίσησε</a:t>
            </a:r>
            <a:r>
              <a:rPr lang="el-GR" dirty="0"/>
              <a:t> τὴν σάρκα του, </a:t>
            </a:r>
            <a:r>
              <a:rPr lang="el-GR" dirty="0" err="1"/>
              <a:t>ἀλλὰ</a:t>
            </a:r>
            <a:r>
              <a:rPr lang="el-GR" dirty="0"/>
              <a:t> τὴν τρέφει καὶ τήν περιθάλπει, </a:t>
            </a:r>
            <a:r>
              <a:rPr lang="el-GR" dirty="0" err="1"/>
              <a:t>ὅπως</a:t>
            </a:r>
            <a:r>
              <a:rPr lang="el-GR" dirty="0"/>
              <a:t> καὶ ὁ Κύριος τὴν </a:t>
            </a:r>
            <a:r>
              <a:rPr lang="el-GR" dirty="0" err="1"/>
              <a:t>Ἐκκλησία</a:t>
            </a:r>
            <a:r>
              <a:rPr lang="el-GR" dirty="0"/>
              <a:t>· </a:t>
            </a:r>
            <a:r>
              <a:rPr lang="el-GR" dirty="0" err="1"/>
              <a:t>γιατὶ</a:t>
            </a:r>
            <a:r>
              <a:rPr lang="el-GR" dirty="0"/>
              <a:t> </a:t>
            </a:r>
            <a:r>
              <a:rPr lang="el-GR" dirty="0" err="1"/>
              <a:t>εἴμαστε</a:t>
            </a:r>
            <a:r>
              <a:rPr lang="el-GR" dirty="0"/>
              <a:t> </a:t>
            </a:r>
            <a:r>
              <a:rPr lang="el-GR" dirty="0" err="1"/>
              <a:t>ἐμεῖς</a:t>
            </a:r>
            <a:r>
              <a:rPr lang="el-GR" dirty="0"/>
              <a:t> οἱ </a:t>
            </a:r>
            <a:r>
              <a:rPr lang="el-GR" dirty="0" err="1"/>
              <a:t>ἄνθρωποι</a:t>
            </a:r>
            <a:r>
              <a:rPr lang="el-GR" dirty="0"/>
              <a:t>, </a:t>
            </a:r>
            <a:r>
              <a:rPr lang="el-GR" dirty="0" err="1"/>
              <a:t>ποὺ</a:t>
            </a:r>
            <a:r>
              <a:rPr lang="el-GR" dirty="0"/>
              <a:t> </a:t>
            </a:r>
            <a:r>
              <a:rPr lang="el-GR" dirty="0" err="1"/>
              <a:t>ἀποτελοῦμε</a:t>
            </a:r>
            <a:r>
              <a:rPr lang="el-GR" dirty="0"/>
              <a:t> τήν </a:t>
            </a:r>
            <a:r>
              <a:rPr lang="el-GR" dirty="0" err="1"/>
              <a:t>Ἐκκλησία</a:t>
            </a:r>
            <a:r>
              <a:rPr lang="el-GR" dirty="0"/>
              <a:t>, μέλη ἀπὸ τὸ </a:t>
            </a:r>
            <a:r>
              <a:rPr lang="el-GR" dirty="0" err="1"/>
              <a:t>σῶμα</a:t>
            </a:r>
            <a:r>
              <a:rPr lang="el-GR" dirty="0"/>
              <a:t> του, ἀπὸ τὴν σάρκα του καὶ ἀπὸ </a:t>
            </a:r>
            <a:r>
              <a:rPr lang="el-GR" dirty="0" err="1"/>
              <a:t>τὰ</a:t>
            </a:r>
            <a:r>
              <a:rPr lang="el-GR" dirty="0"/>
              <a:t> </a:t>
            </a:r>
            <a:r>
              <a:rPr lang="el-GR" dirty="0" err="1"/>
              <a:t>ὀστά</a:t>
            </a:r>
            <a:r>
              <a:rPr lang="el-GR" dirty="0"/>
              <a:t> του· </a:t>
            </a:r>
            <a:r>
              <a:rPr lang="el-GR" dirty="0" err="1"/>
              <a:t>γι</a:t>
            </a:r>
            <a:r>
              <a:rPr lang="el-GR" dirty="0"/>
              <a:t>᾿ </a:t>
            </a:r>
            <a:r>
              <a:rPr lang="el-GR" dirty="0" err="1"/>
              <a:t>αὐτὸ</a:t>
            </a:r>
            <a:r>
              <a:rPr lang="el-GR" dirty="0"/>
              <a:t> τὸν λόγο </a:t>
            </a:r>
            <a:r>
              <a:rPr lang="el-GR" dirty="0" err="1"/>
              <a:t>θὰ</a:t>
            </a:r>
            <a:r>
              <a:rPr lang="el-GR" dirty="0"/>
              <a:t> </a:t>
            </a:r>
            <a:r>
              <a:rPr lang="el-GR" dirty="0" err="1"/>
              <a:t>ἐγκαταλείψει</a:t>
            </a:r>
            <a:r>
              <a:rPr lang="el-GR" dirty="0"/>
              <a:t> ὁ </a:t>
            </a:r>
            <a:r>
              <a:rPr lang="el-GR" dirty="0" err="1"/>
              <a:t>ἄνθρωπος</a:t>
            </a:r>
            <a:r>
              <a:rPr lang="el-GR" dirty="0"/>
              <a:t> τὸν πατέρα του καὶ τὴν μητέρα του καὶ </a:t>
            </a:r>
            <a:r>
              <a:rPr lang="el-GR" dirty="0" err="1"/>
              <a:t>θὰ</a:t>
            </a:r>
            <a:r>
              <a:rPr lang="el-GR" dirty="0"/>
              <a:t> </a:t>
            </a:r>
            <a:r>
              <a:rPr lang="el-GR" dirty="0" err="1"/>
              <a:t>προσκολληθεῖ</a:t>
            </a:r>
            <a:r>
              <a:rPr lang="el-GR" dirty="0"/>
              <a:t> </a:t>
            </a:r>
            <a:r>
              <a:rPr lang="el-GR" dirty="0" err="1"/>
              <a:t>στὴν</a:t>
            </a:r>
            <a:r>
              <a:rPr lang="el-GR" dirty="0"/>
              <a:t> γυναίκα του καὶ </a:t>
            </a:r>
            <a:r>
              <a:rPr lang="el-GR" dirty="0" err="1"/>
              <a:t>θὰ</a:t>
            </a:r>
            <a:r>
              <a:rPr lang="el-GR" dirty="0"/>
              <a:t> γίνουν οἱ </a:t>
            </a:r>
            <a:r>
              <a:rPr lang="el-GR" dirty="0" err="1"/>
              <a:t>δυό</a:t>
            </a:r>
            <a:r>
              <a:rPr lang="el-GR" dirty="0"/>
              <a:t> τους </a:t>
            </a:r>
            <a:r>
              <a:rPr lang="el-GR" dirty="0" err="1"/>
              <a:t>μιὰ</a:t>
            </a:r>
            <a:r>
              <a:rPr lang="el-GR" dirty="0"/>
              <a:t> σάρκα (</a:t>
            </a:r>
            <a:r>
              <a:rPr lang="el-GR" dirty="0" err="1"/>
              <a:t>θὰ</a:t>
            </a:r>
            <a:r>
              <a:rPr lang="el-GR" dirty="0"/>
              <a:t> </a:t>
            </a:r>
            <a:r>
              <a:rPr lang="el-GR" dirty="0" err="1"/>
              <a:t>εἶναι</a:t>
            </a:r>
            <a:r>
              <a:rPr lang="el-GR" dirty="0"/>
              <a:t> </a:t>
            </a:r>
            <a:r>
              <a:rPr lang="el-GR" dirty="0" err="1"/>
              <a:t>ἕνα</a:t>
            </a:r>
            <a:r>
              <a:rPr lang="el-GR" dirty="0"/>
              <a:t> </a:t>
            </a:r>
            <a:r>
              <a:rPr lang="el-GR" dirty="0" err="1"/>
              <a:t>σῶμα</a:t>
            </a:r>
            <a:r>
              <a:rPr lang="el-GR" dirty="0"/>
              <a:t>). Τὸ μυστήριο </a:t>
            </a:r>
            <a:r>
              <a:rPr lang="el-GR" dirty="0" err="1"/>
              <a:t>τοῦτο</a:t>
            </a:r>
            <a:r>
              <a:rPr lang="el-GR" dirty="0"/>
              <a:t> </a:t>
            </a:r>
            <a:r>
              <a:rPr lang="el-GR" dirty="0" err="1"/>
              <a:t>εἶναι</a:t>
            </a:r>
            <a:r>
              <a:rPr lang="el-GR" dirty="0"/>
              <a:t> μεγάλης σημασίας καὶ </a:t>
            </a:r>
            <a:r>
              <a:rPr lang="el-GR" dirty="0" err="1"/>
              <a:t>ἐγὼ</a:t>
            </a:r>
            <a:r>
              <a:rPr lang="el-GR" dirty="0"/>
              <a:t> τὸ παρομοιάζω (παραλληλίζω) </a:t>
            </a:r>
            <a:r>
              <a:rPr lang="el-GR" dirty="0" err="1"/>
              <a:t>μὲ</a:t>
            </a:r>
            <a:r>
              <a:rPr lang="el-GR" dirty="0"/>
              <a:t> τὸν </a:t>
            </a:r>
            <a:r>
              <a:rPr lang="el-GR" dirty="0" err="1"/>
              <a:t>δεσμὸ</a:t>
            </a:r>
            <a:r>
              <a:rPr lang="el-GR" dirty="0"/>
              <a:t> πού </a:t>
            </a:r>
            <a:r>
              <a:rPr lang="el-GR" dirty="0" err="1"/>
              <a:t>ἔχει</a:t>
            </a:r>
            <a:r>
              <a:rPr lang="el-GR" dirty="0"/>
              <a:t> ὁ Χριστός </a:t>
            </a:r>
            <a:r>
              <a:rPr lang="el-GR" dirty="0" err="1"/>
              <a:t>μὲ</a:t>
            </a:r>
            <a:r>
              <a:rPr lang="el-GR" dirty="0"/>
              <a:t> τὴν </a:t>
            </a:r>
            <a:r>
              <a:rPr lang="el-GR" dirty="0" err="1"/>
              <a:t>Ἐκκλησία</a:t>
            </a:r>
            <a:r>
              <a:rPr lang="el-GR" dirty="0"/>
              <a:t>. </a:t>
            </a:r>
            <a:r>
              <a:rPr lang="el-GR" dirty="0" err="1"/>
              <a:t>Ἀνεξάρτητα</a:t>
            </a:r>
            <a:r>
              <a:rPr lang="el-GR" dirty="0"/>
              <a:t> </a:t>
            </a:r>
            <a:r>
              <a:rPr lang="el-GR" dirty="0" err="1"/>
              <a:t>ὅμως</a:t>
            </a:r>
            <a:r>
              <a:rPr lang="el-GR" dirty="0"/>
              <a:t> ἀπὸ </a:t>
            </a:r>
            <a:r>
              <a:rPr lang="el-GR" dirty="0" err="1"/>
              <a:t>αὐτὸ</a:t>
            </a:r>
            <a:r>
              <a:rPr lang="el-GR" dirty="0"/>
              <a:t> καὶ </a:t>
            </a:r>
            <a:r>
              <a:rPr lang="el-GR" dirty="0" err="1"/>
              <a:t>ἐσεῖς</a:t>
            </a:r>
            <a:r>
              <a:rPr lang="el-GR" dirty="0"/>
              <a:t> </a:t>
            </a:r>
            <a:r>
              <a:rPr lang="el-GR" dirty="0" err="1"/>
              <a:t>ποὺ</a:t>
            </a:r>
            <a:r>
              <a:rPr lang="el-GR" dirty="0"/>
              <a:t> </a:t>
            </a:r>
            <a:r>
              <a:rPr lang="el-GR" dirty="0" err="1"/>
              <a:t>εἶστε</a:t>
            </a:r>
            <a:r>
              <a:rPr lang="el-GR" dirty="0"/>
              <a:t> νυμφευμένοι, ὁ καθένας </a:t>
            </a:r>
            <a:r>
              <a:rPr lang="el-GR" dirty="0" err="1"/>
              <a:t>χωριστὰ</a:t>
            </a:r>
            <a:r>
              <a:rPr lang="el-GR" dirty="0"/>
              <a:t> </a:t>
            </a:r>
            <a:r>
              <a:rPr lang="el-GR" dirty="0" err="1"/>
              <a:t>ἂς</a:t>
            </a:r>
            <a:r>
              <a:rPr lang="el-GR" dirty="0"/>
              <a:t> </a:t>
            </a:r>
            <a:r>
              <a:rPr lang="el-GR" dirty="0" err="1"/>
              <a:t>ἀγαπᾶ</a:t>
            </a:r>
            <a:r>
              <a:rPr lang="el-GR" dirty="0"/>
              <a:t> τὴν γυναίκα του </a:t>
            </a:r>
            <a:r>
              <a:rPr lang="el-GR" dirty="0" err="1"/>
              <a:t>ἔτσι</a:t>
            </a:r>
            <a:r>
              <a:rPr lang="el-GR" dirty="0"/>
              <a:t> </a:t>
            </a:r>
            <a:r>
              <a:rPr lang="el-GR" dirty="0" err="1"/>
              <a:t>ὅπως</a:t>
            </a:r>
            <a:r>
              <a:rPr lang="el-GR" dirty="0"/>
              <a:t> </a:t>
            </a:r>
            <a:r>
              <a:rPr lang="el-GR" dirty="0" err="1"/>
              <a:t>ἀγαπάει</a:t>
            </a:r>
            <a:r>
              <a:rPr lang="el-GR" dirty="0"/>
              <a:t> τόν </a:t>
            </a:r>
            <a:r>
              <a:rPr lang="el-GR" dirty="0" err="1"/>
              <a:t>ἑαυτό</a:t>
            </a:r>
            <a:r>
              <a:rPr lang="el-GR" dirty="0"/>
              <a:t> του, καὶ ἡ γυναίκα </a:t>
            </a:r>
            <a:r>
              <a:rPr lang="el-GR" dirty="0" err="1"/>
              <a:t>νὰ</a:t>
            </a:r>
            <a:r>
              <a:rPr lang="el-GR" dirty="0"/>
              <a:t> σέβεται τόν </a:t>
            </a:r>
            <a:r>
              <a:rPr lang="el-GR" dirty="0" err="1"/>
              <a:t>ἄντρα</a:t>
            </a:r>
            <a:r>
              <a:rPr lang="el-GR" dirty="0"/>
              <a:t> της.</a:t>
            </a:r>
          </a:p>
        </p:txBody>
      </p:sp>
      <p:sp>
        <p:nvSpPr>
          <p:cNvPr id="7" name="TextBox 6">
            <a:extLst>
              <a:ext uri="{FF2B5EF4-FFF2-40B4-BE49-F238E27FC236}">
                <a16:creationId xmlns:a16="http://schemas.microsoft.com/office/drawing/2014/main" id="{35F1E159-9F54-49B2-94A9-9E44143E5A00}"/>
              </a:ext>
            </a:extLst>
          </p:cNvPr>
          <p:cNvSpPr txBox="1"/>
          <p:nvPr/>
        </p:nvSpPr>
        <p:spPr>
          <a:xfrm>
            <a:off x="3048000" y="110491"/>
            <a:ext cx="3771900" cy="646331"/>
          </a:xfrm>
          <a:prstGeom prst="rect">
            <a:avLst/>
          </a:prstGeom>
          <a:noFill/>
        </p:spPr>
        <p:txBody>
          <a:bodyPr wrap="square">
            <a:spAutoFit/>
          </a:bodyPr>
          <a:lstStyle/>
          <a:p>
            <a:r>
              <a:rPr lang="el-GR" dirty="0" err="1"/>
              <a:t>Πρὸς</a:t>
            </a:r>
            <a:r>
              <a:rPr lang="el-GR" dirty="0"/>
              <a:t> </a:t>
            </a:r>
            <a:r>
              <a:rPr lang="el-GR" dirty="0" err="1"/>
              <a:t>Ἐφεσίους</a:t>
            </a:r>
            <a:r>
              <a:rPr lang="el-GR" dirty="0"/>
              <a:t> </a:t>
            </a:r>
            <a:r>
              <a:rPr lang="el-GR" dirty="0" err="1"/>
              <a:t>Ἐπιστολῆς</a:t>
            </a:r>
            <a:r>
              <a:rPr lang="el-GR" dirty="0"/>
              <a:t> Παύλου τὸ </a:t>
            </a:r>
            <a:r>
              <a:rPr lang="el-GR" dirty="0" err="1"/>
              <a:t>Ἀνάγνωσμα</a:t>
            </a:r>
            <a:r>
              <a:rPr lang="el-GR" dirty="0"/>
              <a:t> (Κεφ. ε´ 20-33)</a:t>
            </a:r>
          </a:p>
        </p:txBody>
      </p:sp>
    </p:spTree>
    <p:extLst>
      <p:ext uri="{BB962C8B-B14F-4D97-AF65-F5344CB8AC3E}">
        <p14:creationId xmlns:p14="http://schemas.microsoft.com/office/powerpoint/2010/main" val="530836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7810EF66-9CB3-4B04-8A24-7F75C83BA87F}"/>
              </a:ext>
            </a:extLst>
          </p:cNvPr>
          <p:cNvSpPr txBox="1"/>
          <p:nvPr/>
        </p:nvSpPr>
        <p:spPr>
          <a:xfrm>
            <a:off x="171450" y="114300"/>
            <a:ext cx="11849100" cy="6001643"/>
          </a:xfrm>
          <a:prstGeom prst="rect">
            <a:avLst/>
          </a:prstGeom>
          <a:noFill/>
        </p:spPr>
        <p:txBody>
          <a:bodyPr wrap="square">
            <a:spAutoFit/>
          </a:bodyPr>
          <a:lstStyle/>
          <a:p>
            <a:r>
              <a:rPr lang="el-GR" sz="1600" b="1" dirty="0"/>
              <a:t>Ο ΥΜΝΟΣ ΤΗΣ ΑΓΑΠΗΣ Αποστόλου Παύλου: </a:t>
            </a:r>
            <a:r>
              <a:rPr lang="el-GR" sz="1600" dirty="0"/>
              <a:t>Α΄ Επιστολή προς Κορινθίους, </a:t>
            </a:r>
            <a:r>
              <a:rPr lang="el-GR" sz="1600" dirty="0" err="1"/>
              <a:t>ιβ</a:t>
            </a:r>
            <a:r>
              <a:rPr lang="el-GR" sz="1600" dirty="0"/>
              <a:t>´ 27 - </a:t>
            </a:r>
            <a:r>
              <a:rPr lang="el-GR" sz="1600" dirty="0" err="1"/>
              <a:t>ιγ</a:t>
            </a:r>
            <a:r>
              <a:rPr lang="el-GR" sz="1600" dirty="0"/>
              <a:t>´ 13 </a:t>
            </a:r>
            <a:r>
              <a:rPr lang="el-GR" sz="1600" b="1" dirty="0"/>
              <a:t>Ελληνιστική κοινή </a:t>
            </a:r>
            <a:r>
              <a:rPr lang="el-GR" sz="1600" dirty="0"/>
              <a:t>Εάν ταις </a:t>
            </a:r>
            <a:r>
              <a:rPr lang="el-GR" sz="1600" dirty="0" err="1"/>
              <a:t>γλώσσαις</a:t>
            </a:r>
            <a:r>
              <a:rPr lang="el-GR" sz="1600" dirty="0"/>
              <a:t> των ανθρώπων λαλώ και των αγγέλων, </a:t>
            </a:r>
            <a:r>
              <a:rPr lang="el-GR" sz="1600" dirty="0" err="1"/>
              <a:t>αγάπην</a:t>
            </a:r>
            <a:r>
              <a:rPr lang="el-GR" sz="1600" dirty="0"/>
              <a:t> δε μη έχω, </a:t>
            </a:r>
            <a:r>
              <a:rPr lang="el-GR" sz="1600" dirty="0" err="1"/>
              <a:t>γέγονα</a:t>
            </a:r>
            <a:r>
              <a:rPr lang="el-GR" sz="1600" dirty="0"/>
              <a:t> χαλκός </a:t>
            </a:r>
            <a:r>
              <a:rPr lang="el-GR" sz="1600" dirty="0" err="1"/>
              <a:t>ηχών</a:t>
            </a:r>
            <a:r>
              <a:rPr lang="el-GR" sz="1600" dirty="0"/>
              <a:t> ή </a:t>
            </a:r>
            <a:r>
              <a:rPr lang="el-GR" sz="1600" dirty="0" err="1"/>
              <a:t>κύμβαλον</a:t>
            </a:r>
            <a:r>
              <a:rPr lang="el-GR" sz="1600" dirty="0"/>
              <a:t> αλαλάζον. Και εάν έχω </a:t>
            </a:r>
            <a:r>
              <a:rPr lang="el-GR" sz="1600" dirty="0" err="1"/>
              <a:t>προφητείαν</a:t>
            </a:r>
            <a:r>
              <a:rPr lang="el-GR" sz="1600" dirty="0"/>
              <a:t> και </a:t>
            </a:r>
            <a:r>
              <a:rPr lang="el-GR" sz="1600" dirty="0" err="1"/>
              <a:t>ειδώ</a:t>
            </a:r>
            <a:r>
              <a:rPr lang="el-GR" sz="1600" dirty="0"/>
              <a:t> τα μυστήρια πάντα και πάσαν την γνώσιν, και εάν έχω πάσαν την πίστιν, ώστε όρη </a:t>
            </a:r>
            <a:r>
              <a:rPr lang="el-GR" sz="1600" dirty="0" err="1"/>
              <a:t>μεθιστάνειν</a:t>
            </a:r>
            <a:r>
              <a:rPr lang="el-GR" sz="1600" dirty="0"/>
              <a:t>, </a:t>
            </a:r>
            <a:r>
              <a:rPr lang="el-GR" sz="1600" dirty="0" err="1"/>
              <a:t>αγάπην</a:t>
            </a:r>
            <a:r>
              <a:rPr lang="el-GR" sz="1600" dirty="0"/>
              <a:t> δε μη έχω, ουδέν </a:t>
            </a:r>
            <a:r>
              <a:rPr lang="el-GR" sz="1600" dirty="0" err="1"/>
              <a:t>ειμί</a:t>
            </a:r>
            <a:r>
              <a:rPr lang="el-GR" sz="1600" dirty="0"/>
              <a:t>. Και εάν ψωμίσω πάντα τα υπάρχοντα μου, και εάν παραδώ το σώμα μου ίνα </a:t>
            </a:r>
            <a:r>
              <a:rPr lang="el-GR" sz="1600" dirty="0" err="1"/>
              <a:t>καυθήσομαι</a:t>
            </a:r>
            <a:r>
              <a:rPr lang="el-GR" sz="1600" dirty="0"/>
              <a:t>, </a:t>
            </a:r>
            <a:r>
              <a:rPr lang="el-GR" sz="1600" dirty="0" err="1"/>
              <a:t>αγάπην</a:t>
            </a:r>
            <a:r>
              <a:rPr lang="el-GR" sz="1600" dirty="0"/>
              <a:t> δε μη έχω, ουδέν ωφελούμαι. Η αγάπη μακροθυμεί, </a:t>
            </a:r>
            <a:r>
              <a:rPr lang="el-GR" sz="1600" dirty="0" err="1"/>
              <a:t>χρηστεύεται</a:t>
            </a:r>
            <a:r>
              <a:rPr lang="el-GR" sz="1600" dirty="0"/>
              <a:t>, η αγάπη ου ζηλοί, η αγάπη ου </a:t>
            </a:r>
            <a:r>
              <a:rPr lang="el-GR" sz="1600" dirty="0" err="1"/>
              <a:t>περπερεύεται</a:t>
            </a:r>
            <a:r>
              <a:rPr lang="el-GR" sz="1600" dirty="0"/>
              <a:t>, ου </a:t>
            </a:r>
            <a:r>
              <a:rPr lang="el-GR" sz="1600" dirty="0" err="1"/>
              <a:t>φυσιούται</a:t>
            </a:r>
            <a:r>
              <a:rPr lang="el-GR" sz="1600" dirty="0"/>
              <a:t>, ουκ ασχημονεί, ου ζητεί τα </a:t>
            </a:r>
            <a:r>
              <a:rPr lang="el-GR" sz="1600" dirty="0" err="1"/>
              <a:t>εαυτής</a:t>
            </a:r>
            <a:r>
              <a:rPr lang="el-GR" sz="1600" dirty="0"/>
              <a:t>, ου παροξύνεται, ου λογίζεται το κακόν, ου χαίρει επί τη αδικία, συγχαίρει δε τη </a:t>
            </a:r>
            <a:r>
              <a:rPr lang="el-GR" sz="1600" dirty="0" err="1"/>
              <a:t>αληθεία</a:t>
            </a:r>
            <a:r>
              <a:rPr lang="el-GR" sz="1600" dirty="0"/>
              <a:t>, πάντα </a:t>
            </a:r>
            <a:r>
              <a:rPr lang="el-GR" sz="1600" dirty="0" err="1"/>
              <a:t>στέγει</a:t>
            </a:r>
            <a:r>
              <a:rPr lang="el-GR" sz="1600" dirty="0"/>
              <a:t>, πάντα πιστεύει, πάντα ελπίζει, πάντα υπομένει. Η αγάπη ουδέποτε εκπίπτει. Είτε δε </a:t>
            </a:r>
            <a:r>
              <a:rPr lang="el-GR" sz="1600" dirty="0" err="1"/>
              <a:t>προφητείαι</a:t>
            </a:r>
            <a:r>
              <a:rPr lang="el-GR" sz="1600" dirty="0"/>
              <a:t>, </a:t>
            </a:r>
            <a:r>
              <a:rPr lang="el-GR" sz="1600" dirty="0" err="1"/>
              <a:t>καταργηθήσονται</a:t>
            </a:r>
            <a:r>
              <a:rPr lang="el-GR" sz="1600" dirty="0"/>
              <a:t>, είτε </a:t>
            </a:r>
            <a:r>
              <a:rPr lang="el-GR" sz="1600" dirty="0" err="1"/>
              <a:t>γλώσσαι</a:t>
            </a:r>
            <a:r>
              <a:rPr lang="el-GR" sz="1600" dirty="0"/>
              <a:t> </a:t>
            </a:r>
            <a:r>
              <a:rPr lang="el-GR" sz="1600" dirty="0" err="1"/>
              <a:t>παύσονται</a:t>
            </a:r>
            <a:r>
              <a:rPr lang="el-GR" sz="1600" dirty="0"/>
              <a:t>, είτε γνώσις </a:t>
            </a:r>
            <a:r>
              <a:rPr lang="el-GR" sz="1600" dirty="0" err="1"/>
              <a:t>καταργηθήσεται</a:t>
            </a:r>
            <a:r>
              <a:rPr lang="el-GR" sz="1600" dirty="0"/>
              <a:t>. Εκ μέρους δε </a:t>
            </a:r>
            <a:r>
              <a:rPr lang="el-GR" sz="1600" dirty="0" err="1"/>
              <a:t>γινώσκομεν</a:t>
            </a:r>
            <a:r>
              <a:rPr lang="el-GR" sz="1600" dirty="0"/>
              <a:t> και εκ μέρους </a:t>
            </a:r>
            <a:r>
              <a:rPr lang="el-GR" sz="1600" dirty="0" err="1"/>
              <a:t>προφητεύομεν</a:t>
            </a:r>
            <a:r>
              <a:rPr lang="el-GR" sz="1600" dirty="0"/>
              <a:t>, όταν δε </a:t>
            </a:r>
            <a:r>
              <a:rPr lang="el-GR" sz="1600" dirty="0" err="1"/>
              <a:t>έλθη</a:t>
            </a:r>
            <a:r>
              <a:rPr lang="el-GR" sz="1600" dirty="0"/>
              <a:t> το τέλειον, τότε το εκ μέρους </a:t>
            </a:r>
            <a:r>
              <a:rPr lang="el-GR" sz="1600" dirty="0" err="1"/>
              <a:t>καταργηθήσεται</a:t>
            </a:r>
            <a:r>
              <a:rPr lang="el-GR" sz="1600" dirty="0"/>
              <a:t>. Ότε </a:t>
            </a:r>
            <a:r>
              <a:rPr lang="el-GR" sz="1600" dirty="0" err="1"/>
              <a:t>ήμην</a:t>
            </a:r>
            <a:r>
              <a:rPr lang="el-GR" sz="1600" dirty="0"/>
              <a:t> </a:t>
            </a:r>
            <a:r>
              <a:rPr lang="el-GR" sz="1600" dirty="0" err="1"/>
              <a:t>νήπιος</a:t>
            </a:r>
            <a:r>
              <a:rPr lang="el-GR" sz="1600" dirty="0"/>
              <a:t>, ως </a:t>
            </a:r>
            <a:r>
              <a:rPr lang="el-GR" sz="1600" dirty="0" err="1"/>
              <a:t>νήπιος</a:t>
            </a:r>
            <a:r>
              <a:rPr lang="el-GR" sz="1600" dirty="0"/>
              <a:t> </a:t>
            </a:r>
            <a:r>
              <a:rPr lang="el-GR" sz="1600" dirty="0" err="1"/>
              <a:t>έλάλουν</a:t>
            </a:r>
            <a:r>
              <a:rPr lang="el-GR" sz="1600" dirty="0"/>
              <a:t>, ως </a:t>
            </a:r>
            <a:r>
              <a:rPr lang="el-GR" sz="1600" dirty="0" err="1"/>
              <a:t>νήπιος</a:t>
            </a:r>
            <a:r>
              <a:rPr lang="el-GR" sz="1600" dirty="0"/>
              <a:t> </a:t>
            </a:r>
            <a:r>
              <a:rPr lang="el-GR" sz="1600" dirty="0" err="1"/>
              <a:t>εφρόνουν</a:t>
            </a:r>
            <a:r>
              <a:rPr lang="el-GR" sz="1600" dirty="0"/>
              <a:t>, ως </a:t>
            </a:r>
            <a:r>
              <a:rPr lang="el-GR" sz="1600" dirty="0" err="1"/>
              <a:t>νήπιος</a:t>
            </a:r>
            <a:r>
              <a:rPr lang="el-GR" sz="1600" dirty="0"/>
              <a:t> </a:t>
            </a:r>
            <a:r>
              <a:rPr lang="el-GR" sz="1600" dirty="0" err="1"/>
              <a:t>ελογιζόμην</a:t>
            </a:r>
            <a:r>
              <a:rPr lang="el-GR" sz="1600" dirty="0"/>
              <a:t> ότε δε </a:t>
            </a:r>
            <a:r>
              <a:rPr lang="el-GR" sz="1600" dirty="0" err="1"/>
              <a:t>γέγονα</a:t>
            </a:r>
            <a:r>
              <a:rPr lang="el-GR" sz="1600" dirty="0"/>
              <a:t> ανήρ, </a:t>
            </a:r>
            <a:r>
              <a:rPr lang="el-GR" sz="1600" dirty="0" err="1"/>
              <a:t>κατήργηκα</a:t>
            </a:r>
            <a:r>
              <a:rPr lang="el-GR" sz="1600" dirty="0"/>
              <a:t> τα του νηπίου. </a:t>
            </a:r>
            <a:r>
              <a:rPr lang="el-GR" sz="1600" dirty="0" err="1"/>
              <a:t>Βλέπομεν</a:t>
            </a:r>
            <a:r>
              <a:rPr lang="el-GR" sz="1600" dirty="0"/>
              <a:t> γαρ άρτι δι’ </a:t>
            </a:r>
            <a:r>
              <a:rPr lang="el-GR" sz="1600" dirty="0" err="1"/>
              <a:t>εσόπτρου</a:t>
            </a:r>
            <a:r>
              <a:rPr lang="el-GR" sz="1600" dirty="0"/>
              <a:t> εν </a:t>
            </a:r>
            <a:r>
              <a:rPr lang="el-GR" sz="1600" dirty="0" err="1"/>
              <a:t>αινίγματι</a:t>
            </a:r>
            <a:r>
              <a:rPr lang="el-GR" sz="1600" dirty="0"/>
              <a:t>, τότε δε </a:t>
            </a:r>
            <a:r>
              <a:rPr lang="el-GR" sz="1600" dirty="0" err="1"/>
              <a:t>πρόσωπον</a:t>
            </a:r>
            <a:r>
              <a:rPr lang="el-GR" sz="1600" dirty="0"/>
              <a:t> προς </a:t>
            </a:r>
            <a:r>
              <a:rPr lang="el-GR" sz="1600" dirty="0" err="1"/>
              <a:t>πρόσωπον</a:t>
            </a:r>
            <a:r>
              <a:rPr lang="el-GR" sz="1600" dirty="0"/>
              <a:t> άρτι </a:t>
            </a:r>
            <a:r>
              <a:rPr lang="el-GR" sz="1600" dirty="0" err="1"/>
              <a:t>γινώσκω</a:t>
            </a:r>
            <a:r>
              <a:rPr lang="el-GR" sz="1600" dirty="0"/>
              <a:t> εκ μέρους, τότε δε </a:t>
            </a:r>
            <a:r>
              <a:rPr lang="el-GR" sz="1600" dirty="0" err="1"/>
              <a:t>επιγνώσομαι</a:t>
            </a:r>
            <a:r>
              <a:rPr lang="el-GR" sz="1600" dirty="0"/>
              <a:t> καθώς και </a:t>
            </a:r>
            <a:r>
              <a:rPr lang="el-GR" sz="1600" dirty="0" err="1"/>
              <a:t>επεγνώσθην</a:t>
            </a:r>
            <a:r>
              <a:rPr lang="el-GR" sz="1600" dirty="0"/>
              <a:t>. </a:t>
            </a:r>
            <a:r>
              <a:rPr lang="el-GR" sz="1600" dirty="0" err="1"/>
              <a:t>Νυνί</a:t>
            </a:r>
            <a:r>
              <a:rPr lang="el-GR" sz="1600" dirty="0"/>
              <a:t> δε μένει πίστις, </a:t>
            </a:r>
            <a:r>
              <a:rPr lang="el-GR" sz="1600" dirty="0" err="1"/>
              <a:t>έλπίς</a:t>
            </a:r>
            <a:r>
              <a:rPr lang="el-GR" sz="1600" dirty="0"/>
              <a:t>, αγάπη, τα τρία ταύτα μείζων δε τούτων η αγάπη. </a:t>
            </a:r>
            <a:r>
              <a:rPr lang="el-GR" sz="1600" b="1" dirty="0"/>
              <a:t>Νεοελληνική </a:t>
            </a:r>
            <a:r>
              <a:rPr lang="el-GR" sz="1600" dirty="0"/>
              <a:t>Ακόμα κι αν ήξερα να μιλώ όλες τις γλώσσες των ανθρώπων και των αγγέλων, χωρίς να έχω αγάπη, θα είχα γίνει σαν ένας άψυχος χαλκός που βουίζει ή σαν κύμβαλο που ξεκουφαίνει με τους κρότους του. Κι αν είχα το χάρισμα να προφητεύω και να γνωρίζω όλα τα μυστήρια και όλη τη γνώση, κι αν είχα όλη την πίστη, ώστε να μετακινώ τα βουνά, αλλά δεν είχα αγάπη, τότε δεν θα ήμουν τίποτε απολύτως. Και αν πουλήσω όλη την περιουσία μου για να χορτάσω με ψωμί όλους τους φτωχούς, και αν παραδώσω το σώμα μου για να καεί, αλλά αγάπη δεν έχω, τότε σε τίποτε δεν ωφελούμαι. Η αγάπη είναι μακρόθυμη, είναι ευεργετική και ωφέλιμη, η αγάπη δε ζηλεύει, η αγάπη δεν καυχιέται, δεν είναι περήφανη, δε φέρεται άσχημα, δε ζητεί το συμφέρον της, δεν κυριεύεται από θυμό, δε σκέφτεται το κακό για τους άλλους, δε χαίρεται, όταν βλέπει την αδικία, αλλά συγχαίρει, όταν επικρατεί η αλήθεια. Όλα τα ανέχεται, όλα τα πιστεύει, όλα τα ελπίζει, όλα τα υπομένει. Η αγάπη ποτέ δεν ξεπέφτει. Θα έλθει μέρα που και οι προφητείες θα καταργηθούν, τα χαρίσματα γλωσσών θα σταματήσουν, η γνώση θα πάψει. Γιατί τώρα έχουμε μερική και όχι τέλεια γνώση και προφητεία· όταν όμως έλθει το τέλειο, τότε το μερικό θα καταργηθεί. Όταν ήμουν νήπιο, μιλούσα ως νήπιο, σκεφτόμουν ως νήπιο, έκρινα ως νήπιο. Όταν έγινα άνδρας, κατάργησα τη συμπεριφορά του νηπίου. Τώρα βλέπουμε σαν σε καθρέφτη και μάλιστα θαμπά, τότε όμως θα βλέπουμε το ένα πρόσωπο το άλλο πρόσωπο. Τώρα γνωρίζω μόνο ένα μέρος από την αλήθεια, αλλά τότε θα έχω πλήρη γνώση, όπως ακριβώς γνωρίζει και εμένα ο Θεός. Ώστε τώρα μας απομένουν τρία πράγματα: η πίστη, η ελπίδα και η αγάπη. Πιο μεγάλη όμως από αυτά είναι η αγάπη.</a:t>
            </a:r>
          </a:p>
        </p:txBody>
      </p:sp>
    </p:spTree>
    <p:extLst>
      <p:ext uri="{BB962C8B-B14F-4D97-AF65-F5344CB8AC3E}">
        <p14:creationId xmlns:p14="http://schemas.microsoft.com/office/powerpoint/2010/main" val="32570694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F647F0C7-8F59-403C-9C71-89D472D710CE}"/>
              </a:ext>
            </a:extLst>
          </p:cNvPr>
          <p:cNvSpPr txBox="1"/>
          <p:nvPr/>
        </p:nvSpPr>
        <p:spPr>
          <a:xfrm>
            <a:off x="3048000" y="58847"/>
            <a:ext cx="6096000" cy="6740307"/>
          </a:xfrm>
          <a:prstGeom prst="rect">
            <a:avLst/>
          </a:prstGeom>
          <a:noFill/>
        </p:spPr>
        <p:txBody>
          <a:bodyPr wrap="square">
            <a:spAutoFit/>
          </a:bodyPr>
          <a:lstStyle/>
          <a:p>
            <a:r>
              <a:rPr lang="el-GR" dirty="0" err="1"/>
              <a:t>Ασ</a:t>
            </a:r>
            <a:r>
              <a:rPr lang="el-GR" dirty="0"/>
              <a:t>. </a:t>
            </a:r>
            <a:r>
              <a:rPr lang="el-GR" dirty="0" err="1"/>
              <a:t>Ασ</a:t>
            </a:r>
            <a:r>
              <a:rPr lang="el-GR" dirty="0"/>
              <a:t>. 8,6        </a:t>
            </a:r>
            <a:r>
              <a:rPr lang="el-GR" dirty="0" err="1"/>
              <a:t>θές</a:t>
            </a:r>
            <a:r>
              <a:rPr lang="el-GR" dirty="0"/>
              <a:t> με </a:t>
            </a:r>
            <a:r>
              <a:rPr lang="el-GR" dirty="0" err="1"/>
              <a:t>ὡς</a:t>
            </a:r>
            <a:r>
              <a:rPr lang="el-GR" dirty="0"/>
              <a:t> </a:t>
            </a:r>
            <a:r>
              <a:rPr lang="el-GR" dirty="0" err="1"/>
              <a:t>σφραγῖδα</a:t>
            </a:r>
            <a:r>
              <a:rPr lang="el-GR" dirty="0"/>
              <a:t> </a:t>
            </a:r>
            <a:r>
              <a:rPr lang="el-GR" dirty="0" err="1"/>
              <a:t>ἐπὶ</a:t>
            </a:r>
            <a:r>
              <a:rPr lang="el-GR" dirty="0"/>
              <a:t> τὴν </a:t>
            </a:r>
            <a:r>
              <a:rPr lang="el-GR" dirty="0" err="1"/>
              <a:t>καρδίαν</a:t>
            </a:r>
            <a:r>
              <a:rPr lang="el-GR" dirty="0"/>
              <a:t> σου, </a:t>
            </a:r>
            <a:r>
              <a:rPr lang="el-GR" dirty="0" err="1"/>
              <a:t>ὡς</a:t>
            </a:r>
            <a:r>
              <a:rPr lang="el-GR" dirty="0"/>
              <a:t> </a:t>
            </a:r>
            <a:r>
              <a:rPr lang="el-GR" dirty="0" err="1"/>
              <a:t>σφραγῖδα</a:t>
            </a:r>
            <a:r>
              <a:rPr lang="el-GR" dirty="0"/>
              <a:t> </a:t>
            </a:r>
            <a:r>
              <a:rPr lang="el-GR" dirty="0" err="1"/>
              <a:t>ἐπὶ</a:t>
            </a:r>
            <a:r>
              <a:rPr lang="el-GR" dirty="0"/>
              <a:t> τὸν βραχίονά σου· </a:t>
            </a:r>
            <a:r>
              <a:rPr lang="el-GR" dirty="0" err="1"/>
              <a:t>ὅτι</a:t>
            </a:r>
            <a:r>
              <a:rPr lang="el-GR" dirty="0"/>
              <a:t> </a:t>
            </a:r>
            <a:r>
              <a:rPr lang="el-GR" dirty="0" err="1"/>
              <a:t>κραταιὰ</a:t>
            </a:r>
            <a:r>
              <a:rPr lang="el-GR" dirty="0"/>
              <a:t> </a:t>
            </a:r>
            <a:r>
              <a:rPr lang="el-GR" dirty="0" err="1"/>
              <a:t>ὡς</a:t>
            </a:r>
            <a:r>
              <a:rPr lang="el-GR" dirty="0"/>
              <a:t> θάνατος </a:t>
            </a:r>
            <a:r>
              <a:rPr lang="el-GR" dirty="0" err="1"/>
              <a:t>ἀγάπη</a:t>
            </a:r>
            <a:r>
              <a:rPr lang="el-GR" dirty="0"/>
              <a:t>, </a:t>
            </a:r>
            <a:r>
              <a:rPr lang="el-GR" dirty="0" err="1"/>
              <a:t>σκληρὸς</a:t>
            </a:r>
            <a:r>
              <a:rPr lang="el-GR" dirty="0"/>
              <a:t> </a:t>
            </a:r>
            <a:r>
              <a:rPr lang="el-GR" dirty="0" err="1"/>
              <a:t>ὡς</a:t>
            </a:r>
            <a:r>
              <a:rPr lang="el-GR" dirty="0"/>
              <a:t> </a:t>
            </a:r>
            <a:r>
              <a:rPr lang="el-GR" dirty="0" err="1"/>
              <a:t>ᾅδης</a:t>
            </a:r>
            <a:r>
              <a:rPr lang="el-GR" dirty="0"/>
              <a:t> </a:t>
            </a:r>
            <a:r>
              <a:rPr lang="el-GR" dirty="0" err="1"/>
              <a:t>ζῆλος</a:t>
            </a:r>
            <a:r>
              <a:rPr lang="el-GR" dirty="0"/>
              <a:t>· περίπτερα </a:t>
            </a:r>
            <a:r>
              <a:rPr lang="el-GR" dirty="0" err="1"/>
              <a:t>αὐτῆς</a:t>
            </a:r>
            <a:r>
              <a:rPr lang="el-GR" dirty="0"/>
              <a:t> περίπτερα πυρός, φλόγες </a:t>
            </a:r>
            <a:r>
              <a:rPr lang="el-GR" dirty="0" err="1"/>
              <a:t>αὐτῆς</a:t>
            </a:r>
            <a:r>
              <a:rPr lang="el-GR" dirty="0"/>
              <a:t>·</a:t>
            </a:r>
          </a:p>
          <a:p>
            <a:endParaRPr lang="el-GR" dirty="0"/>
          </a:p>
          <a:p>
            <a:r>
              <a:rPr lang="el-GR" dirty="0" err="1"/>
              <a:t>Ασ</a:t>
            </a:r>
            <a:r>
              <a:rPr lang="el-GR" dirty="0"/>
              <a:t>. </a:t>
            </a:r>
            <a:r>
              <a:rPr lang="el-GR" dirty="0" err="1"/>
              <a:t>Ασ</a:t>
            </a:r>
            <a:r>
              <a:rPr lang="el-GR" dirty="0"/>
              <a:t>. 8,6               </a:t>
            </a:r>
            <a:r>
              <a:rPr lang="el-GR" dirty="0" err="1"/>
              <a:t>Βαλε</a:t>
            </a:r>
            <a:r>
              <a:rPr lang="el-GR" dirty="0"/>
              <a:t> με ωσάν σφραγίδα μέσα εις την </a:t>
            </a:r>
            <a:r>
              <a:rPr lang="el-GR" dirty="0" err="1"/>
              <a:t>καρδιάν</a:t>
            </a:r>
            <a:r>
              <a:rPr lang="el-GR" dirty="0"/>
              <a:t> σου, δια να με αισθάνεσαι </a:t>
            </a:r>
            <a:r>
              <a:rPr lang="el-GR" dirty="0" err="1"/>
              <a:t>μαζή</a:t>
            </a:r>
            <a:r>
              <a:rPr lang="el-GR" dirty="0"/>
              <a:t> σου πάντοτε. Ωσάν σφραγίδα στον βραχίονά σου, δια να με </a:t>
            </a:r>
            <a:r>
              <a:rPr lang="el-GR" dirty="0" err="1"/>
              <a:t>βλέπης</a:t>
            </a:r>
            <a:r>
              <a:rPr lang="el-GR" dirty="0"/>
              <a:t>. Διότι η αγάπη είναι εξ ίσου ισχυρά, όπως και ο θάνατος. Η φλόγα της αχόρταστη, όπως αχόρταστος είναι ο </a:t>
            </a:r>
            <a:r>
              <a:rPr lang="el-GR" dirty="0" err="1"/>
              <a:t>άδης</a:t>
            </a:r>
            <a:r>
              <a:rPr lang="el-GR" dirty="0"/>
              <a:t>. Οι γύρω ακτινοβόλοι σπινθηρισμοί της ωσάν τα </a:t>
            </a:r>
            <a:r>
              <a:rPr lang="el-GR" dirty="0" err="1"/>
              <a:t>σπινθοβολήματα</a:t>
            </a:r>
            <a:r>
              <a:rPr lang="el-GR" dirty="0"/>
              <a:t> του πυρός. Αι φλόγες αυτής ωσάν το πυρ.</a:t>
            </a:r>
          </a:p>
          <a:p>
            <a:endParaRPr lang="el-GR" dirty="0"/>
          </a:p>
          <a:p>
            <a:r>
              <a:rPr lang="el-GR" dirty="0" err="1"/>
              <a:t>Ασ</a:t>
            </a:r>
            <a:r>
              <a:rPr lang="el-GR" dirty="0"/>
              <a:t>. </a:t>
            </a:r>
            <a:r>
              <a:rPr lang="el-GR" dirty="0" err="1"/>
              <a:t>Ασ</a:t>
            </a:r>
            <a:r>
              <a:rPr lang="el-GR" dirty="0"/>
              <a:t>. 8,7        </a:t>
            </a:r>
            <a:r>
              <a:rPr lang="el-GR" dirty="0" err="1"/>
              <a:t>ὕδωρ</a:t>
            </a:r>
            <a:r>
              <a:rPr lang="el-GR" dirty="0"/>
              <a:t> </a:t>
            </a:r>
            <a:r>
              <a:rPr lang="el-GR" dirty="0" err="1"/>
              <a:t>πολὺ</a:t>
            </a:r>
            <a:r>
              <a:rPr lang="el-GR" dirty="0"/>
              <a:t> </a:t>
            </a:r>
            <a:r>
              <a:rPr lang="el-GR" dirty="0" err="1"/>
              <a:t>οὐ</a:t>
            </a:r>
            <a:r>
              <a:rPr lang="el-GR" dirty="0"/>
              <a:t> </a:t>
            </a:r>
            <a:r>
              <a:rPr lang="el-GR" dirty="0" err="1"/>
              <a:t>δυνήσεται</a:t>
            </a:r>
            <a:r>
              <a:rPr lang="el-GR" dirty="0"/>
              <a:t> </a:t>
            </a:r>
            <a:r>
              <a:rPr lang="el-GR" dirty="0" err="1"/>
              <a:t>σβέσαι</a:t>
            </a:r>
            <a:r>
              <a:rPr lang="el-GR" dirty="0"/>
              <a:t> τὴν </a:t>
            </a:r>
            <a:r>
              <a:rPr lang="el-GR" dirty="0" err="1"/>
              <a:t>ἀγάπην</a:t>
            </a:r>
            <a:r>
              <a:rPr lang="el-GR" dirty="0"/>
              <a:t>, καὶ </a:t>
            </a:r>
            <a:r>
              <a:rPr lang="el-GR" dirty="0" err="1"/>
              <a:t>ποταμοὶ</a:t>
            </a:r>
            <a:r>
              <a:rPr lang="el-GR" dirty="0"/>
              <a:t> </a:t>
            </a:r>
            <a:r>
              <a:rPr lang="el-GR" dirty="0" err="1"/>
              <a:t>οὐ</a:t>
            </a:r>
            <a:r>
              <a:rPr lang="el-GR" dirty="0"/>
              <a:t> </a:t>
            </a:r>
            <a:r>
              <a:rPr lang="el-GR" dirty="0" err="1"/>
              <a:t>συγκλύσουσιν</a:t>
            </a:r>
            <a:r>
              <a:rPr lang="el-GR" dirty="0"/>
              <a:t> </a:t>
            </a:r>
            <a:r>
              <a:rPr lang="el-GR" dirty="0" err="1"/>
              <a:t>αὐτήν</a:t>
            </a:r>
            <a:r>
              <a:rPr lang="el-GR" dirty="0"/>
              <a:t>. </a:t>
            </a:r>
            <a:r>
              <a:rPr lang="el-GR" dirty="0" err="1"/>
              <a:t>ἐὰν</a:t>
            </a:r>
            <a:r>
              <a:rPr lang="el-GR" dirty="0"/>
              <a:t> </a:t>
            </a:r>
            <a:r>
              <a:rPr lang="el-GR" dirty="0" err="1"/>
              <a:t>δῷ</a:t>
            </a:r>
            <a:r>
              <a:rPr lang="el-GR" dirty="0"/>
              <a:t> </a:t>
            </a:r>
            <a:r>
              <a:rPr lang="el-GR" dirty="0" err="1"/>
              <a:t>ἀνὴρ</a:t>
            </a:r>
            <a:r>
              <a:rPr lang="el-GR" dirty="0"/>
              <a:t> πάντα τὸν </a:t>
            </a:r>
            <a:r>
              <a:rPr lang="el-GR" dirty="0" err="1"/>
              <a:t>βίον</a:t>
            </a:r>
            <a:r>
              <a:rPr lang="el-GR" dirty="0"/>
              <a:t> αὐτοῦ ἐν </a:t>
            </a:r>
            <a:r>
              <a:rPr lang="el-GR" dirty="0" err="1"/>
              <a:t>τῇ</a:t>
            </a:r>
            <a:r>
              <a:rPr lang="el-GR" dirty="0"/>
              <a:t> </a:t>
            </a:r>
            <a:r>
              <a:rPr lang="el-GR" dirty="0" err="1"/>
              <a:t>ἀγάπῃ</a:t>
            </a:r>
            <a:r>
              <a:rPr lang="el-GR" dirty="0"/>
              <a:t>, </a:t>
            </a:r>
            <a:r>
              <a:rPr lang="el-GR" dirty="0" err="1"/>
              <a:t>ἐξουδενώσει</a:t>
            </a:r>
            <a:r>
              <a:rPr lang="el-GR" dirty="0"/>
              <a:t> </a:t>
            </a:r>
            <a:r>
              <a:rPr lang="el-GR" dirty="0" err="1"/>
              <a:t>ἐξουδενώσουσιν</a:t>
            </a:r>
            <a:r>
              <a:rPr lang="el-GR" dirty="0"/>
              <a:t> </a:t>
            </a:r>
            <a:r>
              <a:rPr lang="el-GR" dirty="0" err="1"/>
              <a:t>αὐτόν</a:t>
            </a:r>
            <a:r>
              <a:rPr lang="el-GR" dirty="0"/>
              <a:t>.</a:t>
            </a:r>
          </a:p>
          <a:p>
            <a:endParaRPr lang="el-GR" dirty="0"/>
          </a:p>
          <a:p>
            <a:r>
              <a:rPr lang="el-GR" dirty="0" err="1"/>
              <a:t>Ασ</a:t>
            </a:r>
            <a:r>
              <a:rPr lang="el-GR" dirty="0"/>
              <a:t>. </a:t>
            </a:r>
            <a:r>
              <a:rPr lang="el-GR" dirty="0" err="1"/>
              <a:t>Ασ</a:t>
            </a:r>
            <a:r>
              <a:rPr lang="el-GR" dirty="0"/>
              <a:t>. 8,7                </a:t>
            </a:r>
            <a:r>
              <a:rPr lang="el-GR" dirty="0" err="1"/>
              <a:t>Οσον</a:t>
            </a:r>
            <a:r>
              <a:rPr lang="el-GR" dirty="0"/>
              <a:t> πολύ και αν είναι το νερό, δεν ημπορεί να </a:t>
            </a:r>
            <a:r>
              <a:rPr lang="el-GR" dirty="0" err="1"/>
              <a:t>σβήση</a:t>
            </a:r>
            <a:r>
              <a:rPr lang="el-GR" dirty="0"/>
              <a:t> την φλόγα της αγάπης. Και αυτοί ακόμα οι ποταμοί δεν μπορούν να την πλημυρίσουν και να την πνίξουν. Εάν πλημμυρισμένος από </a:t>
            </a:r>
            <a:r>
              <a:rPr lang="el-GR" dirty="0" err="1"/>
              <a:t>αγάπην</a:t>
            </a:r>
            <a:r>
              <a:rPr lang="el-GR" dirty="0"/>
              <a:t> ο άνδρας </a:t>
            </a:r>
            <a:r>
              <a:rPr lang="el-GR" dirty="0" err="1"/>
              <a:t>δώση</a:t>
            </a:r>
            <a:r>
              <a:rPr lang="el-GR" dirty="0"/>
              <a:t> </a:t>
            </a:r>
            <a:r>
              <a:rPr lang="el-GR" dirty="0" err="1"/>
              <a:t>όλην</a:t>
            </a:r>
            <a:r>
              <a:rPr lang="el-GR" dirty="0"/>
              <a:t> την </a:t>
            </a:r>
            <a:r>
              <a:rPr lang="el-GR" dirty="0" err="1"/>
              <a:t>περιουσίαν</a:t>
            </a:r>
            <a:r>
              <a:rPr lang="el-GR" dirty="0"/>
              <a:t> του, δια να την εξαγόραση, θα τον </a:t>
            </a:r>
            <a:r>
              <a:rPr lang="el-GR" dirty="0" err="1"/>
              <a:t>ελεινολογήσουν</a:t>
            </a:r>
            <a:r>
              <a:rPr lang="el-GR" dirty="0"/>
              <a:t> και θα τον εξευτελίσουν οι άλλοι. Διότι η αγάπη δεν αγοράζεται.</a:t>
            </a:r>
          </a:p>
        </p:txBody>
      </p:sp>
    </p:spTree>
    <p:extLst>
      <p:ext uri="{BB962C8B-B14F-4D97-AF65-F5344CB8AC3E}">
        <p14:creationId xmlns:p14="http://schemas.microsoft.com/office/powerpoint/2010/main" val="32870359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8BCAD907-6199-45A8-AF55-BB2F20C65FCE}"/>
              </a:ext>
            </a:extLst>
          </p:cNvPr>
          <p:cNvSpPr txBox="1"/>
          <p:nvPr/>
        </p:nvSpPr>
        <p:spPr>
          <a:xfrm>
            <a:off x="393700" y="488434"/>
            <a:ext cx="6134100" cy="369332"/>
          </a:xfrm>
          <a:prstGeom prst="rect">
            <a:avLst/>
          </a:prstGeom>
          <a:noFill/>
        </p:spPr>
        <p:txBody>
          <a:bodyPr wrap="square">
            <a:spAutoFit/>
          </a:bodyPr>
          <a:lstStyle/>
          <a:p>
            <a:r>
              <a:rPr lang="en-US" dirty="0"/>
              <a:t>https://www.youtube.com/watch?v=s6Jd1iKPCJc</a:t>
            </a:r>
            <a:endParaRPr lang="el-GR" dirty="0"/>
          </a:p>
        </p:txBody>
      </p:sp>
      <p:sp>
        <p:nvSpPr>
          <p:cNvPr id="5" name="TextBox 4">
            <a:extLst>
              <a:ext uri="{FF2B5EF4-FFF2-40B4-BE49-F238E27FC236}">
                <a16:creationId xmlns:a16="http://schemas.microsoft.com/office/drawing/2014/main" id="{8A9780C6-3113-421D-8A7F-B970DCF3921E}"/>
              </a:ext>
            </a:extLst>
          </p:cNvPr>
          <p:cNvSpPr txBox="1"/>
          <p:nvPr/>
        </p:nvSpPr>
        <p:spPr>
          <a:xfrm>
            <a:off x="266700" y="1313934"/>
            <a:ext cx="6096000" cy="369332"/>
          </a:xfrm>
          <a:prstGeom prst="rect">
            <a:avLst/>
          </a:prstGeom>
          <a:noFill/>
        </p:spPr>
        <p:txBody>
          <a:bodyPr wrap="square">
            <a:spAutoFit/>
          </a:bodyPr>
          <a:lstStyle/>
          <a:p>
            <a:r>
              <a:rPr lang="en-US" dirty="0"/>
              <a:t>https://www.youtube.com/watch?v=eXR_L1QQCng</a:t>
            </a:r>
            <a:endParaRPr lang="el-GR" dirty="0"/>
          </a:p>
        </p:txBody>
      </p:sp>
      <p:sp>
        <p:nvSpPr>
          <p:cNvPr id="7" name="TextBox 6">
            <a:extLst>
              <a:ext uri="{FF2B5EF4-FFF2-40B4-BE49-F238E27FC236}">
                <a16:creationId xmlns:a16="http://schemas.microsoft.com/office/drawing/2014/main" id="{C5F1202D-89C7-46D2-ABBA-1FF3281A94AE}"/>
              </a:ext>
            </a:extLst>
          </p:cNvPr>
          <p:cNvSpPr txBox="1"/>
          <p:nvPr/>
        </p:nvSpPr>
        <p:spPr>
          <a:xfrm>
            <a:off x="6654800" y="1053068"/>
            <a:ext cx="6096000" cy="369332"/>
          </a:xfrm>
          <a:prstGeom prst="rect">
            <a:avLst/>
          </a:prstGeom>
          <a:noFill/>
        </p:spPr>
        <p:txBody>
          <a:bodyPr wrap="square">
            <a:spAutoFit/>
          </a:bodyPr>
          <a:lstStyle/>
          <a:p>
            <a:r>
              <a:rPr lang="en-US" dirty="0"/>
              <a:t>https://www.youtube.com/watch?v=sj6Oz-aP1N8</a:t>
            </a:r>
            <a:endParaRPr lang="el-GR" dirty="0"/>
          </a:p>
        </p:txBody>
      </p:sp>
      <p:sp>
        <p:nvSpPr>
          <p:cNvPr id="9" name="TextBox 8">
            <a:extLst>
              <a:ext uri="{FF2B5EF4-FFF2-40B4-BE49-F238E27FC236}">
                <a16:creationId xmlns:a16="http://schemas.microsoft.com/office/drawing/2014/main" id="{E15C41D4-7BF0-43F1-8F8D-32A2B958F2FA}"/>
              </a:ext>
            </a:extLst>
          </p:cNvPr>
          <p:cNvSpPr txBox="1"/>
          <p:nvPr/>
        </p:nvSpPr>
        <p:spPr>
          <a:xfrm>
            <a:off x="0" y="2887682"/>
            <a:ext cx="6024563" cy="3754874"/>
          </a:xfrm>
          <a:prstGeom prst="rect">
            <a:avLst/>
          </a:prstGeom>
          <a:noFill/>
        </p:spPr>
        <p:txBody>
          <a:bodyPr wrap="square">
            <a:spAutoFit/>
          </a:bodyPr>
          <a:lstStyle/>
          <a:p>
            <a:r>
              <a:rPr lang="el-GR" sz="1400" dirty="0"/>
              <a:t>1. </a:t>
            </a:r>
            <a:r>
              <a:rPr lang="el-GR" sz="1400" b="1" dirty="0"/>
              <a:t>Το παράδειγμα του κύκλου </a:t>
            </a:r>
            <a:r>
              <a:rPr lang="el-GR" sz="1400" dirty="0"/>
              <a:t>Ας υποθέσουμε ότι είναι ένας κύκλος πάνω στη γη, σαν ένα στρογγυλό χάραγμα που έχει γίνει με διαβήτη, και έχοντας ένα κέντρο. Ας υποθέσουμε ότι αυτός ο κύκλος είναι όλος ο κόσμος. Το κέντρο του κύκλου είναι ο Θεός, οι δε ευθείες γραμμές που ξεκινούν από την περιφέρεια του κύκλου προς το κέντρο είναι οι τρόποι ζωής των ανθρώπων. Οι άνθρωποι όσο πλησιάζουν το κέντρο, θέλοντας να πλησιάσουν τον Θεό, ανάλογα με το πόσο προχωρούν, πλησιάζουν και τον Θεό και μεταξύ τους. Όσο πλησιάζουν τον Θεό, πλησιάζονται μεταξύ τους και όσο πλησιάζονται, πλησιάζουν τον Θεό. Κατά τον ίδιο τρόπο να καταλάβετε και τον χωρισμό. Γιατί όταν απομακρύνονται από τον Θεό και γυρίζουν πίσω, προς τα έξω, είναι ολοφάνερο ότι, όσο βγαίνουν προς τα έξω και απομακρύνονται από τον Θεό, τόσο απομακρύνονται και μεταξύ τους, και όσο απομακρύνονται μεταξύ τους, τόσο απομακρύνονται και από τον Θεό. Αυτή, λοιπόν, είναι η φύση της αγάπης. Όσο πλησιάζουμε τον Θεό με την αγάπη μας σε Αυτόν, σε ανάλογο βαθμό ενωνόμαστε με την αγάπη του πλησίον και όσο ενωνόμαστε με τον πλησίον, τόσο ενωνόμαστε με τον Θεό. </a:t>
            </a:r>
            <a:r>
              <a:rPr lang="el-GR" sz="1400" dirty="0" err="1"/>
              <a:t>Αββά</a:t>
            </a:r>
            <a:r>
              <a:rPr lang="el-GR" sz="1400" dirty="0"/>
              <a:t> Δωροθέου (2000). Έργα ασκητικά, </a:t>
            </a:r>
            <a:r>
              <a:rPr lang="el-GR" sz="1400" dirty="0" err="1"/>
              <a:t>Καρέας</a:t>
            </a:r>
            <a:r>
              <a:rPr lang="el-GR" sz="1400" dirty="0"/>
              <a:t>: Ετοιμασία, Ι. Μ. Τιμίου Προδρόμου, σ. 203</a:t>
            </a:r>
          </a:p>
        </p:txBody>
      </p:sp>
      <p:sp>
        <p:nvSpPr>
          <p:cNvPr id="11" name="TextBox 10">
            <a:extLst>
              <a:ext uri="{FF2B5EF4-FFF2-40B4-BE49-F238E27FC236}">
                <a16:creationId xmlns:a16="http://schemas.microsoft.com/office/drawing/2014/main" id="{3B34C94A-32C0-4DE7-97A2-EC10DE089A40}"/>
              </a:ext>
            </a:extLst>
          </p:cNvPr>
          <p:cNvSpPr txBox="1"/>
          <p:nvPr/>
        </p:nvSpPr>
        <p:spPr>
          <a:xfrm>
            <a:off x="6024563" y="2887682"/>
            <a:ext cx="6096000" cy="3970318"/>
          </a:xfrm>
          <a:prstGeom prst="rect">
            <a:avLst/>
          </a:prstGeom>
          <a:noFill/>
        </p:spPr>
        <p:txBody>
          <a:bodyPr wrap="square">
            <a:spAutoFit/>
          </a:bodyPr>
          <a:lstStyle/>
          <a:p>
            <a:r>
              <a:rPr lang="el-GR" sz="1400" dirty="0"/>
              <a:t>3</a:t>
            </a:r>
            <a:r>
              <a:rPr lang="el-GR" sz="1400" b="1" dirty="0"/>
              <a:t>. Βαθμίδες ηθικής ωριμότητας </a:t>
            </a:r>
            <a:r>
              <a:rPr lang="el-GR" sz="1400" dirty="0"/>
              <a:t>Οι Πατέρες της Εκκλησίας επισημαίνουν ότι τρία κίνητρα ωθούν τους ανθρώπους στη σχέση τους με το Θεό, ο φόβος, ο μισθός και η αγάπη, που αντιστοιχούν σε τρεις ανθρώπινους τύπους, στο δούλο, το μισθωτό και τον ελεύθερο ή υιό. Ο "δούλος" (με την έννοια που είχε ο όρος στην αρχαιότητα) προσπαθεί να τηρεί τις εντολές του Θεού, για να αποφύγει την τιμωρία που πιστεύει πως επισύρει η παράβασή τους. Βασικό κίνητρο του είναι ο φόβος της κόλασης. [...] Στην επόμενη βαθμίδα ο άνθρωπος ενεργεί επειδή προσβλέπει στην ανταπόδοση, στο "μισθό" που θα λάβει από το Θεό. [...] Τούτη η βαθμίδα, μολονότι ελευθερώνεται από τον βραχνά του φόβου, [...] θεμελιώνει μια "λογιστική" και υπαλληλική σχέση με το Θεό. Και στις δυο αυτές βαθμίδες το πρόσωπο του Θεού παραμορφώνεται. Ο "δούλος" έχει μπροστά στα μάτια του ένα Θεό δικαστή κι εκδικητικό, κι ο "μισθωτός" ένα Θεό ταμία. Η κατεξοχήν βαθμίδα ωριμότητας είναι αυτή που κίνητρο έχει την αγάπη. Ο άνθρωπος εδώ ενεργεί σαν ελεύθερος κι όχι σαν δούλος, σαν γιος κι όχι σαν υπάλληλος. Ανοίγεται στον απέναντι (είτε αυτός είναι ο Θεός είτε ο συνάνθρωπος) επειδή βρίσκει νόημα σ’ αυτό το άνοιγμα και το θέλει ελεύθερα και συνειδητά. Κι ο Θεός, επί τέλους, βιώνεται ως φίλος κι ως πατέρας. Σχολικό βιβλίο Θρησκευτικών Γ΄ Λυκείου, ΔΕ 4, σ. 34</a:t>
            </a:r>
          </a:p>
        </p:txBody>
      </p:sp>
    </p:spTree>
    <p:extLst>
      <p:ext uri="{BB962C8B-B14F-4D97-AF65-F5344CB8AC3E}">
        <p14:creationId xmlns:p14="http://schemas.microsoft.com/office/powerpoint/2010/main" val="4200439896"/>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98</TotalTime>
  <Words>1733</Words>
  <Application>Microsoft Office PowerPoint</Application>
  <PresentationFormat>Ευρεία οθόνη</PresentationFormat>
  <Paragraphs>16</Paragraphs>
  <Slides>5</Slides>
  <Notes>0</Notes>
  <HiddenSlides>0</HiddenSlides>
  <MMClips>0</MMClips>
  <ScaleCrop>false</ScaleCrop>
  <HeadingPairs>
    <vt:vector size="6" baseType="variant">
      <vt:variant>
        <vt:lpstr>Γραμματοσειρές που χρησιμοποιούνται</vt:lpstr>
      </vt:variant>
      <vt:variant>
        <vt:i4>3</vt:i4>
      </vt:variant>
      <vt:variant>
        <vt:lpstr>Θέμα</vt:lpstr>
      </vt:variant>
      <vt:variant>
        <vt:i4>1</vt:i4>
      </vt:variant>
      <vt:variant>
        <vt:lpstr>Τίτλοι διαφανειών</vt:lpstr>
      </vt:variant>
      <vt:variant>
        <vt:i4>5</vt:i4>
      </vt:variant>
    </vt:vector>
  </HeadingPairs>
  <TitlesOfParts>
    <vt:vector size="9" baseType="lpstr">
      <vt:lpstr>Arial</vt:lpstr>
      <vt:lpstr>Calibri</vt:lpstr>
      <vt:lpstr>Calibri Light</vt:lpstr>
      <vt:lpstr>Θέμα του Office</vt:lpstr>
      <vt:lpstr>Παρουσίαση του PowerPoint</vt:lpstr>
      <vt:lpstr>Παρουσίαση του PowerPoint</vt:lpstr>
      <vt:lpstr>Παρουσίαση του PowerPoint</vt:lpstr>
      <vt:lpstr>Παρουσίαση του PowerPoint</vt:lpstr>
      <vt:lpstr>Παρουσίαση του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Λαζαρος Λαζαριδης</dc:creator>
  <cp:lastModifiedBy>Λαζαρος Λαζαριδης</cp:lastModifiedBy>
  <cp:revision>8</cp:revision>
  <dcterms:created xsi:type="dcterms:W3CDTF">2021-06-12T12:59:08Z</dcterms:created>
  <dcterms:modified xsi:type="dcterms:W3CDTF">2021-06-12T14:38:05Z</dcterms:modified>
</cp:coreProperties>
</file>