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80" d="100"/>
          <a:sy n="80" d="100"/>
        </p:scale>
        <p:origin x="10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9BBB290F-DA08-48AC-AF66-E1641EE7C978}" type="datetimeFigureOut">
              <a:rPr lang="el-GR" smtClean="0"/>
              <a:t>21/12/2020</a:t>
            </a:fld>
            <a:endParaRPr lang="el-GR"/>
          </a:p>
        </p:txBody>
      </p:sp>
      <p:sp>
        <p:nvSpPr>
          <p:cNvPr id="5" name="Footer Placeholder 4"/>
          <p:cNvSpPr>
            <a:spLocks noGrp="1"/>
          </p:cNvSpPr>
          <p:nvPr>
            <p:ph type="ftr" sz="quarter" idx="11"/>
          </p:nvPr>
        </p:nvSpPr>
        <p:spPr>
          <a:xfrm>
            <a:off x="1876424" y="5410201"/>
            <a:ext cx="5124886" cy="365125"/>
          </a:xfrm>
        </p:spPr>
        <p:txBody>
          <a:bodyPr/>
          <a:lstStyle/>
          <a:p>
            <a:endParaRPr lang="el-GR"/>
          </a:p>
        </p:txBody>
      </p:sp>
      <p:sp>
        <p:nvSpPr>
          <p:cNvPr id="6" name="Slide Number Placeholder 5"/>
          <p:cNvSpPr>
            <a:spLocks noGrp="1"/>
          </p:cNvSpPr>
          <p:nvPr>
            <p:ph type="sldNum" sz="quarter" idx="12"/>
          </p:nvPr>
        </p:nvSpPr>
        <p:spPr>
          <a:xfrm>
            <a:off x="9896911" y="5410199"/>
            <a:ext cx="771089" cy="365125"/>
          </a:xfrm>
        </p:spPr>
        <p:txBody>
          <a:bodyPr/>
          <a:lstStyle/>
          <a:p>
            <a:fld id="{74CB536C-3ED7-4EC2-9E0A-7DA1667DC00B}" type="slidenum">
              <a:rPr lang="el-GR" smtClean="0"/>
              <a:t>‹#›</a:t>
            </a:fld>
            <a:endParaRPr lang="el-GR"/>
          </a:p>
        </p:txBody>
      </p:sp>
    </p:spTree>
    <p:extLst>
      <p:ext uri="{BB962C8B-B14F-4D97-AF65-F5344CB8AC3E}">
        <p14:creationId xmlns:p14="http://schemas.microsoft.com/office/powerpoint/2010/main" val="2420688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9BBB290F-DA08-48AC-AF66-E1641EE7C978}" type="datetimeFigureOut">
              <a:rPr lang="el-GR" smtClean="0"/>
              <a:t>21/12/2020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4CB536C-3ED7-4EC2-9E0A-7DA1667DC00B}" type="slidenum">
              <a:rPr lang="el-GR" smtClean="0"/>
              <a:t>‹#›</a:t>
            </a:fld>
            <a:endParaRPr lang="el-GR"/>
          </a:p>
        </p:txBody>
      </p:sp>
    </p:spTree>
    <p:extLst>
      <p:ext uri="{BB962C8B-B14F-4D97-AF65-F5344CB8AC3E}">
        <p14:creationId xmlns:p14="http://schemas.microsoft.com/office/powerpoint/2010/main" val="8914781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9BBB290F-DA08-48AC-AF66-E1641EE7C978}" type="datetimeFigureOut">
              <a:rPr lang="el-GR" smtClean="0"/>
              <a:t>21/12/2020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4CB536C-3ED7-4EC2-9E0A-7DA1667DC00B}" type="slidenum">
              <a:rPr lang="el-GR" smtClean="0"/>
              <a:t>‹#›</a:t>
            </a:fld>
            <a:endParaRPr lang="el-GR"/>
          </a:p>
        </p:txBody>
      </p:sp>
    </p:spTree>
    <p:extLst>
      <p:ext uri="{BB962C8B-B14F-4D97-AF65-F5344CB8AC3E}">
        <p14:creationId xmlns:p14="http://schemas.microsoft.com/office/powerpoint/2010/main" val="34991092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9BBB290F-DA08-48AC-AF66-E1641EE7C978}" type="datetimeFigureOut">
              <a:rPr lang="el-GR" smtClean="0"/>
              <a:t>21/12/2020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4CB536C-3ED7-4EC2-9E0A-7DA1667DC00B}" type="slidenum">
              <a:rPr lang="el-GR" smtClean="0"/>
              <a:t>‹#›</a:t>
            </a:fld>
            <a:endParaRPr lang="el-GR"/>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4598424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9BBB290F-DA08-48AC-AF66-E1641EE7C978}" type="datetimeFigureOut">
              <a:rPr lang="el-GR" smtClean="0"/>
              <a:t>21/12/2020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4CB536C-3ED7-4EC2-9E0A-7DA1667DC00B}" type="slidenum">
              <a:rPr lang="el-GR" smtClean="0"/>
              <a:t>‹#›</a:t>
            </a:fld>
            <a:endParaRPr lang="el-GR"/>
          </a:p>
        </p:txBody>
      </p:sp>
    </p:spTree>
    <p:extLst>
      <p:ext uri="{BB962C8B-B14F-4D97-AF65-F5344CB8AC3E}">
        <p14:creationId xmlns:p14="http://schemas.microsoft.com/office/powerpoint/2010/main" val="37038752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9BBB290F-DA08-48AC-AF66-E1641EE7C978}" type="datetimeFigureOut">
              <a:rPr lang="el-GR" smtClean="0"/>
              <a:t>21/12/2020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74CB536C-3ED7-4EC2-9E0A-7DA1667DC00B}" type="slidenum">
              <a:rPr lang="el-GR" smtClean="0"/>
              <a:t>‹#›</a:t>
            </a:fld>
            <a:endParaRPr lang="el-GR"/>
          </a:p>
        </p:txBody>
      </p:sp>
    </p:spTree>
    <p:extLst>
      <p:ext uri="{BB962C8B-B14F-4D97-AF65-F5344CB8AC3E}">
        <p14:creationId xmlns:p14="http://schemas.microsoft.com/office/powerpoint/2010/main" val="9051730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9BBB290F-DA08-48AC-AF66-E1641EE7C978}" type="datetimeFigureOut">
              <a:rPr lang="el-GR" smtClean="0"/>
              <a:t>21/12/2020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74CB536C-3ED7-4EC2-9E0A-7DA1667DC00B}" type="slidenum">
              <a:rPr lang="el-GR" smtClean="0"/>
              <a:t>‹#›</a:t>
            </a:fld>
            <a:endParaRPr lang="el-GR"/>
          </a:p>
        </p:txBody>
      </p:sp>
    </p:spTree>
    <p:extLst>
      <p:ext uri="{BB962C8B-B14F-4D97-AF65-F5344CB8AC3E}">
        <p14:creationId xmlns:p14="http://schemas.microsoft.com/office/powerpoint/2010/main" val="11661787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BBB290F-DA08-48AC-AF66-E1641EE7C978}" type="datetimeFigureOut">
              <a:rPr lang="el-GR" smtClean="0"/>
              <a:t>21/12/2020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4CB536C-3ED7-4EC2-9E0A-7DA1667DC00B}" type="slidenum">
              <a:rPr lang="el-GR" smtClean="0"/>
              <a:t>‹#›</a:t>
            </a:fld>
            <a:endParaRPr lang="el-GR"/>
          </a:p>
        </p:txBody>
      </p:sp>
    </p:spTree>
    <p:extLst>
      <p:ext uri="{BB962C8B-B14F-4D97-AF65-F5344CB8AC3E}">
        <p14:creationId xmlns:p14="http://schemas.microsoft.com/office/powerpoint/2010/main" val="6976031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BBB290F-DA08-48AC-AF66-E1641EE7C978}" type="datetimeFigureOut">
              <a:rPr lang="el-GR" smtClean="0"/>
              <a:t>21/12/2020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4CB536C-3ED7-4EC2-9E0A-7DA1667DC00B}" type="slidenum">
              <a:rPr lang="el-GR" smtClean="0"/>
              <a:t>‹#›</a:t>
            </a:fld>
            <a:endParaRPr lang="el-GR"/>
          </a:p>
        </p:txBody>
      </p:sp>
    </p:spTree>
    <p:extLst>
      <p:ext uri="{BB962C8B-B14F-4D97-AF65-F5344CB8AC3E}">
        <p14:creationId xmlns:p14="http://schemas.microsoft.com/office/powerpoint/2010/main" val="3644816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9BBB290F-DA08-48AC-AF66-E1641EE7C978}" type="datetimeFigureOut">
              <a:rPr lang="el-GR" smtClean="0"/>
              <a:t>21/12/2020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4CB536C-3ED7-4EC2-9E0A-7DA1667DC00B}" type="slidenum">
              <a:rPr lang="el-GR" smtClean="0"/>
              <a:t>‹#›</a:t>
            </a:fld>
            <a:endParaRPr lang="el-GR"/>
          </a:p>
        </p:txBody>
      </p:sp>
    </p:spTree>
    <p:extLst>
      <p:ext uri="{BB962C8B-B14F-4D97-AF65-F5344CB8AC3E}">
        <p14:creationId xmlns:p14="http://schemas.microsoft.com/office/powerpoint/2010/main" val="1420051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9BBB290F-DA08-48AC-AF66-E1641EE7C978}" type="datetimeFigureOut">
              <a:rPr lang="el-GR" smtClean="0"/>
              <a:t>21/12/2020</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74CB536C-3ED7-4EC2-9E0A-7DA1667DC00B}" type="slidenum">
              <a:rPr lang="el-GR" smtClean="0"/>
              <a:t>‹#›</a:t>
            </a:fld>
            <a:endParaRPr lang="el-GR"/>
          </a:p>
        </p:txBody>
      </p:sp>
    </p:spTree>
    <p:extLst>
      <p:ext uri="{BB962C8B-B14F-4D97-AF65-F5344CB8AC3E}">
        <p14:creationId xmlns:p14="http://schemas.microsoft.com/office/powerpoint/2010/main" val="800858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9BBB290F-DA08-48AC-AF66-E1641EE7C978}" type="datetimeFigureOut">
              <a:rPr lang="el-GR" smtClean="0"/>
              <a:t>21/12/2020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4CB536C-3ED7-4EC2-9E0A-7DA1667DC00B}" type="slidenum">
              <a:rPr lang="el-GR" smtClean="0"/>
              <a:t>‹#›</a:t>
            </a:fld>
            <a:endParaRPr lang="el-GR"/>
          </a:p>
        </p:txBody>
      </p:sp>
    </p:spTree>
    <p:extLst>
      <p:ext uri="{BB962C8B-B14F-4D97-AF65-F5344CB8AC3E}">
        <p14:creationId xmlns:p14="http://schemas.microsoft.com/office/powerpoint/2010/main" val="488544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1410" y="3073397"/>
            <a:ext cx="4878391"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073397"/>
            <a:ext cx="4875210"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9BBB290F-DA08-48AC-AF66-E1641EE7C978}" type="datetimeFigureOut">
              <a:rPr lang="el-GR" smtClean="0"/>
              <a:t>21/12/2020</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74CB536C-3ED7-4EC2-9E0A-7DA1667DC00B}" type="slidenum">
              <a:rPr lang="el-GR" smtClean="0"/>
              <a:t>‹#›</a:t>
            </a:fld>
            <a:endParaRPr lang="el-GR"/>
          </a:p>
        </p:txBody>
      </p:sp>
    </p:spTree>
    <p:extLst>
      <p:ext uri="{BB962C8B-B14F-4D97-AF65-F5344CB8AC3E}">
        <p14:creationId xmlns:p14="http://schemas.microsoft.com/office/powerpoint/2010/main" val="7387267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9BBB290F-DA08-48AC-AF66-E1641EE7C978}" type="datetimeFigureOut">
              <a:rPr lang="el-GR" smtClean="0"/>
              <a:t>21/12/2020</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74CB536C-3ED7-4EC2-9E0A-7DA1667DC00B}" type="slidenum">
              <a:rPr lang="el-GR" smtClean="0"/>
              <a:t>‹#›</a:t>
            </a:fld>
            <a:endParaRPr lang="el-GR"/>
          </a:p>
        </p:txBody>
      </p:sp>
    </p:spTree>
    <p:extLst>
      <p:ext uri="{BB962C8B-B14F-4D97-AF65-F5344CB8AC3E}">
        <p14:creationId xmlns:p14="http://schemas.microsoft.com/office/powerpoint/2010/main" val="20521678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BB290F-DA08-48AC-AF66-E1641EE7C978}" type="datetimeFigureOut">
              <a:rPr lang="el-GR" smtClean="0"/>
              <a:t>21/12/2020</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74CB536C-3ED7-4EC2-9E0A-7DA1667DC00B}" type="slidenum">
              <a:rPr lang="el-GR" smtClean="0"/>
              <a:t>‹#›</a:t>
            </a:fld>
            <a:endParaRPr lang="el-GR"/>
          </a:p>
        </p:txBody>
      </p:sp>
    </p:spTree>
    <p:extLst>
      <p:ext uri="{BB962C8B-B14F-4D97-AF65-F5344CB8AC3E}">
        <p14:creationId xmlns:p14="http://schemas.microsoft.com/office/powerpoint/2010/main" val="2651589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9BBB290F-DA08-48AC-AF66-E1641EE7C978}" type="datetimeFigureOut">
              <a:rPr lang="el-GR" smtClean="0"/>
              <a:t>21/12/2020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4CB536C-3ED7-4EC2-9E0A-7DA1667DC00B}" type="slidenum">
              <a:rPr lang="el-GR" smtClean="0"/>
              <a:t>‹#›</a:t>
            </a:fld>
            <a:endParaRPr lang="el-GR"/>
          </a:p>
        </p:txBody>
      </p:sp>
    </p:spTree>
    <p:extLst>
      <p:ext uri="{BB962C8B-B14F-4D97-AF65-F5344CB8AC3E}">
        <p14:creationId xmlns:p14="http://schemas.microsoft.com/office/powerpoint/2010/main" val="35014859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9BBB290F-DA08-48AC-AF66-E1641EE7C978}" type="datetimeFigureOut">
              <a:rPr lang="el-GR" smtClean="0"/>
              <a:t>21/12/2020</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74CB536C-3ED7-4EC2-9E0A-7DA1667DC00B}" type="slidenum">
              <a:rPr lang="el-GR" smtClean="0"/>
              <a:t>‹#›</a:t>
            </a:fld>
            <a:endParaRPr lang="el-GR"/>
          </a:p>
        </p:txBody>
      </p:sp>
    </p:spTree>
    <p:extLst>
      <p:ext uri="{BB962C8B-B14F-4D97-AF65-F5344CB8AC3E}">
        <p14:creationId xmlns:p14="http://schemas.microsoft.com/office/powerpoint/2010/main" val="174165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BBB290F-DA08-48AC-AF66-E1641EE7C978}" type="datetimeFigureOut">
              <a:rPr lang="el-GR" smtClean="0"/>
              <a:t>21/12/2020</a:t>
            </a:fld>
            <a:endParaRPr lang="el-GR"/>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74CB536C-3ED7-4EC2-9E0A-7DA1667DC00B}" type="slidenum">
              <a:rPr lang="el-GR" smtClean="0"/>
              <a:t>‹#›</a:t>
            </a:fld>
            <a:endParaRPr lang="el-GR"/>
          </a:p>
        </p:txBody>
      </p:sp>
    </p:spTree>
    <p:extLst>
      <p:ext uri="{BB962C8B-B14F-4D97-AF65-F5344CB8AC3E}">
        <p14:creationId xmlns:p14="http://schemas.microsoft.com/office/powerpoint/2010/main" val="1246431355"/>
      </p:ext>
    </p:extLst>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 id="214748374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F07A6FE-1559-41C5-98FB-9D6E313E3E2D}"/>
              </a:ext>
            </a:extLst>
          </p:cNvPr>
          <p:cNvSpPr txBox="1"/>
          <p:nvPr/>
        </p:nvSpPr>
        <p:spPr>
          <a:xfrm>
            <a:off x="882595" y="1057523"/>
            <a:ext cx="11028459" cy="3858749"/>
          </a:xfrm>
          <a:prstGeom prst="rect">
            <a:avLst/>
          </a:prstGeom>
          <a:noFill/>
        </p:spPr>
        <p:txBody>
          <a:bodyPr wrap="square">
            <a:spAutoFit/>
          </a:bodyPr>
          <a:lstStyle/>
          <a:p>
            <a:pPr algn="ctr">
              <a:lnSpc>
                <a:spcPct val="107000"/>
              </a:lnSpc>
              <a:spcAft>
                <a:spcPts val="800"/>
              </a:spcAft>
            </a:pPr>
            <a:r>
              <a:rPr lang="el-GR" sz="4000" dirty="0">
                <a:effectLst/>
                <a:latin typeface="Calibri" panose="020F0502020204030204" pitchFamily="34" charset="0"/>
                <a:ea typeface="Calibri" panose="020F0502020204030204" pitchFamily="34" charset="0"/>
                <a:cs typeface="Times New Roman" panose="02020603050405020304" pitchFamily="18" charset="0"/>
              </a:rPr>
              <a:t>ΜΑΘΗΜΑ 4</a:t>
            </a:r>
            <a:r>
              <a:rPr lang="el-GR" sz="4000" baseline="30000" dirty="0">
                <a:effectLst/>
                <a:latin typeface="Calibri" panose="020F0502020204030204" pitchFamily="34" charset="0"/>
                <a:ea typeface="Calibri" panose="020F0502020204030204" pitchFamily="34" charset="0"/>
                <a:cs typeface="Times New Roman" panose="02020603050405020304" pitchFamily="18" charset="0"/>
              </a:rPr>
              <a:t>ο</a:t>
            </a:r>
            <a:endParaRPr lang="en-US" sz="4000" baseline="30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l-GR" sz="4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l-GR" sz="4400" dirty="0">
                <a:effectLst/>
                <a:latin typeface="Calibri" panose="020F0502020204030204" pitchFamily="34" charset="0"/>
                <a:ea typeface="Calibri" panose="020F0502020204030204" pitchFamily="34" charset="0"/>
                <a:cs typeface="Times New Roman" panose="02020603050405020304" pitchFamily="18" charset="0"/>
              </a:rPr>
              <a:t>ΚΕΡΔΟΣ </a:t>
            </a:r>
            <a:endParaRPr lang="en-US" sz="44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l-GR" sz="4400" dirty="0">
                <a:effectLst/>
                <a:latin typeface="Calibri" panose="020F0502020204030204" pitchFamily="34" charset="0"/>
                <a:ea typeface="Calibri" panose="020F0502020204030204" pitchFamily="34" charset="0"/>
                <a:cs typeface="Times New Roman" panose="02020603050405020304" pitchFamily="18" charset="0"/>
              </a:rPr>
              <a:t> ΟΡΓΑΝΩΣΗ ΤΩΝ ΣΥΓΧΡΟΝΩΝ ΠΑΡΑΓΩΓΙΚΩΝ ΜΟΝΑΔΩΝ</a:t>
            </a:r>
          </a:p>
        </p:txBody>
      </p:sp>
    </p:spTree>
    <p:extLst>
      <p:ext uri="{BB962C8B-B14F-4D97-AF65-F5344CB8AC3E}">
        <p14:creationId xmlns:p14="http://schemas.microsoft.com/office/powerpoint/2010/main" val="16090624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03D22E2-04B9-404F-A353-EBD93D312236}"/>
              </a:ext>
            </a:extLst>
          </p:cNvPr>
          <p:cNvSpPr txBox="1"/>
          <p:nvPr/>
        </p:nvSpPr>
        <p:spPr>
          <a:xfrm>
            <a:off x="683811" y="691763"/>
            <a:ext cx="10614991" cy="3725379"/>
          </a:xfrm>
          <a:prstGeom prst="rect">
            <a:avLst/>
          </a:prstGeom>
          <a:noFill/>
        </p:spPr>
        <p:txBody>
          <a:bodyPr wrap="square">
            <a:spAutoFit/>
          </a:bodyPr>
          <a:lstStyle/>
          <a:p>
            <a:pPr lvl="0">
              <a:lnSpc>
                <a:spcPct val="107000"/>
              </a:lnSpc>
              <a:spcAft>
                <a:spcPts val="800"/>
              </a:spcAft>
            </a:pPr>
            <a:r>
              <a:rPr lang="el-GR" sz="3600" b="1" dirty="0">
                <a:effectLst/>
                <a:latin typeface="Calibri" panose="020F0502020204030204" pitchFamily="34" charset="0"/>
                <a:ea typeface="Calibri" panose="020F0502020204030204" pitchFamily="34" charset="0"/>
                <a:cs typeface="Times New Roman" panose="02020603050405020304" pitchFamily="18" charset="0"/>
              </a:rPr>
              <a:t>4) Τρόπος παραγωγής των προϊόντων</a:t>
            </a:r>
            <a:r>
              <a:rPr lang="el-GR" sz="3600" dirty="0">
                <a:effectLst/>
                <a:latin typeface="Calibri" panose="020F0502020204030204" pitchFamily="34" charset="0"/>
                <a:ea typeface="Calibri" panose="020F0502020204030204" pitchFamily="34" charset="0"/>
                <a:cs typeface="Times New Roman" panose="02020603050405020304" pitchFamily="18" charset="0"/>
              </a:rPr>
              <a:t> </a:t>
            </a:r>
            <a:r>
              <a:rPr lang="el-GR" sz="360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p>
          <a:p>
            <a:pPr lvl="0">
              <a:lnSpc>
                <a:spcPct val="107000"/>
              </a:lnSpc>
              <a:spcAft>
                <a:spcPts val="800"/>
              </a:spcAft>
            </a:pPr>
            <a:r>
              <a:rPr lang="el-GR" sz="3600" dirty="0">
                <a:effectLst/>
                <a:latin typeface="Calibri" panose="020F0502020204030204" pitchFamily="34" charset="0"/>
                <a:ea typeface="Calibri" panose="020F0502020204030204" pitchFamily="34" charset="0"/>
                <a:cs typeface="Times New Roman" panose="02020603050405020304" pitchFamily="18" charset="0"/>
              </a:rPr>
              <a:t>δηλαδή η ¨φιλοσοφία¨ της επιχείρησης ως προς τον τρόπο παραγωγής </a:t>
            </a:r>
            <a:r>
              <a:rPr lang="el-GR" sz="3600" dirty="0" err="1">
                <a:effectLst/>
                <a:latin typeface="Calibri" panose="020F0502020204030204" pitchFamily="34" charset="0"/>
                <a:ea typeface="Calibri" panose="020F0502020204030204" pitchFamily="34" charset="0"/>
                <a:cs typeface="Times New Roman" panose="02020603050405020304" pitchFamily="18" charset="0"/>
              </a:rPr>
              <a:t>δηλ</a:t>
            </a:r>
            <a:r>
              <a:rPr lang="el-GR" sz="3600" dirty="0">
                <a:effectLst/>
                <a:latin typeface="Calibri" panose="020F0502020204030204" pitchFamily="34" charset="0"/>
                <a:ea typeface="Calibri" panose="020F0502020204030204" pitchFamily="34" charset="0"/>
                <a:cs typeface="Times New Roman" panose="02020603050405020304" pitchFamily="18" charset="0"/>
              </a:rPr>
              <a:t> την παραγωγική διαδικασία που επιλέγει, τα μέσα που χρησιμοποιεί, τον τρόπο εργασίας του προσωπικού κ.α. επηρεάζει αντίστοιχα θετικά ή αρνητικά τα κέρδη της</a:t>
            </a:r>
            <a:r>
              <a:rPr lang="el-GR" sz="1800" dirty="0">
                <a:effectLst/>
                <a:latin typeface="Calibri" panose="020F0502020204030204" pitchFamily="34" charset="0"/>
                <a:ea typeface="Calibri" panose="020F0502020204030204" pitchFamily="34" charset="0"/>
                <a:cs typeface="Times New Roman" panose="02020603050405020304" pitchFamily="18" charset="0"/>
              </a:rPr>
              <a:t>.</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778544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F027FD4-BEE0-4EA0-956D-DEC9462B6FD5}"/>
              </a:ext>
            </a:extLst>
          </p:cNvPr>
          <p:cNvSpPr txBox="1"/>
          <p:nvPr/>
        </p:nvSpPr>
        <p:spPr>
          <a:xfrm>
            <a:off x="1343770" y="1192696"/>
            <a:ext cx="7798242" cy="2039020"/>
          </a:xfrm>
          <a:prstGeom prst="rect">
            <a:avLst/>
          </a:prstGeom>
          <a:noFill/>
        </p:spPr>
        <p:txBody>
          <a:bodyPr wrap="square">
            <a:spAutoFit/>
          </a:bodyPr>
          <a:lstStyle/>
          <a:p>
            <a:pPr lvl="0">
              <a:lnSpc>
                <a:spcPct val="107000"/>
              </a:lnSpc>
            </a:pPr>
            <a:r>
              <a:rPr lang="el-GR" sz="4000" b="1" dirty="0">
                <a:effectLst/>
                <a:latin typeface="Calibri" panose="020F0502020204030204" pitchFamily="34" charset="0"/>
                <a:ea typeface="Calibri" panose="020F0502020204030204" pitchFamily="34" charset="0"/>
                <a:cs typeface="Times New Roman" panose="02020603050405020304" pitchFamily="18" charset="0"/>
              </a:rPr>
              <a:t>5) Αποτελεσματική διοίκηση</a:t>
            </a:r>
          </a:p>
          <a:p>
            <a:pPr lvl="0">
              <a:lnSpc>
                <a:spcPct val="107000"/>
              </a:lnSpc>
            </a:pPr>
            <a:endParaRPr lang="el-GR" sz="4000" dirty="0">
              <a:effectLst/>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el-GR" sz="4000" b="1" dirty="0">
                <a:effectLst/>
                <a:latin typeface="Calibri" panose="020F0502020204030204" pitchFamily="34" charset="0"/>
                <a:ea typeface="Calibri" panose="020F0502020204030204" pitchFamily="34" charset="0"/>
                <a:cs typeface="Times New Roman" panose="02020603050405020304" pitchFamily="18" charset="0"/>
              </a:rPr>
              <a:t>6)Μισθοδοσία εργαζομένων</a:t>
            </a:r>
            <a:endParaRPr lang="el-GR" sz="4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341997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78F8A17-A592-465D-AAF0-A892C166E34F}"/>
              </a:ext>
            </a:extLst>
          </p:cNvPr>
          <p:cNvSpPr txBox="1"/>
          <p:nvPr/>
        </p:nvSpPr>
        <p:spPr>
          <a:xfrm>
            <a:off x="302149" y="747423"/>
            <a:ext cx="10288987" cy="3356303"/>
          </a:xfrm>
          <a:prstGeom prst="rect">
            <a:avLst/>
          </a:prstGeom>
          <a:noFill/>
        </p:spPr>
        <p:txBody>
          <a:bodyPr wrap="square">
            <a:spAutoFit/>
          </a:bodyPr>
          <a:lstStyle/>
          <a:p>
            <a:pPr>
              <a:lnSpc>
                <a:spcPct val="107000"/>
              </a:lnSpc>
              <a:spcAft>
                <a:spcPts val="800"/>
              </a:spcAft>
            </a:pPr>
            <a:r>
              <a:rPr lang="el-GR" sz="4000" u="sng" dirty="0">
                <a:effectLst/>
                <a:latin typeface="Calibri" panose="020F0502020204030204" pitchFamily="34" charset="0"/>
                <a:ea typeface="Calibri" panose="020F0502020204030204" pitchFamily="34" charset="0"/>
                <a:cs typeface="Times New Roman" panose="02020603050405020304" pitchFamily="18" charset="0"/>
              </a:rPr>
              <a:t>Τεχνολογικός εξοπλισμός</a:t>
            </a:r>
            <a:r>
              <a:rPr lang="el-GR" sz="400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l-GR" sz="4000" dirty="0">
                <a:effectLst/>
                <a:latin typeface="Calibri" panose="020F0502020204030204" pitchFamily="34" charset="0"/>
                <a:ea typeface="Calibri" panose="020F0502020204030204" pitchFamily="34" charset="0"/>
                <a:cs typeface="Times New Roman" panose="02020603050405020304" pitchFamily="18" charset="0"/>
              </a:rPr>
              <a:t> η λειτουργία μιας επιχείρησης επηρεάζεται σημαντικά από το επίπεδο του τεχνολογικού εξοπλισμού. Καθοριστικός ο ρόλος στην παραγωγή και στο τελικό αποτέλεσμα.</a:t>
            </a:r>
          </a:p>
        </p:txBody>
      </p:sp>
    </p:spTree>
    <p:extLst>
      <p:ext uri="{BB962C8B-B14F-4D97-AF65-F5344CB8AC3E}">
        <p14:creationId xmlns:p14="http://schemas.microsoft.com/office/powerpoint/2010/main" val="30162775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30136B8-8405-45E0-B820-E5C19A7C8D87}"/>
              </a:ext>
            </a:extLst>
          </p:cNvPr>
          <p:cNvSpPr txBox="1"/>
          <p:nvPr/>
        </p:nvSpPr>
        <p:spPr>
          <a:xfrm>
            <a:off x="270344" y="206734"/>
            <a:ext cx="11362414" cy="6539226"/>
          </a:xfrm>
          <a:prstGeom prst="rect">
            <a:avLst/>
          </a:prstGeom>
          <a:noFill/>
        </p:spPr>
        <p:txBody>
          <a:bodyPr wrap="square">
            <a:spAutoFit/>
          </a:bodyPr>
          <a:lstStyle/>
          <a:p>
            <a:pPr>
              <a:lnSpc>
                <a:spcPct val="107000"/>
              </a:lnSpc>
              <a:spcAft>
                <a:spcPts val="800"/>
              </a:spcAft>
            </a:pPr>
            <a:r>
              <a:rPr lang="el-GR" sz="4000" u="sng" dirty="0">
                <a:effectLst/>
                <a:latin typeface="Calibri" panose="020F0502020204030204" pitchFamily="34" charset="0"/>
                <a:ea typeface="Calibri" panose="020F0502020204030204" pitchFamily="34" charset="0"/>
                <a:cs typeface="Times New Roman" panose="02020603050405020304" pitchFamily="18" charset="0"/>
              </a:rPr>
              <a:t>ΠΑΡΑΔΕΙΓΜΑΤΑ</a:t>
            </a:r>
            <a:r>
              <a:rPr lang="el-GR" sz="40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endParaRPr lang="el-GR" sz="4000" dirty="0">
              <a:effectLst/>
              <a:latin typeface="Calibri" panose="020F0502020204030204" pitchFamily="34" charset="0"/>
              <a:ea typeface="Calibri" panose="020F0502020204030204" pitchFamily="34" charset="0"/>
              <a:cs typeface="Times New Roman" panose="02020603050405020304" pitchFamily="18" charset="0"/>
            </a:endParaRPr>
          </a:p>
          <a:p>
            <a:r>
              <a:rPr lang="el-GR" sz="4000" dirty="0">
                <a:effectLst/>
                <a:latin typeface="Calibri" panose="020F0502020204030204" pitchFamily="34" charset="0"/>
                <a:ea typeface="Calibri" panose="020F0502020204030204" pitchFamily="34" charset="0"/>
                <a:cs typeface="Times New Roman" panose="02020603050405020304" pitchFamily="18" charset="0"/>
              </a:rPr>
              <a:t>Α) </a:t>
            </a:r>
            <a:r>
              <a:rPr lang="el-GR" sz="4000" u="sng" dirty="0">
                <a:effectLst/>
                <a:latin typeface="Calibri" panose="020F0502020204030204" pitchFamily="34" charset="0"/>
                <a:ea typeface="Calibri" panose="020F0502020204030204" pitchFamily="34" charset="0"/>
                <a:cs typeface="Times New Roman" panose="02020603050405020304" pitchFamily="18" charset="0"/>
              </a:rPr>
              <a:t>Γεωργία</a:t>
            </a:r>
            <a:r>
              <a:rPr lang="el-GR" sz="4000" dirty="0">
                <a:effectLst/>
                <a:latin typeface="Calibri" panose="020F0502020204030204" pitchFamily="34" charset="0"/>
                <a:ea typeface="Calibri" panose="020F0502020204030204" pitchFamily="34" charset="0"/>
                <a:cs typeface="Times New Roman" panose="02020603050405020304" pitchFamily="18" charset="0"/>
              </a:rPr>
              <a:t>: στον τομέα της γεωργίας χρησιμοποιούνται σύγχρονα εξειδικευμένα μηχανήματα με συγκεκριμένες λειτουργίες, που ανταποκρίνονται στις διαφορετικές ανάγκες  των διαφόρων καλλιεργειών (πχ στα σύγχρονα θερμοκήπια χρησιμοποιούν αυτόματα μηχανήματα ελέγχου θερμοκρασίας, υγρασίας, οξυγόνου, </a:t>
            </a:r>
            <a:r>
              <a:rPr lang="el-GR" sz="4000" dirty="0" err="1">
                <a:effectLst/>
                <a:latin typeface="Calibri" panose="020F0502020204030204" pitchFamily="34" charset="0"/>
                <a:ea typeface="Calibri" panose="020F0502020204030204" pitchFamily="34" charset="0"/>
                <a:cs typeface="Times New Roman" panose="02020603050405020304" pitchFamily="18" charset="0"/>
              </a:rPr>
              <a:t>υδρονέφωσης</a:t>
            </a:r>
            <a:r>
              <a:rPr lang="el-GR" sz="4000" dirty="0">
                <a:effectLst/>
                <a:latin typeface="Calibri" panose="020F0502020204030204" pitchFamily="34" charset="0"/>
                <a:ea typeface="Calibri" panose="020F0502020204030204" pitchFamily="34" charset="0"/>
                <a:cs typeface="Times New Roman" panose="02020603050405020304" pitchFamily="18" charset="0"/>
              </a:rPr>
              <a:t>) </a:t>
            </a:r>
            <a:endParaRPr lang="el-GR" sz="4000" dirty="0"/>
          </a:p>
        </p:txBody>
      </p:sp>
    </p:spTree>
    <p:extLst>
      <p:ext uri="{BB962C8B-B14F-4D97-AF65-F5344CB8AC3E}">
        <p14:creationId xmlns:p14="http://schemas.microsoft.com/office/powerpoint/2010/main" val="21899403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Effect transition="in" filter="fade">
                                      <p:cBhvr>
                                        <p:cTn id="11"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D16F485-676F-43DD-8B26-666AA7D9F3D5}"/>
              </a:ext>
            </a:extLst>
          </p:cNvPr>
          <p:cNvSpPr txBox="1"/>
          <p:nvPr/>
        </p:nvSpPr>
        <p:spPr>
          <a:xfrm>
            <a:off x="318051" y="182880"/>
            <a:ext cx="11394219" cy="5606343"/>
          </a:xfrm>
          <a:prstGeom prst="rect">
            <a:avLst/>
          </a:prstGeom>
          <a:noFill/>
        </p:spPr>
        <p:txBody>
          <a:bodyPr wrap="square">
            <a:spAutoFit/>
          </a:bodyPr>
          <a:lstStyle/>
          <a:p>
            <a:pPr>
              <a:lnSpc>
                <a:spcPct val="107000"/>
              </a:lnSpc>
              <a:spcAft>
                <a:spcPts val="800"/>
              </a:spcAft>
            </a:pPr>
            <a:r>
              <a:rPr lang="el-GR" sz="3600" dirty="0">
                <a:effectLst/>
                <a:latin typeface="Calibri" panose="020F0502020204030204" pitchFamily="34" charset="0"/>
                <a:ea typeface="Calibri" panose="020F0502020204030204" pitchFamily="34" charset="0"/>
                <a:cs typeface="Times New Roman" panose="02020603050405020304" pitchFamily="18" charset="0"/>
              </a:rPr>
              <a:t>Β) Στον τομέα της </a:t>
            </a:r>
            <a:r>
              <a:rPr lang="el-GR" sz="3600" u="sng" dirty="0">
                <a:effectLst/>
                <a:latin typeface="Calibri" panose="020F0502020204030204" pitchFamily="34" charset="0"/>
                <a:ea typeface="Calibri" panose="020F0502020204030204" pitchFamily="34" charset="0"/>
                <a:cs typeface="Times New Roman" panose="02020603050405020304" pitchFamily="18" charset="0"/>
              </a:rPr>
              <a:t>βιομηχανίας</a:t>
            </a:r>
            <a:r>
              <a:rPr lang="el-GR" sz="3600" dirty="0">
                <a:effectLst/>
                <a:latin typeface="Calibri" panose="020F0502020204030204" pitchFamily="34" charset="0"/>
                <a:ea typeface="Calibri" panose="020F0502020204030204" pitchFamily="34" charset="0"/>
                <a:cs typeface="Times New Roman" panose="02020603050405020304" pitchFamily="18" charset="0"/>
              </a:rPr>
              <a:t> χρησιμοποιούνται </a:t>
            </a:r>
            <a:r>
              <a:rPr lang="el-GR" sz="3600" i="1" dirty="0">
                <a:effectLst/>
                <a:latin typeface="Calibri" panose="020F0502020204030204" pitchFamily="34" charset="0"/>
                <a:ea typeface="Calibri" panose="020F0502020204030204" pitchFamily="34" charset="0"/>
                <a:cs typeface="Times New Roman" panose="02020603050405020304" pitchFamily="18" charset="0"/>
              </a:rPr>
              <a:t>αυτοματοποιημένα συστήματα</a:t>
            </a:r>
            <a:r>
              <a:rPr lang="el-GR" sz="3600" dirty="0">
                <a:effectLst/>
                <a:latin typeface="Calibri" panose="020F0502020204030204" pitchFamily="34" charset="0"/>
                <a:ea typeface="Calibri" panose="020F0502020204030204" pitchFamily="34" charset="0"/>
                <a:cs typeface="Times New Roman" panose="02020603050405020304" pitchFamily="18" charset="0"/>
              </a:rPr>
              <a:t> </a:t>
            </a:r>
            <a:r>
              <a:rPr lang="el-GR" sz="3600" i="1" dirty="0">
                <a:effectLst/>
                <a:latin typeface="Calibri" panose="020F0502020204030204" pitchFamily="34" charset="0"/>
                <a:ea typeface="Calibri" panose="020F0502020204030204" pitchFamily="34" charset="0"/>
                <a:cs typeface="Times New Roman" panose="02020603050405020304" pitchFamily="18" charset="0"/>
              </a:rPr>
              <a:t>παραγωγής </a:t>
            </a:r>
            <a:r>
              <a:rPr lang="el-GR" sz="3600" dirty="0">
                <a:effectLst/>
                <a:latin typeface="Calibri" panose="020F0502020204030204" pitchFamily="34" charset="0"/>
                <a:ea typeface="Calibri" panose="020F0502020204030204" pitchFamily="34" charset="0"/>
                <a:cs typeface="Times New Roman" panose="02020603050405020304" pitchFamily="18" charset="0"/>
              </a:rPr>
              <a:t>και</a:t>
            </a:r>
            <a:r>
              <a:rPr lang="el-GR" sz="3600" i="1" dirty="0">
                <a:effectLst/>
                <a:latin typeface="Calibri" panose="020F0502020204030204" pitchFamily="34" charset="0"/>
                <a:ea typeface="Calibri" panose="020F0502020204030204" pitchFamily="34" charset="0"/>
                <a:cs typeface="Times New Roman" panose="02020603050405020304" pitchFamily="18" charset="0"/>
              </a:rPr>
              <a:t> ελέγχου</a:t>
            </a:r>
            <a:r>
              <a:rPr lang="el-GR" sz="3600" dirty="0">
                <a:effectLst/>
                <a:latin typeface="Calibri" panose="020F0502020204030204" pitchFamily="34" charset="0"/>
                <a:ea typeface="Calibri" panose="020F0502020204030204" pitchFamily="34" charset="0"/>
                <a:cs typeface="Times New Roman" panose="02020603050405020304" pitchFamily="18" charset="0"/>
              </a:rPr>
              <a:t>, που οδηγούν στη μείωση του κόστους παραγωγής και σε βελτίωση της ποιότητας των παραγόμενων προϊόντων</a:t>
            </a:r>
          </a:p>
          <a:p>
            <a:pPr>
              <a:lnSpc>
                <a:spcPct val="107000"/>
              </a:lnSpc>
              <a:spcAft>
                <a:spcPts val="800"/>
              </a:spcAft>
            </a:pPr>
            <a:endParaRPr lang="el-GR" sz="3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3600" dirty="0">
                <a:effectLst/>
                <a:latin typeface="Calibri" panose="020F0502020204030204" pitchFamily="34" charset="0"/>
                <a:ea typeface="Calibri" panose="020F0502020204030204" pitchFamily="34" charset="0"/>
                <a:cs typeface="Times New Roman" panose="02020603050405020304" pitchFamily="18" charset="0"/>
              </a:rPr>
              <a:t>Γ) Στις υπηρεσίες παρατηρείται η μεγαλύτερη χρήση της τεχνολογίας, από την οποία  εξαρτώνται σε μεγάλο βαθμό η </a:t>
            </a:r>
            <a:r>
              <a:rPr lang="el-GR" sz="3600" u="sng" dirty="0">
                <a:effectLst/>
                <a:latin typeface="Calibri" panose="020F0502020204030204" pitchFamily="34" charset="0"/>
                <a:ea typeface="Calibri" panose="020F0502020204030204" pitchFamily="34" charset="0"/>
                <a:cs typeface="Times New Roman" panose="02020603050405020304" pitchFamily="18" charset="0"/>
              </a:rPr>
              <a:t>ποιότητα</a:t>
            </a:r>
            <a:r>
              <a:rPr lang="el-GR" sz="3600" dirty="0">
                <a:effectLst/>
                <a:latin typeface="Calibri" panose="020F0502020204030204" pitchFamily="34" charset="0"/>
                <a:ea typeface="Calibri" panose="020F0502020204030204" pitchFamily="34" charset="0"/>
                <a:cs typeface="Times New Roman" panose="02020603050405020304" pitchFamily="18" charset="0"/>
              </a:rPr>
              <a:t> και η </a:t>
            </a:r>
            <a:r>
              <a:rPr lang="el-GR" sz="3600" u="sng" dirty="0">
                <a:effectLst/>
                <a:latin typeface="Calibri" panose="020F0502020204030204" pitchFamily="34" charset="0"/>
                <a:ea typeface="Calibri" panose="020F0502020204030204" pitchFamily="34" charset="0"/>
                <a:cs typeface="Times New Roman" panose="02020603050405020304" pitchFamily="18" charset="0"/>
              </a:rPr>
              <a:t>αποτελεσματικότητα</a:t>
            </a:r>
            <a:r>
              <a:rPr lang="el-GR" sz="3600" dirty="0">
                <a:effectLst/>
                <a:latin typeface="Calibri" panose="020F0502020204030204" pitchFamily="34" charset="0"/>
                <a:ea typeface="Calibri" panose="020F0502020204030204" pitchFamily="34" charset="0"/>
                <a:cs typeface="Times New Roman" panose="02020603050405020304" pitchFamily="18" charset="0"/>
              </a:rPr>
              <a:t> της προσφερόμενης υπηρεσίας πχ τηλεϊατρική </a:t>
            </a:r>
          </a:p>
        </p:txBody>
      </p:sp>
    </p:spTree>
    <p:extLst>
      <p:ext uri="{BB962C8B-B14F-4D97-AF65-F5344CB8AC3E}">
        <p14:creationId xmlns:p14="http://schemas.microsoft.com/office/powerpoint/2010/main" val="3116916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E1113F7-D7FB-4115-8E42-6B85FB6A1A35}"/>
              </a:ext>
            </a:extLst>
          </p:cNvPr>
          <p:cNvSpPr txBox="1"/>
          <p:nvPr/>
        </p:nvSpPr>
        <p:spPr>
          <a:xfrm>
            <a:off x="508883" y="381663"/>
            <a:ext cx="10933044" cy="6070508"/>
          </a:xfrm>
          <a:prstGeom prst="rect">
            <a:avLst/>
          </a:prstGeom>
          <a:noFill/>
        </p:spPr>
        <p:txBody>
          <a:bodyPr wrap="square">
            <a:spAutoFit/>
          </a:bodyPr>
          <a:lstStyle/>
          <a:p>
            <a:pPr>
              <a:lnSpc>
                <a:spcPct val="107000"/>
              </a:lnSpc>
              <a:spcAft>
                <a:spcPts val="800"/>
              </a:spcAft>
            </a:pPr>
            <a:r>
              <a:rPr lang="el-GR" sz="3200" b="1" u="sng" dirty="0">
                <a:effectLst/>
                <a:latin typeface="Calibri" panose="020F0502020204030204" pitchFamily="34" charset="0"/>
                <a:ea typeface="Calibri" panose="020F0502020204030204" pitchFamily="34" charset="0"/>
                <a:cs typeface="Times New Roman" panose="02020603050405020304" pitchFamily="18" charset="0"/>
              </a:rPr>
              <a:t>Παραγωγική μονάδα στην κοινωνία της πληροφορίας</a:t>
            </a:r>
            <a:endParaRPr lang="el-GR" sz="3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3200" dirty="0">
                <a:effectLst/>
                <a:latin typeface="Calibri" panose="020F0502020204030204" pitchFamily="34" charset="0"/>
                <a:ea typeface="Calibri" panose="020F0502020204030204" pitchFamily="34" charset="0"/>
                <a:cs typeface="Times New Roman" panose="02020603050405020304" pitchFamily="18" charset="0"/>
              </a:rPr>
              <a:t>Σήμερα: η εργασία μπορεί να γίνει από απόσταση δηλαδή να αποσταλεί με </a:t>
            </a:r>
            <a:r>
              <a:rPr lang="en-US" sz="3200" dirty="0">
                <a:effectLst/>
                <a:latin typeface="Calibri" panose="020F0502020204030204" pitchFamily="34" charset="0"/>
                <a:ea typeface="Calibri" panose="020F0502020204030204" pitchFamily="34" charset="0"/>
                <a:cs typeface="Times New Roman" panose="02020603050405020304" pitchFamily="18" charset="0"/>
              </a:rPr>
              <a:t>email</a:t>
            </a:r>
            <a:r>
              <a:rPr lang="el-GR" sz="3200" dirty="0">
                <a:effectLst/>
                <a:latin typeface="Calibri" panose="020F0502020204030204" pitchFamily="34" charset="0"/>
                <a:ea typeface="Calibri" panose="020F0502020204030204" pitchFamily="34" charset="0"/>
                <a:cs typeface="Times New Roman" panose="02020603050405020304" pitchFamily="18" charset="0"/>
              </a:rPr>
              <a:t>. Πολλοί επιστήμονες επιλέγουν να μένουν σε δυσπρόσιτα μέρη-περιοχές αλλά μέσω του διαδικτύου να πραγματοποιούν τηλεδιάσκεψη και να επικοινωνούν στα διάφορα θέματα τους. </a:t>
            </a:r>
          </a:p>
          <a:p>
            <a:pPr>
              <a:lnSpc>
                <a:spcPct val="107000"/>
              </a:lnSpc>
              <a:spcAft>
                <a:spcPts val="800"/>
              </a:spcAft>
            </a:pPr>
            <a:r>
              <a:rPr lang="el-GR" sz="3200" dirty="0">
                <a:effectLst/>
                <a:latin typeface="Calibri" panose="020F0502020204030204" pitchFamily="34" charset="0"/>
                <a:ea typeface="Calibri" panose="020F0502020204030204" pitchFamily="34" charset="0"/>
                <a:cs typeface="Times New Roman" panose="02020603050405020304" pitchFamily="18" charset="0"/>
              </a:rPr>
              <a:t>Δηλαδή βοηθάει στην </a:t>
            </a:r>
            <a:r>
              <a:rPr lang="el-GR" sz="3200" u="sng" dirty="0">
                <a:effectLst/>
                <a:latin typeface="Calibri" panose="020F0502020204030204" pitchFamily="34" charset="0"/>
                <a:ea typeface="Calibri" panose="020F0502020204030204" pitchFamily="34" charset="0"/>
                <a:cs typeface="Times New Roman" panose="02020603050405020304" pitchFamily="18" charset="0"/>
              </a:rPr>
              <a:t>αποκέντρωση</a:t>
            </a:r>
            <a:r>
              <a:rPr lang="el-GR" sz="3200" dirty="0">
                <a:effectLst/>
                <a:latin typeface="Calibri" panose="020F0502020204030204" pitchFamily="34" charset="0"/>
                <a:ea typeface="Calibri" panose="020F0502020204030204" pitchFamily="34" charset="0"/>
                <a:cs typeface="Times New Roman" panose="02020603050405020304" pitchFamily="18" charset="0"/>
              </a:rPr>
              <a:t> του πληθυσμού =η διασπορά των βιομηχανιών, των οικονομικών, των διοικητικών </a:t>
            </a:r>
            <a:r>
              <a:rPr lang="el-GR" sz="3200" dirty="0" err="1">
                <a:effectLst/>
                <a:latin typeface="Calibri" panose="020F0502020204030204" pitchFamily="34" charset="0"/>
                <a:ea typeface="Calibri" panose="020F0502020204030204" pitchFamily="34" charset="0"/>
                <a:cs typeface="Times New Roman" panose="02020603050405020304" pitchFamily="18" charset="0"/>
              </a:rPr>
              <a:t>κλπ</a:t>
            </a:r>
            <a:r>
              <a:rPr lang="el-GR" sz="3200" dirty="0">
                <a:effectLst/>
                <a:latin typeface="Calibri" panose="020F0502020204030204" pitchFamily="34" charset="0"/>
                <a:ea typeface="Calibri" panose="020F0502020204030204" pitchFamily="34" charset="0"/>
                <a:cs typeface="Times New Roman" panose="02020603050405020304" pitchFamily="18" charset="0"/>
              </a:rPr>
              <a:t> δραστηριοτήτων σε μία ευρύτερη περιοχή ώστε να μειωθεί η συγκέντρωσή τους σε συγκεκριμένο χώρο συνήθως στην πρωτεύουσα της χώρας.</a:t>
            </a:r>
          </a:p>
        </p:txBody>
      </p:sp>
    </p:spTree>
    <p:extLst>
      <p:ext uri="{BB962C8B-B14F-4D97-AF65-F5344CB8AC3E}">
        <p14:creationId xmlns:p14="http://schemas.microsoft.com/office/powerpoint/2010/main" val="449397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1" presetClass="entr" presetSubtype="1"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heel(1)">
                                      <p:cBhvr>
                                        <p:cTn id="17"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78EDCE5-05BA-439E-86E4-441747EF1A9C}"/>
              </a:ext>
            </a:extLst>
          </p:cNvPr>
          <p:cNvSpPr txBox="1"/>
          <p:nvPr/>
        </p:nvSpPr>
        <p:spPr>
          <a:xfrm>
            <a:off x="620201" y="683813"/>
            <a:ext cx="9859617" cy="3356303"/>
          </a:xfrm>
          <a:prstGeom prst="rect">
            <a:avLst/>
          </a:prstGeom>
          <a:noFill/>
        </p:spPr>
        <p:txBody>
          <a:bodyPr wrap="square">
            <a:spAutoFit/>
          </a:bodyPr>
          <a:lstStyle/>
          <a:p>
            <a:pPr>
              <a:lnSpc>
                <a:spcPct val="107000"/>
              </a:lnSpc>
              <a:spcAft>
                <a:spcPts val="800"/>
              </a:spcAft>
            </a:pPr>
            <a:r>
              <a:rPr lang="el-GR" sz="4000" u="sng" dirty="0">
                <a:effectLst/>
                <a:latin typeface="Calibri" panose="020F0502020204030204" pitchFamily="34" charset="0"/>
                <a:ea typeface="Calibri" panose="020F0502020204030204" pitchFamily="34" charset="0"/>
                <a:cs typeface="Times New Roman" panose="02020603050405020304" pitchFamily="18" charset="0"/>
              </a:rPr>
              <a:t>Παλαιότερα</a:t>
            </a:r>
            <a:r>
              <a:rPr lang="el-GR" sz="4000" dirty="0">
                <a:effectLst/>
                <a:latin typeface="Calibri" panose="020F0502020204030204" pitchFamily="34" charset="0"/>
                <a:ea typeface="Calibri" panose="020F0502020204030204" pitchFamily="34" charset="0"/>
                <a:cs typeface="Times New Roman" panose="02020603050405020304" pitchFamily="18" charset="0"/>
              </a:rPr>
              <a:t> η βιομηχανική εποχή είχε οδηγήσει τον πληθυσμό σε μεγάλα βιομηχανικά κέντρα καθώς ο άνθρωπος ήθελε να εργαστεί στα εργοστάσια για να επιβιώσει. (συγκέντρωση σε μεγαλουπόλεις)</a:t>
            </a:r>
          </a:p>
        </p:txBody>
      </p:sp>
    </p:spTree>
    <p:extLst>
      <p:ext uri="{BB962C8B-B14F-4D97-AF65-F5344CB8AC3E}">
        <p14:creationId xmlns:p14="http://schemas.microsoft.com/office/powerpoint/2010/main" val="1171375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CA2C470-F3EC-420C-A700-B7890624FCB0}"/>
              </a:ext>
            </a:extLst>
          </p:cNvPr>
          <p:cNvSpPr txBox="1"/>
          <p:nvPr/>
        </p:nvSpPr>
        <p:spPr>
          <a:xfrm>
            <a:off x="492981" y="485031"/>
            <a:ext cx="10774017" cy="6428811"/>
          </a:xfrm>
          <a:prstGeom prst="rect">
            <a:avLst/>
          </a:prstGeom>
          <a:noFill/>
        </p:spPr>
        <p:txBody>
          <a:bodyPr wrap="square">
            <a:spAutoFit/>
          </a:bodyPr>
          <a:lstStyle/>
          <a:p>
            <a:pPr>
              <a:lnSpc>
                <a:spcPct val="107000"/>
              </a:lnSpc>
              <a:spcAft>
                <a:spcPts val="800"/>
              </a:spcAft>
            </a:pPr>
            <a:r>
              <a:rPr lang="el-GR" sz="3600" b="1" dirty="0">
                <a:effectLst/>
                <a:latin typeface="Calibri" panose="020F0502020204030204" pitchFamily="34" charset="0"/>
                <a:ea typeface="Calibri" panose="020F0502020204030204" pitchFamily="34" charset="0"/>
                <a:cs typeface="Times New Roman" panose="02020603050405020304" pitchFamily="18" charset="0"/>
              </a:rPr>
              <a:t>Ο ρόλος του διαδικτύου στις επιχειρήσεις</a:t>
            </a:r>
            <a:r>
              <a:rPr lang="el-GR" sz="3600" dirty="0">
                <a:effectLst/>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el-GR" sz="3600" dirty="0">
                <a:effectLst/>
                <a:latin typeface="Calibri" panose="020F0502020204030204" pitchFamily="34" charset="0"/>
                <a:ea typeface="Calibri" panose="020F0502020204030204" pitchFamily="34" charset="0"/>
                <a:cs typeface="Times New Roman" panose="02020603050405020304" pitchFamily="18" charset="0"/>
              </a:rPr>
              <a:t>α) προωθούν τα προϊόντα τους</a:t>
            </a:r>
          </a:p>
          <a:p>
            <a:pPr>
              <a:lnSpc>
                <a:spcPct val="107000"/>
              </a:lnSpc>
              <a:spcAft>
                <a:spcPts val="800"/>
              </a:spcAft>
            </a:pPr>
            <a:r>
              <a:rPr lang="el-GR" sz="3600" dirty="0">
                <a:effectLst/>
                <a:latin typeface="Calibri" panose="020F0502020204030204" pitchFamily="34" charset="0"/>
                <a:ea typeface="Calibri" panose="020F0502020204030204" pitchFamily="34" charset="0"/>
                <a:cs typeface="Times New Roman" panose="02020603050405020304" pitchFamily="18" charset="0"/>
              </a:rPr>
              <a:t>β) βρίσκουν συνεργάτες</a:t>
            </a:r>
          </a:p>
          <a:p>
            <a:pPr>
              <a:lnSpc>
                <a:spcPct val="107000"/>
              </a:lnSpc>
              <a:spcAft>
                <a:spcPts val="800"/>
              </a:spcAft>
            </a:pPr>
            <a:r>
              <a:rPr lang="el-GR" sz="3600" dirty="0">
                <a:effectLst/>
                <a:latin typeface="Calibri" panose="020F0502020204030204" pitchFamily="34" charset="0"/>
                <a:ea typeface="Calibri" panose="020F0502020204030204" pitchFamily="34" charset="0"/>
                <a:cs typeface="Times New Roman" panose="02020603050405020304" pitchFamily="18" charset="0"/>
              </a:rPr>
              <a:t>γ) πραγματοποιούν τις χρηματοοικονομικές δραστηριότητες</a:t>
            </a:r>
          </a:p>
          <a:p>
            <a:pPr>
              <a:lnSpc>
                <a:spcPct val="107000"/>
              </a:lnSpc>
              <a:spcAft>
                <a:spcPts val="800"/>
              </a:spcAft>
            </a:pPr>
            <a:r>
              <a:rPr lang="el-GR" sz="3600" dirty="0">
                <a:effectLst/>
                <a:latin typeface="Calibri" panose="020F0502020204030204" pitchFamily="34" charset="0"/>
                <a:ea typeface="Calibri" panose="020F0502020204030204" pitchFamily="34" charset="0"/>
                <a:cs typeface="Times New Roman" panose="02020603050405020304" pitchFamily="18" charset="0"/>
              </a:rPr>
              <a:t>δ) έχουν πρόσβαση στα τελευταία οικονομικά και εμπορικά νέα</a:t>
            </a:r>
          </a:p>
          <a:p>
            <a:pPr>
              <a:lnSpc>
                <a:spcPct val="107000"/>
              </a:lnSpc>
              <a:spcAft>
                <a:spcPts val="800"/>
              </a:spcAft>
            </a:pPr>
            <a:r>
              <a:rPr lang="el-GR" sz="3600" dirty="0">
                <a:effectLst/>
                <a:latin typeface="Calibri" panose="020F0502020204030204" pitchFamily="34" charset="0"/>
                <a:ea typeface="Calibri" panose="020F0502020204030204" pitchFamily="34" charset="0"/>
                <a:cs typeface="Times New Roman" panose="02020603050405020304" pitchFamily="18" charset="0"/>
              </a:rPr>
              <a:t>ε) τακτοποιούν τα φορολογικά της επιχείρησης </a:t>
            </a:r>
          </a:p>
          <a:p>
            <a:pPr>
              <a:lnSpc>
                <a:spcPct val="107000"/>
              </a:lnSpc>
              <a:spcAft>
                <a:spcPts val="800"/>
              </a:spcAft>
            </a:pPr>
            <a:r>
              <a:rPr lang="el-GR" sz="3600" dirty="0" err="1">
                <a:effectLst/>
                <a:latin typeface="Calibri" panose="020F0502020204030204" pitchFamily="34" charset="0"/>
                <a:ea typeface="Calibri" panose="020F0502020204030204" pitchFamily="34" charset="0"/>
                <a:cs typeface="Times New Roman" panose="02020603050405020304" pitchFamily="18" charset="0"/>
              </a:rPr>
              <a:t>στ</a:t>
            </a:r>
            <a:r>
              <a:rPr lang="el-GR" sz="3600" dirty="0">
                <a:effectLst/>
                <a:latin typeface="Calibri" panose="020F0502020204030204" pitchFamily="34" charset="0"/>
                <a:ea typeface="Calibri" panose="020F0502020204030204" pitchFamily="34" charset="0"/>
                <a:cs typeface="Times New Roman" panose="02020603050405020304" pitchFamily="18" charset="0"/>
              </a:rPr>
              <a:t>) πωλούν τα προϊόντα τους</a:t>
            </a:r>
          </a:p>
          <a:p>
            <a:pPr>
              <a:lnSpc>
                <a:spcPct val="107000"/>
              </a:lnSpc>
              <a:spcAft>
                <a:spcPts val="800"/>
              </a:spcAft>
            </a:pPr>
            <a:r>
              <a:rPr lang="el-GR" sz="1800" dirty="0">
                <a:effectLst/>
                <a:latin typeface="Calibri" panose="020F0502020204030204" pitchFamily="34" charset="0"/>
                <a:ea typeface="Calibri" panose="020F0502020204030204" pitchFamily="34" charset="0"/>
                <a:cs typeface="Times New Roman" panose="02020603050405020304" pitchFamily="18" charset="0"/>
              </a:rPr>
              <a:t> </a:t>
            </a:r>
            <a:endParaRPr lang="el-G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579268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p:cTn id="26"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8" dur="500"/>
                                        <p:tgtEl>
                                          <p:spTgt spid="3">
                                            <p:txEl>
                                              <p:pRg st="3" end="3"/>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p:cTn id="3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5" dur="500"/>
                                        <p:tgtEl>
                                          <p:spTgt spid="3">
                                            <p:txEl>
                                              <p:pRg st="4" end="4"/>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 calcmode="lin" valueType="num">
                                      <p:cBhvr>
                                        <p:cTn id="40"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1"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2" dur="500"/>
                                        <p:tgtEl>
                                          <p:spTgt spid="3">
                                            <p:txEl>
                                              <p:pRg st="5" end="5"/>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53" presetClass="entr" presetSubtype="16" fill="hold" nodeType="clickEffect">
                                  <p:stCondLst>
                                    <p:cond delay="0"/>
                                  </p:stCondLst>
                                  <p:childTnLst>
                                    <p:set>
                                      <p:cBhvr>
                                        <p:cTn id="46" dur="1" fill="hold">
                                          <p:stCondLst>
                                            <p:cond delay="0"/>
                                          </p:stCondLst>
                                        </p:cTn>
                                        <p:tgtEl>
                                          <p:spTgt spid="3">
                                            <p:txEl>
                                              <p:pRg st="6" end="6"/>
                                            </p:txEl>
                                          </p:spTgt>
                                        </p:tgtEl>
                                        <p:attrNameLst>
                                          <p:attrName>style.visibility</p:attrName>
                                        </p:attrNameLst>
                                      </p:cBhvr>
                                      <p:to>
                                        <p:strVal val="visible"/>
                                      </p:to>
                                    </p:set>
                                    <p:anim calcmode="lin" valueType="num">
                                      <p:cBhvr>
                                        <p:cTn id="4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4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61D20FC-0AA3-4095-9E0D-4D8D09EBB145}"/>
              </a:ext>
            </a:extLst>
          </p:cNvPr>
          <p:cNvSpPr txBox="1"/>
          <p:nvPr/>
        </p:nvSpPr>
        <p:spPr>
          <a:xfrm>
            <a:off x="430696" y="923970"/>
            <a:ext cx="11330608" cy="3622787"/>
          </a:xfrm>
          <a:prstGeom prst="rect">
            <a:avLst/>
          </a:prstGeom>
          <a:noFill/>
        </p:spPr>
        <p:txBody>
          <a:bodyPr wrap="square">
            <a:spAutoFit/>
          </a:bodyPr>
          <a:lstStyle/>
          <a:p>
            <a:pPr>
              <a:lnSpc>
                <a:spcPct val="107000"/>
              </a:lnSpc>
              <a:spcAft>
                <a:spcPts val="800"/>
              </a:spcAft>
            </a:pPr>
            <a:r>
              <a:rPr lang="el-GR" sz="3600" dirty="0">
                <a:effectLst/>
                <a:latin typeface="Calibri" panose="020F0502020204030204" pitchFamily="34" charset="0"/>
                <a:ea typeface="Calibri" panose="020F0502020204030204" pitchFamily="34" charset="0"/>
                <a:cs typeface="Times New Roman" panose="02020603050405020304" pitchFamily="18" charset="0"/>
              </a:rPr>
              <a:t>Οι επιχειρήσεις γνωρίζοντας τη ζήτηση για ορισμένα </a:t>
            </a:r>
            <a:r>
              <a:rPr lang="el-GR" sz="3600" dirty="0" err="1">
                <a:effectLst/>
                <a:latin typeface="Calibri" panose="020F0502020204030204" pitchFamily="34" charset="0"/>
                <a:ea typeface="Calibri" panose="020F0502020204030204" pitchFamily="34" charset="0"/>
                <a:cs typeface="Times New Roman" panose="02020603050405020304" pitchFamily="18" charset="0"/>
              </a:rPr>
              <a:t>προιόντα</a:t>
            </a:r>
            <a:r>
              <a:rPr lang="el-GR" sz="3600" dirty="0">
                <a:effectLst/>
                <a:latin typeface="Calibri" panose="020F0502020204030204" pitchFamily="34" charset="0"/>
                <a:ea typeface="Calibri" panose="020F0502020204030204" pitchFamily="34" charset="0"/>
                <a:cs typeface="Times New Roman" panose="02020603050405020304" pitchFamily="18" charset="0"/>
              </a:rPr>
              <a:t> επιλέγουν ποια από αυτά θα παράγουν. Η παραγωγή των προϊόντων (</a:t>
            </a:r>
            <a:r>
              <a:rPr lang="el-GR" sz="3600" dirty="0" err="1">
                <a:effectLst/>
                <a:latin typeface="Calibri" panose="020F0502020204030204" pitchFamily="34" charset="0"/>
                <a:ea typeface="Calibri" panose="020F0502020204030204" pitchFamily="34" charset="0"/>
                <a:cs typeface="Times New Roman" panose="02020603050405020304" pitchFamily="18" charset="0"/>
              </a:rPr>
              <a:t>δηλ</a:t>
            </a:r>
            <a:r>
              <a:rPr lang="el-GR" sz="3600" dirty="0">
                <a:effectLst/>
                <a:latin typeface="Calibri" panose="020F0502020204030204" pitchFamily="34" charset="0"/>
                <a:ea typeface="Calibri" panose="020F0502020204030204" pitchFamily="34" charset="0"/>
                <a:cs typeface="Times New Roman" panose="02020603050405020304" pitchFamily="18" charset="0"/>
              </a:rPr>
              <a:t> των προϊόντων που καλύπτουν τις ανάγκες μας) πραγματοποιείται σε συγκεκριμένους χώρους που λέγονται </a:t>
            </a:r>
            <a:r>
              <a:rPr lang="el-GR" sz="3600" b="1" dirty="0">
                <a:effectLst/>
                <a:latin typeface="Calibri" panose="020F0502020204030204" pitchFamily="34" charset="0"/>
                <a:ea typeface="Calibri" panose="020F0502020204030204" pitchFamily="34" charset="0"/>
                <a:cs typeface="Times New Roman" panose="02020603050405020304" pitchFamily="18" charset="0"/>
              </a:rPr>
              <a:t>ΠΑΡΑΓΩΓΙΚΕΣ ΜΟΝΑΔΕΣ. </a:t>
            </a:r>
            <a:r>
              <a:rPr lang="el-GR" sz="3600" dirty="0">
                <a:effectLst/>
                <a:latin typeface="Calibri" panose="020F0502020204030204" pitchFamily="34" charset="0"/>
                <a:ea typeface="Calibri" panose="020F0502020204030204" pitchFamily="34" charset="0"/>
                <a:cs typeface="Times New Roman" panose="02020603050405020304" pitchFamily="18" charset="0"/>
              </a:rPr>
              <a:t>(βιομηχανίες, εργοστάσια κ.α.)  </a:t>
            </a:r>
          </a:p>
        </p:txBody>
      </p:sp>
    </p:spTree>
    <p:extLst>
      <p:ext uri="{BB962C8B-B14F-4D97-AF65-F5344CB8AC3E}">
        <p14:creationId xmlns:p14="http://schemas.microsoft.com/office/powerpoint/2010/main" val="732142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2BA4FFB-0C45-4C6E-95A0-6D13DC76987C}"/>
              </a:ext>
            </a:extLst>
          </p:cNvPr>
          <p:cNvSpPr txBox="1"/>
          <p:nvPr/>
        </p:nvSpPr>
        <p:spPr>
          <a:xfrm>
            <a:off x="739471" y="691763"/>
            <a:ext cx="9788056" cy="3622787"/>
          </a:xfrm>
          <a:prstGeom prst="rect">
            <a:avLst/>
          </a:prstGeom>
          <a:noFill/>
        </p:spPr>
        <p:txBody>
          <a:bodyPr wrap="square">
            <a:spAutoFit/>
          </a:bodyPr>
          <a:lstStyle/>
          <a:p>
            <a:pPr>
              <a:lnSpc>
                <a:spcPct val="107000"/>
              </a:lnSpc>
              <a:spcAft>
                <a:spcPts val="800"/>
              </a:spcAft>
            </a:pPr>
            <a:r>
              <a:rPr lang="el-GR" sz="3600" dirty="0">
                <a:effectLst/>
                <a:latin typeface="Calibri" panose="020F0502020204030204" pitchFamily="34" charset="0"/>
                <a:ea typeface="Calibri" panose="020F0502020204030204" pitchFamily="34" charset="0"/>
                <a:cs typeface="Times New Roman" panose="02020603050405020304" pitchFamily="18" charset="0"/>
              </a:rPr>
              <a:t>Η </a:t>
            </a:r>
            <a:r>
              <a:rPr lang="el-GR" sz="3600" u="sng" dirty="0">
                <a:effectLst/>
                <a:latin typeface="Calibri" panose="020F0502020204030204" pitchFamily="34" charset="0"/>
                <a:ea typeface="Calibri" panose="020F0502020204030204" pitchFamily="34" charset="0"/>
                <a:cs typeface="Times New Roman" panose="02020603050405020304" pitchFamily="18" charset="0"/>
              </a:rPr>
              <a:t>οργάνωση</a:t>
            </a:r>
            <a:r>
              <a:rPr lang="el-GR" sz="3600" dirty="0">
                <a:effectLst/>
                <a:latin typeface="Calibri" panose="020F0502020204030204" pitchFamily="34" charset="0"/>
                <a:ea typeface="Calibri" panose="020F0502020204030204" pitchFamily="34" charset="0"/>
                <a:cs typeface="Times New Roman" panose="02020603050405020304" pitchFamily="18" charset="0"/>
              </a:rPr>
              <a:t> και ο </a:t>
            </a:r>
            <a:r>
              <a:rPr lang="el-GR" sz="3600" u="sng" dirty="0">
                <a:effectLst/>
                <a:latin typeface="Calibri" panose="020F0502020204030204" pitchFamily="34" charset="0"/>
                <a:ea typeface="Calibri" panose="020F0502020204030204" pitchFamily="34" charset="0"/>
                <a:cs typeface="Times New Roman" panose="02020603050405020304" pitchFamily="18" charset="0"/>
              </a:rPr>
              <a:t>συντονισμός</a:t>
            </a:r>
            <a:r>
              <a:rPr lang="el-GR" sz="3600" dirty="0">
                <a:effectLst/>
                <a:latin typeface="Calibri" panose="020F0502020204030204" pitchFamily="34" charset="0"/>
                <a:ea typeface="Calibri" panose="020F0502020204030204" pitchFamily="34" charset="0"/>
                <a:cs typeface="Times New Roman" panose="02020603050405020304" pitchFamily="18" charset="0"/>
              </a:rPr>
              <a:t> όλων των εισροών (γνώσεις, πληροφορίες, μηχανές, εργαλεία, υλικά, ενέργεια, κεφάλαια, χρόνος) καθώς και η χρήση της νέας τεχνολογίας είναι </a:t>
            </a:r>
            <a:r>
              <a:rPr lang="el-GR" sz="3600" b="1" dirty="0">
                <a:effectLst/>
                <a:latin typeface="Calibri" panose="020F0502020204030204" pitchFamily="34" charset="0"/>
                <a:ea typeface="Calibri" panose="020F0502020204030204" pitchFamily="34" charset="0"/>
                <a:cs typeface="Times New Roman" panose="02020603050405020304" pitchFamily="18" charset="0"/>
              </a:rPr>
              <a:t>τα</a:t>
            </a:r>
            <a:r>
              <a:rPr lang="el-GR" sz="3600" dirty="0">
                <a:effectLst/>
                <a:latin typeface="Calibri" panose="020F0502020204030204" pitchFamily="34" charset="0"/>
                <a:ea typeface="Calibri" panose="020F0502020204030204" pitchFamily="34" charset="0"/>
                <a:cs typeface="Times New Roman" panose="02020603050405020304" pitchFamily="18" charset="0"/>
              </a:rPr>
              <a:t> </a:t>
            </a:r>
            <a:r>
              <a:rPr lang="el-GR" sz="3600" b="1" dirty="0">
                <a:effectLst/>
                <a:latin typeface="Calibri" panose="020F0502020204030204" pitchFamily="34" charset="0"/>
                <a:ea typeface="Calibri" panose="020F0502020204030204" pitchFamily="34" charset="0"/>
                <a:cs typeface="Times New Roman" panose="02020603050405020304" pitchFamily="18" charset="0"/>
              </a:rPr>
              <a:t>βασικά χαρακτηριστικά</a:t>
            </a:r>
            <a:r>
              <a:rPr lang="el-GR" sz="3600" dirty="0">
                <a:effectLst/>
                <a:latin typeface="Calibri" panose="020F0502020204030204" pitchFamily="34" charset="0"/>
                <a:ea typeface="Calibri" panose="020F0502020204030204" pitchFamily="34" charset="0"/>
                <a:cs typeface="Times New Roman" panose="02020603050405020304" pitchFamily="18" charset="0"/>
              </a:rPr>
              <a:t> της σύγχρονης παραγωγικής μονάδας.</a:t>
            </a:r>
          </a:p>
        </p:txBody>
      </p:sp>
    </p:spTree>
    <p:extLst>
      <p:ext uri="{BB962C8B-B14F-4D97-AF65-F5344CB8AC3E}">
        <p14:creationId xmlns:p14="http://schemas.microsoft.com/office/powerpoint/2010/main" val="905842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B501067-5C8E-455C-95D8-88F9DD4071B5}"/>
              </a:ext>
            </a:extLst>
          </p:cNvPr>
          <p:cNvSpPr txBox="1"/>
          <p:nvPr/>
        </p:nvSpPr>
        <p:spPr>
          <a:xfrm>
            <a:off x="1041621" y="691763"/>
            <a:ext cx="8561567" cy="3930563"/>
          </a:xfrm>
          <a:prstGeom prst="rect">
            <a:avLst/>
          </a:prstGeom>
          <a:noFill/>
        </p:spPr>
        <p:txBody>
          <a:bodyPr wrap="square">
            <a:spAutoFit/>
          </a:bodyPr>
          <a:lstStyle/>
          <a:p>
            <a:pPr>
              <a:lnSpc>
                <a:spcPct val="107000"/>
              </a:lnSpc>
              <a:spcAft>
                <a:spcPts val="800"/>
              </a:spcAft>
            </a:pPr>
            <a:r>
              <a:rPr lang="el-GR" sz="3600" b="1" dirty="0">
                <a:effectLst/>
                <a:latin typeface="Calibri" panose="020F0502020204030204" pitchFamily="34" charset="0"/>
                <a:ea typeface="Calibri" panose="020F0502020204030204" pitchFamily="34" charset="0"/>
                <a:cs typeface="Times New Roman" panose="02020603050405020304" pitchFamily="18" charset="0"/>
              </a:rPr>
              <a:t>ΕΞΟΔΑ</a:t>
            </a:r>
            <a:r>
              <a:rPr lang="el-GR" sz="3600" dirty="0">
                <a:effectLst/>
                <a:latin typeface="Calibri" panose="020F0502020204030204" pitchFamily="34" charset="0"/>
                <a:ea typeface="Calibri" panose="020F0502020204030204" pitchFamily="34" charset="0"/>
                <a:cs typeface="Times New Roman" panose="02020603050405020304" pitchFamily="18" charset="0"/>
              </a:rPr>
              <a:t> (κόστος)</a:t>
            </a:r>
            <a:r>
              <a:rPr lang="en-US" sz="360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endParaRPr lang="el-GR" sz="3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3600" dirty="0">
                <a:latin typeface="Calibri" panose="020F0502020204030204" pitchFamily="34" charset="0"/>
                <a:ea typeface="Calibri" panose="020F0502020204030204" pitchFamily="34" charset="0"/>
                <a:cs typeface="Times New Roman" panose="02020603050405020304" pitchFamily="18" charset="0"/>
              </a:rPr>
              <a:t>Ονομάζονται τ</a:t>
            </a:r>
            <a:r>
              <a:rPr lang="el-GR" sz="3600" dirty="0">
                <a:effectLst/>
                <a:latin typeface="Calibri" panose="020F0502020204030204" pitchFamily="34" charset="0"/>
                <a:ea typeface="Calibri" panose="020F0502020204030204" pitchFamily="34" charset="0"/>
                <a:cs typeface="Times New Roman" panose="02020603050405020304" pitchFamily="18" charset="0"/>
              </a:rPr>
              <a:t>α χρήματα που δαπανά η επιχείρηση για να παράγει ένα προϊόν</a:t>
            </a:r>
            <a:endParaRPr lang="el-GR" sz="3600" b="1"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3600" b="1" dirty="0">
                <a:effectLst/>
                <a:latin typeface="Calibri" panose="020F0502020204030204" pitchFamily="34" charset="0"/>
                <a:ea typeface="Calibri" panose="020F0502020204030204" pitchFamily="34" charset="0"/>
                <a:cs typeface="Times New Roman" panose="02020603050405020304" pitchFamily="18" charset="0"/>
              </a:rPr>
              <a:t>ΕΣΟΔΑ</a:t>
            </a:r>
            <a:r>
              <a:rPr lang="en-US" sz="3600" b="1"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 </a:t>
            </a:r>
            <a:r>
              <a:rPr lang="el-GR" sz="36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36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3600" dirty="0">
                <a:effectLst/>
                <a:latin typeface="Calibri" panose="020F0502020204030204" pitchFamily="34" charset="0"/>
                <a:ea typeface="Calibri" panose="020F0502020204030204" pitchFamily="34" charset="0"/>
                <a:cs typeface="Times New Roman" panose="02020603050405020304" pitchFamily="18" charset="0"/>
              </a:rPr>
              <a:t>είναι τα χρήματα που εισπράττει η επιχείρηση από την πώληση των προϊόντων </a:t>
            </a:r>
          </a:p>
        </p:txBody>
      </p:sp>
    </p:spTree>
    <p:extLst>
      <p:ext uri="{BB962C8B-B14F-4D97-AF65-F5344CB8AC3E}">
        <p14:creationId xmlns:p14="http://schemas.microsoft.com/office/powerpoint/2010/main" val="1726325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8B62FDD-8CD4-41FF-A953-CA7AF7019571}"/>
              </a:ext>
            </a:extLst>
          </p:cNvPr>
          <p:cNvSpPr txBox="1"/>
          <p:nvPr/>
        </p:nvSpPr>
        <p:spPr>
          <a:xfrm>
            <a:off x="866692" y="1097280"/>
            <a:ext cx="8275320" cy="1938992"/>
          </a:xfrm>
          <a:prstGeom prst="rect">
            <a:avLst/>
          </a:prstGeom>
          <a:noFill/>
        </p:spPr>
        <p:txBody>
          <a:bodyPr wrap="square">
            <a:spAutoFit/>
          </a:bodyPr>
          <a:lstStyle/>
          <a:p>
            <a:r>
              <a:rPr lang="el-GR" sz="4000" dirty="0">
                <a:effectLst/>
                <a:latin typeface="Calibri" panose="020F0502020204030204" pitchFamily="34" charset="0"/>
                <a:ea typeface="Calibri" panose="020F0502020204030204" pitchFamily="34" charset="0"/>
                <a:cs typeface="Times New Roman" panose="02020603050405020304" pitchFamily="18" charset="0"/>
              </a:rPr>
              <a:t>ΑΡΑ  </a:t>
            </a:r>
            <a:r>
              <a:rPr lang="el-GR" sz="4000" b="1" dirty="0">
                <a:effectLst/>
                <a:latin typeface="Calibri" panose="020F0502020204030204" pitchFamily="34" charset="0"/>
                <a:ea typeface="Calibri" panose="020F0502020204030204" pitchFamily="34" charset="0"/>
                <a:cs typeface="Times New Roman" panose="02020603050405020304" pitchFamily="18" charset="0"/>
              </a:rPr>
              <a:t>ΚΕΡΔΟΣ= ΈΣΟΔΑ-ΈΞΟΔΑ </a:t>
            </a:r>
            <a:endParaRPr lang="en-US" sz="4000" b="1" dirty="0">
              <a:effectLst/>
              <a:latin typeface="Calibri" panose="020F0502020204030204" pitchFamily="34" charset="0"/>
              <a:ea typeface="Calibri" panose="020F0502020204030204" pitchFamily="34" charset="0"/>
              <a:cs typeface="Times New Roman" panose="02020603050405020304" pitchFamily="18" charset="0"/>
            </a:endParaRPr>
          </a:p>
          <a:p>
            <a:r>
              <a:rPr lang="el-GR" sz="4000" b="1" dirty="0">
                <a:effectLst/>
                <a:latin typeface="Calibri" panose="020F0502020204030204" pitchFamily="34" charset="0"/>
                <a:ea typeface="Calibri" panose="020F0502020204030204" pitchFamily="34" charset="0"/>
                <a:cs typeface="Times New Roman" panose="02020603050405020304" pitchFamily="18" charset="0"/>
              </a:rPr>
              <a:t> </a:t>
            </a:r>
            <a:r>
              <a:rPr lang="el-GR" sz="4000" dirty="0">
                <a:effectLst/>
                <a:latin typeface="Calibri" panose="020F0502020204030204" pitchFamily="34" charset="0"/>
                <a:ea typeface="Calibri" panose="020F0502020204030204" pitchFamily="34" charset="0"/>
                <a:cs typeface="Times New Roman" panose="02020603050405020304" pitchFamily="18" charset="0"/>
              </a:rPr>
              <a:t>η διαφορά ανάμεσα στα έσοδα και στα έξοδα</a:t>
            </a:r>
            <a:endParaRPr lang="el-GR" sz="4000" dirty="0"/>
          </a:p>
        </p:txBody>
      </p:sp>
    </p:spTree>
    <p:extLst>
      <p:ext uri="{BB962C8B-B14F-4D97-AF65-F5344CB8AC3E}">
        <p14:creationId xmlns:p14="http://schemas.microsoft.com/office/powerpoint/2010/main" val="1603224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25EC3C7-6073-411E-9347-8E8DB8538AD7}"/>
              </a:ext>
            </a:extLst>
          </p:cNvPr>
          <p:cNvSpPr txBox="1"/>
          <p:nvPr/>
        </p:nvSpPr>
        <p:spPr>
          <a:xfrm>
            <a:off x="588397" y="707666"/>
            <a:ext cx="10774017" cy="3622787"/>
          </a:xfrm>
          <a:prstGeom prst="rect">
            <a:avLst/>
          </a:prstGeom>
          <a:noFill/>
        </p:spPr>
        <p:txBody>
          <a:bodyPr wrap="square">
            <a:spAutoFit/>
          </a:bodyPr>
          <a:lstStyle/>
          <a:p>
            <a:pPr>
              <a:lnSpc>
                <a:spcPct val="107000"/>
              </a:lnSpc>
              <a:spcAft>
                <a:spcPts val="800"/>
              </a:spcAft>
            </a:pPr>
            <a:r>
              <a:rPr lang="el-GR" sz="3600" dirty="0">
                <a:effectLst/>
                <a:latin typeface="Calibri" panose="020F0502020204030204" pitchFamily="34" charset="0"/>
                <a:ea typeface="Calibri" panose="020F0502020204030204" pitchFamily="34" charset="0"/>
                <a:cs typeface="Times New Roman" panose="02020603050405020304" pitchFamily="18" charset="0"/>
              </a:rPr>
              <a:t>Βασικός στόχος κάθε παραγωγικής μονάδας είναι η </a:t>
            </a:r>
            <a:r>
              <a:rPr lang="el-GR" sz="3600" u="sng" dirty="0">
                <a:effectLst/>
                <a:latin typeface="Calibri" panose="020F0502020204030204" pitchFamily="34" charset="0"/>
                <a:ea typeface="Calibri" panose="020F0502020204030204" pitchFamily="34" charset="0"/>
                <a:cs typeface="Times New Roman" panose="02020603050405020304" pitchFamily="18" charset="0"/>
              </a:rPr>
              <a:t>μεγιστοποίηση</a:t>
            </a:r>
            <a:r>
              <a:rPr lang="el-GR" sz="3600" dirty="0">
                <a:effectLst/>
                <a:latin typeface="Calibri" panose="020F0502020204030204" pitchFamily="34" charset="0"/>
                <a:ea typeface="Calibri" panose="020F0502020204030204" pitchFamily="34" charset="0"/>
                <a:cs typeface="Times New Roman" panose="02020603050405020304" pitchFamily="18" charset="0"/>
              </a:rPr>
              <a:t> (αύξηση) του κέρδους </a:t>
            </a:r>
            <a:r>
              <a:rPr lang="el-GR" sz="3600" dirty="0" err="1">
                <a:effectLst/>
                <a:latin typeface="Calibri" panose="020F0502020204030204" pitchFamily="34" charset="0"/>
                <a:ea typeface="Calibri" panose="020F0502020204030204" pitchFamily="34" charset="0"/>
                <a:cs typeface="Times New Roman" panose="02020603050405020304" pitchFamily="18" charset="0"/>
              </a:rPr>
              <a:t>δηλ</a:t>
            </a:r>
            <a:r>
              <a:rPr lang="el-GR" sz="3600" dirty="0">
                <a:effectLst/>
                <a:latin typeface="Calibri" panose="020F0502020204030204" pitchFamily="34" charset="0"/>
                <a:ea typeface="Calibri" panose="020F0502020204030204" pitchFamily="34" charset="0"/>
                <a:cs typeface="Times New Roman" panose="02020603050405020304" pitchFamily="18" charset="0"/>
              </a:rPr>
              <a:t> η δυνατότητα να πουλά όσο γίνεται περισσότερες μονάδες του προϊόντος στην αγορά σε όσο το δυνατόν υψηλότερη τιμή και να δαπανά όσο το δυνατόν λιγότερα για την παραγωγή των μονάδων προϊόντων που πουλά.</a:t>
            </a:r>
          </a:p>
        </p:txBody>
      </p:sp>
    </p:spTree>
    <p:extLst>
      <p:ext uri="{BB962C8B-B14F-4D97-AF65-F5344CB8AC3E}">
        <p14:creationId xmlns:p14="http://schemas.microsoft.com/office/powerpoint/2010/main" val="26784596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95F4782-48A4-4AAF-AD01-3D5FD0F4D547}"/>
              </a:ext>
            </a:extLst>
          </p:cNvPr>
          <p:cNvSpPr txBox="1"/>
          <p:nvPr/>
        </p:nvSpPr>
        <p:spPr>
          <a:xfrm>
            <a:off x="612251" y="540689"/>
            <a:ext cx="10877384" cy="5503751"/>
          </a:xfrm>
          <a:prstGeom prst="rect">
            <a:avLst/>
          </a:prstGeom>
          <a:noFill/>
        </p:spPr>
        <p:txBody>
          <a:bodyPr wrap="square">
            <a:spAutoFit/>
          </a:bodyPr>
          <a:lstStyle/>
          <a:p>
            <a:pPr>
              <a:lnSpc>
                <a:spcPct val="107000"/>
              </a:lnSpc>
              <a:spcAft>
                <a:spcPts val="800"/>
              </a:spcAft>
            </a:pPr>
            <a:r>
              <a:rPr lang="el-GR" sz="3600" dirty="0">
                <a:effectLst/>
                <a:latin typeface="Calibri" panose="020F0502020204030204" pitchFamily="34" charset="0"/>
                <a:ea typeface="Calibri" panose="020F0502020204030204" pitchFamily="34" charset="0"/>
                <a:cs typeface="Times New Roman" panose="02020603050405020304" pitchFamily="18" charset="0"/>
              </a:rPr>
              <a:t> Οι κυριότεροι παράγοντες -συντελεστές που επηρεάζουν τα κέρδη των επιχειρήσεων:</a:t>
            </a:r>
          </a:p>
          <a:p>
            <a:pPr marL="342900" lvl="0" indent="-342900">
              <a:lnSpc>
                <a:spcPct val="107000"/>
              </a:lnSpc>
              <a:buFont typeface="+mj-lt"/>
              <a:buAutoNum type="arabicParenR"/>
            </a:pPr>
            <a:r>
              <a:rPr lang="el-GR" sz="3600" b="1" dirty="0">
                <a:effectLst/>
                <a:latin typeface="Calibri" panose="020F0502020204030204" pitchFamily="34" charset="0"/>
                <a:ea typeface="Calibri" panose="020F0502020204030204" pitchFamily="34" charset="0"/>
                <a:cs typeface="Times New Roman" panose="02020603050405020304" pitchFamily="18" charset="0"/>
              </a:rPr>
              <a:t>Η ζήτηση του προϊόντος</a:t>
            </a:r>
            <a:r>
              <a:rPr lang="el-GR" sz="3600" dirty="0">
                <a:effectLst/>
                <a:latin typeface="Calibri" panose="020F0502020204030204" pitchFamily="34" charset="0"/>
                <a:ea typeface="Calibri" panose="020F0502020204030204" pitchFamily="34" charset="0"/>
                <a:cs typeface="Times New Roman" panose="02020603050405020304" pitchFamily="18" charset="0"/>
              </a:rPr>
              <a:t> </a:t>
            </a:r>
            <a:r>
              <a:rPr lang="el-GR" sz="360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l-GR" sz="3600" dirty="0">
                <a:effectLst/>
                <a:latin typeface="Calibri" panose="020F0502020204030204" pitchFamily="34" charset="0"/>
                <a:ea typeface="Calibri" panose="020F0502020204030204" pitchFamily="34" charset="0"/>
                <a:cs typeface="Times New Roman" panose="02020603050405020304" pitchFamily="18" charset="0"/>
              </a:rPr>
              <a:t> ο νόμος της προσφοράς και της ζήτησης είναι βασικός για την οικονομία </a:t>
            </a:r>
            <a:r>
              <a:rPr lang="el-GR" sz="3600" dirty="0" err="1">
                <a:effectLst/>
                <a:latin typeface="Calibri" panose="020F0502020204030204" pitchFamily="34" charset="0"/>
                <a:ea typeface="Calibri" panose="020F0502020204030204" pitchFamily="34" charset="0"/>
                <a:cs typeface="Times New Roman" panose="02020603050405020304" pitchFamily="18" charset="0"/>
              </a:rPr>
              <a:t>δηλ</a:t>
            </a:r>
            <a:r>
              <a:rPr lang="el-GR" sz="3600" dirty="0">
                <a:effectLst/>
                <a:latin typeface="Calibri" panose="020F0502020204030204" pitchFamily="34" charset="0"/>
                <a:ea typeface="Calibri" panose="020F0502020204030204" pitchFamily="34" charset="0"/>
                <a:cs typeface="Times New Roman" panose="02020603050405020304" pitchFamily="18" charset="0"/>
              </a:rPr>
              <a:t> </a:t>
            </a:r>
          </a:p>
          <a:p>
            <a:pPr marL="457200">
              <a:lnSpc>
                <a:spcPct val="107000"/>
              </a:lnSpc>
              <a:spcAft>
                <a:spcPts val="800"/>
              </a:spcAft>
            </a:pPr>
            <a:r>
              <a:rPr lang="el-GR" sz="3600" dirty="0">
                <a:effectLst/>
                <a:latin typeface="Calibri" panose="020F0502020204030204" pitchFamily="34" charset="0"/>
                <a:ea typeface="Calibri" panose="020F0502020204030204" pitchFamily="34" charset="0"/>
                <a:cs typeface="Times New Roman" panose="02020603050405020304" pitchFamily="18" charset="0"/>
              </a:rPr>
              <a:t>Αύξηση της ζήτησης οδηγεί σε αύξηση της παραγωγής και της προσφοράς του προϊόντος </a:t>
            </a:r>
            <a:r>
              <a:rPr lang="el-GR" sz="3600" b="1" dirty="0">
                <a:effectLst/>
                <a:latin typeface="Calibri" panose="020F0502020204030204" pitchFamily="34" charset="0"/>
                <a:ea typeface="Calibri" panose="020F0502020204030204" pitchFamily="34" charset="0"/>
                <a:cs typeface="Times New Roman" panose="02020603050405020304" pitchFamily="18" charset="0"/>
              </a:rPr>
              <a:t>άρα</a:t>
            </a:r>
            <a:r>
              <a:rPr lang="el-GR" sz="3600" dirty="0">
                <a:effectLst/>
                <a:latin typeface="Calibri" panose="020F0502020204030204" pitchFamily="34" charset="0"/>
                <a:ea typeface="Calibri" panose="020F0502020204030204" pitchFamily="34" charset="0"/>
                <a:cs typeface="Times New Roman" panose="02020603050405020304" pitchFamily="18" charset="0"/>
              </a:rPr>
              <a:t> οι Π.Μ. προσαρμόζουν την παραγωγή τους στις επιθυμίες των καταναλωτών για να έχουν μεγαλύτερες πωλήσεις και έτσι μεγαλύτερα κέρδη</a:t>
            </a:r>
          </a:p>
        </p:txBody>
      </p:sp>
    </p:spTree>
    <p:extLst>
      <p:ext uri="{BB962C8B-B14F-4D97-AF65-F5344CB8AC3E}">
        <p14:creationId xmlns:p14="http://schemas.microsoft.com/office/powerpoint/2010/main" val="2143344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E815A73-167B-43DA-8273-85D93E502842}"/>
              </a:ext>
            </a:extLst>
          </p:cNvPr>
          <p:cNvSpPr txBox="1"/>
          <p:nvPr/>
        </p:nvSpPr>
        <p:spPr>
          <a:xfrm>
            <a:off x="453223" y="739471"/>
            <a:ext cx="10869433" cy="4808368"/>
          </a:xfrm>
          <a:prstGeom prst="rect">
            <a:avLst/>
          </a:prstGeom>
          <a:noFill/>
        </p:spPr>
        <p:txBody>
          <a:bodyPr wrap="square">
            <a:spAutoFit/>
          </a:bodyPr>
          <a:lstStyle/>
          <a:p>
            <a:pPr lvl="0">
              <a:lnSpc>
                <a:spcPct val="107000"/>
              </a:lnSpc>
            </a:pPr>
            <a:r>
              <a:rPr lang="el-GR" sz="3600" b="1" dirty="0">
                <a:effectLst/>
                <a:latin typeface="Calibri" panose="020F0502020204030204" pitchFamily="34" charset="0"/>
                <a:ea typeface="Calibri" panose="020F0502020204030204" pitchFamily="34" charset="0"/>
                <a:cs typeface="Times New Roman" panose="02020603050405020304" pitchFamily="18" charset="0"/>
              </a:rPr>
              <a:t>2) Οι τιμές των πρώτων υλών</a:t>
            </a:r>
            <a:r>
              <a:rPr lang="el-GR" sz="360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l-GR" sz="3600" dirty="0">
                <a:effectLst/>
                <a:latin typeface="Calibri" panose="020F0502020204030204" pitchFamily="34" charset="0"/>
                <a:ea typeface="Calibri" panose="020F0502020204030204" pitchFamily="34" charset="0"/>
                <a:cs typeface="Times New Roman" panose="02020603050405020304" pitchFamily="18" charset="0"/>
              </a:rPr>
              <a:t> ένα μεγάλο ποσοστό του κόστους παραγωγής της βιομηχανίας είναι οι πρώτες ύλες. </a:t>
            </a:r>
          </a:p>
          <a:p>
            <a:pPr marL="457200">
              <a:lnSpc>
                <a:spcPct val="107000"/>
              </a:lnSpc>
              <a:spcAft>
                <a:spcPts val="800"/>
              </a:spcAft>
            </a:pPr>
            <a:r>
              <a:rPr lang="el-GR" sz="3600" dirty="0">
                <a:effectLst/>
                <a:latin typeface="Calibri" panose="020F0502020204030204" pitchFamily="34" charset="0"/>
                <a:ea typeface="Calibri" panose="020F0502020204030204" pitchFamily="34" charset="0"/>
                <a:cs typeface="Times New Roman" panose="02020603050405020304" pitchFamily="18" charset="0"/>
              </a:rPr>
              <a:t>Πολλές φορές οι πρώτες ύλες μπορούν να ξεπεράσουν το 90% του κόστους παραγωγής ενός προϊόντος (πχ η συσκευασία ελαιόλαδου: το ελαιόλαδο κοστίζει ως πρώτη ύλη περισσότερο από το συνολικό κόστος παραγωγής της συσκευασίας του)</a:t>
            </a:r>
          </a:p>
        </p:txBody>
      </p:sp>
    </p:spTree>
    <p:extLst>
      <p:ext uri="{BB962C8B-B14F-4D97-AF65-F5344CB8AC3E}">
        <p14:creationId xmlns:p14="http://schemas.microsoft.com/office/powerpoint/2010/main" val="41138213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B41D496-5147-49DB-A7DF-8A7821F46C72}"/>
              </a:ext>
            </a:extLst>
          </p:cNvPr>
          <p:cNvSpPr txBox="1"/>
          <p:nvPr/>
        </p:nvSpPr>
        <p:spPr>
          <a:xfrm>
            <a:off x="405517" y="516835"/>
            <a:ext cx="11036410" cy="5606343"/>
          </a:xfrm>
          <a:prstGeom prst="rect">
            <a:avLst/>
          </a:prstGeom>
          <a:noFill/>
        </p:spPr>
        <p:txBody>
          <a:bodyPr wrap="square">
            <a:spAutoFit/>
          </a:bodyPr>
          <a:lstStyle/>
          <a:p>
            <a:pPr lvl="0">
              <a:lnSpc>
                <a:spcPct val="107000"/>
              </a:lnSpc>
              <a:spcAft>
                <a:spcPts val="800"/>
              </a:spcAft>
            </a:pPr>
            <a:r>
              <a:rPr lang="el-GR" sz="3600" b="1" dirty="0">
                <a:effectLst/>
                <a:latin typeface="Calibri" panose="020F0502020204030204" pitchFamily="34" charset="0"/>
                <a:ea typeface="Calibri" panose="020F0502020204030204" pitchFamily="34" charset="0"/>
                <a:cs typeface="Times New Roman" panose="02020603050405020304" pitchFamily="18" charset="0"/>
              </a:rPr>
              <a:t>3) Η διαφήμιση</a:t>
            </a:r>
            <a:r>
              <a:rPr lang="el-GR" sz="3600" dirty="0">
                <a:effectLst/>
                <a:latin typeface="Calibri" panose="020F0502020204030204" pitchFamily="34" charset="0"/>
                <a:ea typeface="Calibri" panose="020F0502020204030204" pitchFamily="34" charset="0"/>
                <a:cs typeface="Times New Roman" panose="02020603050405020304" pitchFamily="18" charset="0"/>
              </a:rPr>
              <a:t> </a:t>
            </a:r>
            <a:r>
              <a:rPr lang="el-GR" sz="360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l-GR" sz="3600" dirty="0">
                <a:effectLst/>
                <a:latin typeface="Calibri" panose="020F0502020204030204" pitchFamily="34" charset="0"/>
                <a:ea typeface="Calibri" panose="020F0502020204030204" pitchFamily="34" charset="0"/>
                <a:cs typeface="Times New Roman" panose="02020603050405020304" pitchFamily="18" charset="0"/>
              </a:rPr>
              <a:t>  στην ελεύθερη οικονομία για να μεγαλώσει ο αριθμός των πελατών και να αυξηθεί η κατανάλωση των προϊόντων, το κύριο μέσο είναι η διαφήμιση. Αναπόσπαστο μέρος του σύγχρονου μάρκετινγκ. Γίνεται από εξειδικευμένες διαφημιστικές εταιρείες</a:t>
            </a:r>
          </a:p>
          <a:p>
            <a:pPr lvl="0">
              <a:lnSpc>
                <a:spcPct val="107000"/>
              </a:lnSpc>
              <a:spcAft>
                <a:spcPts val="800"/>
              </a:spcAft>
            </a:pPr>
            <a:endParaRPr lang="el-GR" sz="3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l-GR" sz="3600" dirty="0">
                <a:effectLst/>
                <a:latin typeface="Calibri" panose="020F0502020204030204" pitchFamily="34" charset="0"/>
                <a:ea typeface="Calibri" panose="020F0502020204030204" pitchFamily="34" charset="0"/>
                <a:cs typeface="Times New Roman" panose="02020603050405020304" pitchFamily="18" charset="0"/>
              </a:rPr>
              <a:t>    Επιτυχία διαφήμισης</a:t>
            </a:r>
            <a:r>
              <a:rPr lang="el-GR" sz="360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l-GR" sz="3600" dirty="0">
                <a:effectLst/>
                <a:latin typeface="Calibri" panose="020F0502020204030204" pitchFamily="34" charset="0"/>
                <a:ea typeface="Calibri" panose="020F0502020204030204" pitchFamily="34" charset="0"/>
                <a:cs typeface="Times New Roman" panose="02020603050405020304" pitchFamily="18" charset="0"/>
              </a:rPr>
              <a:t> αύξηση προϊόντων </a:t>
            </a:r>
            <a:r>
              <a:rPr lang="el-GR" sz="3600"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l-GR" sz="3600" dirty="0">
                <a:effectLst/>
                <a:latin typeface="Calibri" panose="020F0502020204030204" pitchFamily="34" charset="0"/>
                <a:ea typeface="Calibri" panose="020F0502020204030204" pitchFamily="34" charset="0"/>
                <a:cs typeface="Times New Roman" panose="02020603050405020304" pitchFamily="18" charset="0"/>
              </a:rPr>
              <a:t> αύξηση κερδών εταιρείας</a:t>
            </a:r>
          </a:p>
        </p:txBody>
      </p:sp>
    </p:spTree>
    <p:extLst>
      <p:ext uri="{BB962C8B-B14F-4D97-AF65-F5344CB8AC3E}">
        <p14:creationId xmlns:p14="http://schemas.microsoft.com/office/powerpoint/2010/main" val="4096158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ύκλωμα">
  <a:themeElements>
    <a:clrScheme name="Κύκλωμα">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Κύκλωμα">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Κύκλωμα">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TM04033919[[fn=Κύκλωμα]]</Template>
  <TotalTime>75</TotalTime>
  <Words>705</Words>
  <Application>Microsoft Office PowerPoint</Application>
  <PresentationFormat>Ευρεία οθόνη</PresentationFormat>
  <Paragraphs>45</Paragraphs>
  <Slides>17</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17</vt:i4>
      </vt:variant>
    </vt:vector>
  </HeadingPairs>
  <TitlesOfParts>
    <vt:vector size="21" baseType="lpstr">
      <vt:lpstr>Arial</vt:lpstr>
      <vt:lpstr>Calibri</vt:lpstr>
      <vt:lpstr>Tw Cen MT</vt:lpstr>
      <vt:lpstr>Κύκλωμα</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ΕΙΡΗΝΗ</dc:creator>
  <cp:lastModifiedBy>ΕΙΡΗΝΗ</cp:lastModifiedBy>
  <cp:revision>13</cp:revision>
  <dcterms:created xsi:type="dcterms:W3CDTF">2020-12-21T07:35:09Z</dcterms:created>
  <dcterms:modified xsi:type="dcterms:W3CDTF">2020-12-21T11:09:01Z</dcterms:modified>
</cp:coreProperties>
</file>