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6" r:id="rId10"/>
    <p:sldId id="269" r:id="rId11"/>
    <p:sldId id="270" r:id="rId12"/>
    <p:sldId id="268" r:id="rId13"/>
    <p:sldId id="271" r:id="rId14"/>
    <p:sldId id="272" r:id="rId15"/>
    <p:sldId id="273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6E3-BC0C-491E-837D-7719D003BF4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47C0-7196-42E2-897E-B8E32D21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0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6E3-BC0C-491E-837D-7719D003BF4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47C0-7196-42E2-897E-B8E32D21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7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6E3-BC0C-491E-837D-7719D003BF4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47C0-7196-42E2-897E-B8E32D21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6E3-BC0C-491E-837D-7719D003BF4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47C0-7196-42E2-897E-B8E32D21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1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6E3-BC0C-491E-837D-7719D003BF4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47C0-7196-42E2-897E-B8E32D21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6E3-BC0C-491E-837D-7719D003BF4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47C0-7196-42E2-897E-B8E32D21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6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6E3-BC0C-491E-837D-7719D003BF4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47C0-7196-42E2-897E-B8E32D21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3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6E3-BC0C-491E-837D-7719D003BF4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47C0-7196-42E2-897E-B8E32D21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4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6E3-BC0C-491E-837D-7719D003BF4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47C0-7196-42E2-897E-B8E32D21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6E3-BC0C-491E-837D-7719D003BF4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47C0-7196-42E2-897E-B8E32D21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6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6E3-BC0C-491E-837D-7719D003BF4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47C0-7196-42E2-897E-B8E32D21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1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D46E3-BC0C-491E-837D-7719D003BF4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347C0-7196-42E2-897E-B8E32D21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1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imple Ways to Do More Sit-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11857" y="2553419"/>
            <a:ext cx="9144000" cy="749509"/>
          </a:xfrm>
        </p:spPr>
        <p:txBody>
          <a:bodyPr>
            <a:normAutofit fontScale="90000"/>
          </a:bodyPr>
          <a:lstStyle/>
          <a:p>
            <a:r>
              <a:rPr lang="el-GR" sz="4800" dirty="0" smtClean="0">
                <a:latin typeface="+mn-lt"/>
              </a:rPr>
              <a:t>Ασκήσεις κοιλιακών </a:t>
            </a:r>
            <a:endParaRPr lang="en-US" sz="4800" dirty="0"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43796" y="941209"/>
            <a:ext cx="10222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u="none" strike="noStrike" dirty="0" smtClean="0">
                <a:solidFill>
                  <a:schemeClr val="accent5"/>
                </a:solidFill>
                <a:effectLst/>
                <a:latin typeface="Open Sans" panose="020B0606030504020204" pitchFamily="34" charset="0"/>
              </a:rPr>
              <a:t>Θέλεις να είσαι ένας ευτυχισμένος άνθρωπος; Γυμνάσου…</a:t>
            </a:r>
            <a:endParaRPr lang="el-GR" sz="3600" b="1" dirty="0">
              <a:solidFill>
                <a:schemeClr val="accent5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6724" y="3441940"/>
            <a:ext cx="387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Βασιλική Κοσμάτου , ΠΕ11, </a:t>
            </a:r>
            <a:r>
              <a:rPr lang="en-US" dirty="0" smtClean="0"/>
              <a:t>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7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549661" y="1958565"/>
            <a:ext cx="50867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0" i="0" dirty="0" smtClean="0">
                <a:effectLst/>
              </a:rPr>
              <a:t>Η κυκλική προπόνηση, όπως αναφέρει και η ετυμολογία της λέξης, είναι η προπόνηση που πραγματοποιείται σε </a:t>
            </a:r>
            <a:r>
              <a:rPr lang="el-GR" sz="2400" b="1" i="0" dirty="0" smtClean="0">
                <a:effectLst/>
              </a:rPr>
              <a:t>«κύκλο».</a:t>
            </a:r>
            <a:r>
              <a:rPr lang="el-GR" sz="2400" b="0" i="0" dirty="0" smtClean="0">
                <a:effectLst/>
              </a:rPr>
              <a:t> Αυτό σημαίνει ότι έχεις τη δυνατότητα να εκτελείς διάφορες ασκήσεις διαδοχικά, περνώντας από την ολοκλήρωση της μιας στην επόμενη, μετακινούμενος σε </a:t>
            </a:r>
            <a:r>
              <a:rPr lang="el-GR" sz="2400" b="1" i="0" dirty="0" smtClean="0">
                <a:effectLst/>
              </a:rPr>
              <a:t>κυκλική φορά,</a:t>
            </a:r>
            <a:r>
              <a:rPr lang="el-GR" sz="2400" b="0" i="0" dirty="0" smtClean="0">
                <a:effectLst/>
              </a:rPr>
              <a:t> μέσα σε καθορισμένη χρονική διάρκεια.</a:t>
            </a:r>
            <a:endParaRPr lang="en-US" sz="2400" dirty="0"/>
          </a:p>
        </p:txBody>
      </p:sp>
      <p:pic>
        <p:nvPicPr>
          <p:cNvPr id="12290" name="Picture 2" descr="Power Circuit Plus Work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7140"/>
            <a:ext cx="5218981" cy="73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Jump GIF - Find on GIF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118" y="1828801"/>
            <a:ext cx="3243012" cy="24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Jumping jacks GIFs - Get the best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07" y="455068"/>
            <a:ext cx="1905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822385" y="1202781"/>
            <a:ext cx="100641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i="0" dirty="0" smtClean="0">
                <a:effectLst/>
              </a:rPr>
              <a:t>Ένα πρόγραμμα κυκλικής προπόνησης θα πρέπει να περιλαμβάνει οπωσδήποτε τα εξής: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i="0" dirty="0" smtClean="0">
                <a:effectLst/>
              </a:rPr>
              <a:t>Μία άσκηση </a:t>
            </a:r>
            <a:r>
              <a:rPr lang="el-GR" sz="2400" b="1" i="0" dirty="0" smtClean="0">
                <a:effectLst/>
              </a:rPr>
              <a:t>αεροβικής μορφής</a:t>
            </a:r>
            <a:r>
              <a:rPr lang="el-GR" sz="2400" i="0" dirty="0" smtClean="0">
                <a:effectLst/>
              </a:rPr>
              <a:t>(αναπηδήσεις επιτόπου – </a:t>
            </a:r>
            <a:r>
              <a:rPr lang="el-GR" sz="2400" i="0" dirty="0" err="1" smtClean="0">
                <a:effectLst/>
              </a:rPr>
              <a:t>jumping</a:t>
            </a:r>
            <a:r>
              <a:rPr lang="el-GR" sz="2400" i="0" dirty="0" smtClean="0">
                <a:effectLst/>
              </a:rPr>
              <a:t> </a:t>
            </a:r>
            <a:r>
              <a:rPr lang="el-GR" sz="2400" i="0" dirty="0" err="1" smtClean="0">
                <a:effectLst/>
              </a:rPr>
              <a:t>jacks</a:t>
            </a:r>
            <a:r>
              <a:rPr lang="el-GR" sz="2400" i="0" dirty="0" smtClean="0">
                <a:effectLst/>
              </a:rPr>
              <a:t> ή σκοινάκι ή ελατήριο – </a:t>
            </a:r>
            <a:r>
              <a:rPr lang="el-GR" sz="2400" i="0" dirty="0" err="1" smtClean="0">
                <a:effectLst/>
              </a:rPr>
              <a:t>barpees</a:t>
            </a:r>
            <a:r>
              <a:rPr lang="el-GR" sz="2400" i="0" dirty="0" smtClean="0">
                <a:effectLst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i="0" dirty="0" smtClean="0">
                <a:effectLst/>
              </a:rPr>
              <a:t>Μία άσκηση </a:t>
            </a:r>
            <a:r>
              <a:rPr lang="el-GR" sz="2400" b="1" i="0" dirty="0" smtClean="0">
                <a:effectLst/>
              </a:rPr>
              <a:t>ενδυνάμωσης κοιλιακών μυών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i="0" dirty="0" smtClean="0">
                <a:effectLst/>
              </a:rPr>
              <a:t>Μία άσκηση </a:t>
            </a:r>
            <a:r>
              <a:rPr lang="el-GR" sz="2400" b="1" i="0" dirty="0" smtClean="0">
                <a:effectLst/>
              </a:rPr>
              <a:t>ενδυνάμωσης ραχιαίων μυών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i="0" dirty="0" smtClean="0">
                <a:effectLst/>
              </a:rPr>
              <a:t>Μία άσκηση για τους </a:t>
            </a:r>
            <a:r>
              <a:rPr lang="el-GR" sz="2400" b="1" i="0" dirty="0" smtClean="0">
                <a:effectLst/>
              </a:rPr>
              <a:t>μυς του κορμού</a:t>
            </a:r>
            <a:r>
              <a:rPr lang="el-GR" sz="2400" i="0" dirty="0" smtClean="0">
                <a:effectLst/>
              </a:rPr>
              <a:t> (κάμψεις ή βυθίσεις στο δίζυγο ή έλξεις στο μονόζυγο)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i="0" dirty="0" smtClean="0">
                <a:effectLst/>
              </a:rPr>
              <a:t>Μία </a:t>
            </a:r>
            <a:r>
              <a:rPr lang="el-GR" sz="2400" b="1" i="0" dirty="0" smtClean="0">
                <a:effectLst/>
              </a:rPr>
              <a:t>άσκηση για τα πόδια</a:t>
            </a:r>
            <a:r>
              <a:rPr lang="el-GR" sz="2400" i="0" dirty="0" smtClean="0">
                <a:effectLst/>
              </a:rPr>
              <a:t> (βαθιά καθίσματα, προβολές μπροστά ή πίσω, γέφυρα γλουτών)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i="0" dirty="0" smtClean="0">
                <a:effectLst/>
              </a:rPr>
              <a:t>Διάφορες </a:t>
            </a:r>
            <a:r>
              <a:rPr lang="el-GR" sz="2400" b="1" i="0" dirty="0" smtClean="0">
                <a:effectLst/>
              </a:rPr>
              <a:t>σύνθετες ασκήσεις</a:t>
            </a:r>
            <a:r>
              <a:rPr lang="el-GR" sz="2400" i="0" dirty="0" smtClean="0">
                <a:effectLst/>
              </a:rPr>
              <a:t> (ανάλογα με το στόχο σας)</a:t>
            </a:r>
            <a:endParaRPr lang="el-GR" sz="2400" i="0" dirty="0">
              <a:effectLst/>
            </a:endParaRPr>
          </a:p>
        </p:txBody>
      </p:sp>
      <p:pic>
        <p:nvPicPr>
          <p:cNvPr id="13318" name="Picture 6" descr="Character Fitness Animation on Behanc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6" y="3398807"/>
            <a:ext cx="3645236" cy="364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9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227827" y="533731"/>
            <a:ext cx="7588369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l-GR" sz="2400" b="0" i="0" dirty="0" smtClean="0">
                <a:effectLst/>
              </a:rPr>
              <a:t>Διάρκεια εκτέλεσης των </a:t>
            </a:r>
            <a:r>
              <a:rPr lang="el-GR" sz="2400" b="0" i="0" dirty="0" err="1" smtClean="0">
                <a:effectLst/>
              </a:rPr>
              <a:t>ασκησεων</a:t>
            </a:r>
            <a:r>
              <a:rPr lang="el-GR" sz="2400" b="0" i="0" dirty="0" smtClean="0">
                <a:effectLst/>
              </a:rPr>
              <a:t> στους</a:t>
            </a:r>
            <a:r>
              <a:rPr lang="el-GR" sz="2400" b="0" i="0" dirty="0" smtClean="0">
                <a:effectLst/>
              </a:rPr>
              <a:t> </a:t>
            </a:r>
            <a:r>
              <a:rPr lang="el-GR" sz="2400" b="1" i="0" dirty="0" smtClean="0">
                <a:effectLst/>
              </a:rPr>
              <a:t>χρόνους:</a:t>
            </a:r>
            <a:endParaRPr lang="el-GR" sz="2400" b="0" i="0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i="0" dirty="0" smtClean="0">
                <a:effectLst/>
              </a:rPr>
              <a:t>15 δευτερόλεπτα</a:t>
            </a:r>
            <a:r>
              <a:rPr lang="el-GR" sz="2400" b="0" i="0" dirty="0" smtClean="0">
                <a:effectLst/>
              </a:rPr>
              <a:t>(αρχάριοι)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i="0" dirty="0" smtClean="0">
                <a:effectLst/>
              </a:rPr>
              <a:t>30 δευτερόλεπτα </a:t>
            </a:r>
            <a:r>
              <a:rPr lang="el-GR" sz="2400" b="0" i="0" dirty="0" smtClean="0">
                <a:effectLst/>
              </a:rPr>
              <a:t>(μεσαίο επίπεδο)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i="0" dirty="0" smtClean="0">
                <a:effectLst/>
              </a:rPr>
              <a:t>45 – 60 δευτερόλεπτα</a:t>
            </a:r>
            <a:r>
              <a:rPr lang="el-GR" sz="2400" b="0" i="0" dirty="0" smtClean="0">
                <a:effectLst/>
              </a:rPr>
              <a:t> (προχωρημένοι – αθλητές)</a:t>
            </a:r>
            <a:endParaRPr lang="el-GR" sz="2400" b="0" i="0" dirty="0">
              <a:effectLst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245743" y="2319822"/>
            <a:ext cx="8192219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l-GR" sz="2400" b="0" i="0" dirty="0" smtClean="0">
                <a:effectLst/>
              </a:rPr>
              <a:t>Επαναλήψεις </a:t>
            </a:r>
            <a:r>
              <a:rPr lang="el-GR" sz="2400" dirty="0" smtClean="0"/>
              <a:t>σετ που </a:t>
            </a:r>
            <a:r>
              <a:rPr lang="el-GR" sz="2400" b="0" i="0" dirty="0" smtClean="0">
                <a:effectLst/>
              </a:rPr>
              <a:t>ορίζονται </a:t>
            </a:r>
            <a:r>
              <a:rPr lang="el-GR" sz="2400" b="0" i="0" dirty="0" smtClean="0">
                <a:effectLst/>
              </a:rPr>
              <a:t>ανάλογα με το </a:t>
            </a:r>
            <a:r>
              <a:rPr lang="el-GR" sz="2400" b="1" i="0" dirty="0" smtClean="0">
                <a:effectLst/>
              </a:rPr>
              <a:t>επίπεδο </a:t>
            </a:r>
            <a:r>
              <a:rPr lang="el-GR" sz="2400" b="0" i="0" dirty="0" smtClean="0">
                <a:effectLst/>
              </a:rPr>
              <a:t>της </a:t>
            </a:r>
            <a:r>
              <a:rPr lang="el-GR" sz="2400" b="1" i="0" dirty="0" smtClean="0">
                <a:effectLst/>
              </a:rPr>
              <a:t>φυσικής</a:t>
            </a:r>
            <a:r>
              <a:rPr lang="el-GR" sz="2400" b="0" i="0" dirty="0" smtClean="0">
                <a:effectLst/>
              </a:rPr>
              <a:t> </a:t>
            </a:r>
            <a:r>
              <a:rPr lang="el-GR" sz="2400" b="1" i="0" dirty="0" smtClean="0">
                <a:effectLst/>
              </a:rPr>
              <a:t>κατάστασης</a:t>
            </a:r>
            <a:r>
              <a:rPr lang="el-GR" sz="2400" b="0" i="0" dirty="0" smtClean="0">
                <a:effectLst/>
              </a:rPr>
              <a:t> του καθενός.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i="0" dirty="0" smtClean="0">
                <a:effectLst/>
              </a:rPr>
              <a:t>Αρχάριοι 1 – 2 κύκλους</a:t>
            </a:r>
            <a:endParaRPr lang="el-GR" sz="2400" b="0" i="0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i="0" dirty="0" smtClean="0">
                <a:effectLst/>
              </a:rPr>
              <a:t>Μεσαίο επίπεδο 2 – 3 κύκλους</a:t>
            </a:r>
            <a:endParaRPr lang="el-GR" sz="2400" b="0" i="0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i="0" dirty="0" smtClean="0">
                <a:effectLst/>
              </a:rPr>
              <a:t>Προχωρημένοι 3 – 5 κύκλους</a:t>
            </a:r>
            <a:endParaRPr lang="el-GR" sz="2400" b="0" i="0" dirty="0">
              <a:effectLst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548332" y="4475245"/>
            <a:ext cx="7648754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l-GR" sz="2400" b="1" i="0" dirty="0" smtClean="0">
                <a:effectLst/>
              </a:rPr>
              <a:t>Μετά από κάθε ολοκληρωμένο κύκλο ασκήσεων – σταθμών, ακολουθεί διάλειμμα 2 – 5 λεπτών (ανάλογα με τη φυσική κατάσταση).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612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310995" y="13475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i="0" dirty="0" smtClean="0">
                <a:solidFill>
                  <a:srgbClr val="FA0738"/>
                </a:solidFill>
                <a:effectLst/>
              </a:rPr>
              <a:t>Κύρια </a:t>
            </a:r>
            <a:r>
              <a:rPr lang="el-GR" b="1" i="0" dirty="0" err="1" smtClean="0">
                <a:solidFill>
                  <a:srgbClr val="FA0738"/>
                </a:solidFill>
                <a:effectLst/>
              </a:rPr>
              <a:t>μυική</a:t>
            </a:r>
            <a:r>
              <a:rPr lang="el-GR" b="1" i="0" dirty="0" smtClean="0">
                <a:solidFill>
                  <a:srgbClr val="FA0738"/>
                </a:solidFill>
                <a:effectLst/>
              </a:rPr>
              <a:t> ομάδα:</a:t>
            </a:r>
            <a:r>
              <a:rPr lang="el-GR" b="1" i="0" dirty="0" smtClean="0">
                <a:solidFill>
                  <a:srgbClr val="494949"/>
                </a:solidFill>
                <a:effectLst/>
              </a:rPr>
              <a:t> </a:t>
            </a:r>
            <a:r>
              <a:rPr lang="el-GR" b="0" i="0" dirty="0" smtClean="0">
                <a:solidFill>
                  <a:srgbClr val="494949"/>
                </a:solidFill>
                <a:effectLst/>
              </a:rPr>
              <a:t>Ορθός κοιλιακός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1" i="0" dirty="0" smtClean="0">
                <a:solidFill>
                  <a:srgbClr val="FA0738"/>
                </a:solidFill>
                <a:effectLst/>
              </a:rPr>
              <a:t>Εξοπλισμός:</a:t>
            </a:r>
            <a:r>
              <a:rPr lang="el-GR" b="0" i="0" dirty="0" smtClean="0">
                <a:solidFill>
                  <a:srgbClr val="494949"/>
                </a:solidFill>
                <a:effectLst/>
              </a:rPr>
              <a:t> Βάρος του σώματος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1" i="0" dirty="0" smtClean="0">
                <a:solidFill>
                  <a:srgbClr val="FA0738"/>
                </a:solidFill>
                <a:effectLst/>
              </a:rPr>
              <a:t>Επίπεδο δυσκολίας:</a:t>
            </a:r>
            <a:r>
              <a:rPr lang="el-GR" b="0" i="0" dirty="0" smtClean="0">
                <a:solidFill>
                  <a:srgbClr val="494949"/>
                </a:solidFill>
                <a:effectLst/>
              </a:rPr>
              <a:t> Μέτριο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5377131" y="4418009"/>
            <a:ext cx="44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0" dirty="0" smtClean="0">
                <a:solidFill>
                  <a:srgbClr val="FA052A"/>
                </a:solidFill>
                <a:effectLst/>
              </a:rPr>
              <a:t>Κύρια </a:t>
            </a:r>
            <a:r>
              <a:rPr lang="el-GR" b="1" i="0" dirty="0" err="1" smtClean="0">
                <a:solidFill>
                  <a:srgbClr val="FA052A"/>
                </a:solidFill>
                <a:effectLst/>
              </a:rPr>
              <a:t>μυική</a:t>
            </a:r>
            <a:r>
              <a:rPr lang="el-GR" b="1" i="0" dirty="0" smtClean="0">
                <a:solidFill>
                  <a:srgbClr val="FA052A"/>
                </a:solidFill>
                <a:effectLst/>
              </a:rPr>
              <a:t> ομάδα:</a:t>
            </a:r>
            <a:r>
              <a:rPr lang="el-GR" b="1" i="0" dirty="0" smtClean="0">
                <a:solidFill>
                  <a:srgbClr val="494949"/>
                </a:solidFill>
                <a:effectLst/>
              </a:rPr>
              <a:t> </a:t>
            </a:r>
            <a:r>
              <a:rPr lang="el-GR" b="0" i="0" dirty="0" smtClean="0">
                <a:solidFill>
                  <a:srgbClr val="494949"/>
                </a:solidFill>
                <a:effectLst/>
              </a:rPr>
              <a:t>Πλάγιος κοιλιακός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1" i="0" dirty="0" smtClean="0">
                <a:solidFill>
                  <a:srgbClr val="FA052A"/>
                </a:solidFill>
                <a:effectLst/>
              </a:rPr>
              <a:t>Εξοπλισμός:</a:t>
            </a:r>
            <a:r>
              <a:rPr lang="el-GR" b="0" i="0" dirty="0" smtClean="0">
                <a:solidFill>
                  <a:srgbClr val="FA052A"/>
                </a:solidFill>
                <a:effectLst/>
              </a:rPr>
              <a:t> </a:t>
            </a:r>
            <a:r>
              <a:rPr lang="el-GR" b="0" i="0" dirty="0" smtClean="0">
                <a:solidFill>
                  <a:srgbClr val="494949"/>
                </a:solidFill>
                <a:effectLst/>
              </a:rPr>
              <a:t>Βάρος του σώματος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1" i="0" dirty="0" smtClean="0">
                <a:solidFill>
                  <a:srgbClr val="FA052A"/>
                </a:solidFill>
                <a:effectLst/>
              </a:rPr>
              <a:t>Επίπεδο δυσκολίας:</a:t>
            </a:r>
            <a:r>
              <a:rPr lang="el-GR" b="0" i="0" dirty="0" smtClean="0">
                <a:solidFill>
                  <a:srgbClr val="494949"/>
                </a:solidFill>
                <a:effectLst/>
              </a:rPr>
              <a:t> Εύκολο</a:t>
            </a:r>
            <a:endParaRPr lang="en-US" dirty="0"/>
          </a:p>
        </p:txBody>
      </p:sp>
      <p:pic>
        <p:nvPicPr>
          <p:cNvPr id="14348" name="Picture 12" descr="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8" y="597876"/>
            <a:ext cx="4021481" cy="266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Lower Ab Workouts for Women To Reshape Your Body - Vestelli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1" y="3424755"/>
            <a:ext cx="3932848" cy="26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77131" y="4002299"/>
            <a:ext cx="29818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Πλάγιοι κοιλιακοί: ποδήλατο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7131" y="917687"/>
            <a:ext cx="32837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Κοιλιακοί με άρση του κορμού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Bai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8" y="198954"/>
            <a:ext cx="4953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8 Best Home Workouts without any Equipment – keithfitcoac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6" y="3034959"/>
            <a:ext cx="5491935" cy="30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6096000" y="86075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b="1" i="0" dirty="0" smtClean="0">
                <a:solidFill>
                  <a:srgbClr val="F70529"/>
                </a:solidFill>
                <a:effectLst/>
              </a:rPr>
              <a:t>Κύρια </a:t>
            </a:r>
            <a:r>
              <a:rPr lang="el-GR" sz="1600" b="1" i="0" dirty="0" err="1" smtClean="0">
                <a:solidFill>
                  <a:srgbClr val="F70529"/>
                </a:solidFill>
                <a:effectLst/>
              </a:rPr>
              <a:t>μυική</a:t>
            </a:r>
            <a:r>
              <a:rPr lang="el-GR" sz="1600" b="1" i="0" dirty="0" smtClean="0">
                <a:solidFill>
                  <a:srgbClr val="F70529"/>
                </a:solidFill>
                <a:effectLst/>
              </a:rPr>
              <a:t> ομάδα: </a:t>
            </a:r>
            <a:r>
              <a:rPr lang="el-GR" sz="1600" b="1" i="0" dirty="0" smtClean="0">
                <a:solidFill>
                  <a:srgbClr val="494949"/>
                </a:solidFill>
                <a:effectLst/>
              </a:rPr>
              <a:t>Ορθός κοιλιακός</a:t>
            </a:r>
            <a:r>
              <a:rPr lang="el-GR" sz="1600" b="1" dirty="0" smtClean="0"/>
              <a:t/>
            </a:r>
            <a:br>
              <a:rPr lang="el-GR" sz="1600" b="1" dirty="0" smtClean="0"/>
            </a:br>
            <a:r>
              <a:rPr lang="el-GR" sz="1600" b="1" i="0" dirty="0" smtClean="0">
                <a:solidFill>
                  <a:srgbClr val="F70529"/>
                </a:solidFill>
                <a:effectLst/>
              </a:rPr>
              <a:t>Εξοπλισμός:</a:t>
            </a:r>
            <a:r>
              <a:rPr lang="el-GR" sz="1600" b="1" i="0" dirty="0" smtClean="0">
                <a:solidFill>
                  <a:srgbClr val="494949"/>
                </a:solidFill>
                <a:effectLst/>
              </a:rPr>
              <a:t> Βάρος του σώματος</a:t>
            </a:r>
            <a:r>
              <a:rPr lang="el-GR" sz="1600" b="1" dirty="0" smtClean="0"/>
              <a:t/>
            </a:r>
            <a:br>
              <a:rPr lang="el-GR" sz="1600" b="1" dirty="0" smtClean="0"/>
            </a:br>
            <a:r>
              <a:rPr lang="el-GR" sz="1600" b="1" i="0" dirty="0" smtClean="0">
                <a:solidFill>
                  <a:srgbClr val="F70529"/>
                </a:solidFill>
                <a:effectLst/>
              </a:rPr>
              <a:t>Επίπεδο δυσκολίας:</a:t>
            </a:r>
            <a:r>
              <a:rPr lang="el-GR" sz="1600" b="1" i="0" dirty="0" smtClean="0">
                <a:solidFill>
                  <a:srgbClr val="494949"/>
                </a:solidFill>
                <a:effectLst/>
              </a:rPr>
              <a:t> </a:t>
            </a:r>
            <a:r>
              <a:rPr lang="el-GR" sz="1600" b="1" i="0" dirty="0" err="1" smtClean="0">
                <a:solidFill>
                  <a:srgbClr val="494949"/>
                </a:solidFill>
                <a:effectLst/>
              </a:rPr>
              <a:t>Δυσκολο</a:t>
            </a:r>
            <a:endParaRPr lang="en-US" sz="16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6090548" y="4126534"/>
            <a:ext cx="3866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i="0" dirty="0" smtClean="0">
                <a:solidFill>
                  <a:srgbClr val="F7022B"/>
                </a:solidFill>
                <a:effectLst/>
              </a:rPr>
              <a:t>Κύρια </a:t>
            </a:r>
            <a:r>
              <a:rPr lang="el-GR" sz="1600" b="1" i="0" dirty="0" err="1" smtClean="0">
                <a:solidFill>
                  <a:srgbClr val="F7022B"/>
                </a:solidFill>
                <a:effectLst/>
              </a:rPr>
              <a:t>μυική</a:t>
            </a:r>
            <a:r>
              <a:rPr lang="el-GR" sz="1600" b="1" i="0" dirty="0" smtClean="0">
                <a:solidFill>
                  <a:srgbClr val="F7022B"/>
                </a:solidFill>
                <a:effectLst/>
              </a:rPr>
              <a:t> ομάδα: </a:t>
            </a:r>
            <a:r>
              <a:rPr lang="el-GR" sz="1600" b="1" i="0" dirty="0" smtClean="0">
                <a:solidFill>
                  <a:srgbClr val="494949"/>
                </a:solidFill>
                <a:effectLst/>
              </a:rPr>
              <a:t>Ορθός κοιλιακός</a:t>
            </a:r>
            <a:r>
              <a:rPr lang="el-GR" sz="1600" b="1" dirty="0" smtClean="0"/>
              <a:t/>
            </a:r>
            <a:br>
              <a:rPr lang="el-GR" sz="1600" b="1" dirty="0" smtClean="0"/>
            </a:br>
            <a:r>
              <a:rPr lang="el-GR" sz="1600" b="1" i="0" dirty="0" smtClean="0">
                <a:solidFill>
                  <a:srgbClr val="F7022B"/>
                </a:solidFill>
                <a:effectLst/>
              </a:rPr>
              <a:t>Εξοπλισμός:</a:t>
            </a:r>
            <a:r>
              <a:rPr lang="el-GR" sz="1600" b="1" i="0" dirty="0" smtClean="0">
                <a:solidFill>
                  <a:srgbClr val="494949"/>
                </a:solidFill>
                <a:effectLst/>
              </a:rPr>
              <a:t> Βάρος του σώματος</a:t>
            </a:r>
            <a:r>
              <a:rPr lang="el-GR" sz="1600" b="1" dirty="0" smtClean="0"/>
              <a:t/>
            </a:r>
            <a:br>
              <a:rPr lang="el-GR" sz="1600" b="1" dirty="0" smtClean="0"/>
            </a:br>
            <a:r>
              <a:rPr lang="el-GR" sz="1600" b="1" i="0" dirty="0" smtClean="0">
                <a:solidFill>
                  <a:srgbClr val="F7022B"/>
                </a:solidFill>
                <a:effectLst/>
              </a:rPr>
              <a:t>Επίπεδο δυσκολίας: </a:t>
            </a:r>
            <a:r>
              <a:rPr lang="el-GR" sz="1600" b="1" i="0" dirty="0" err="1" smtClean="0">
                <a:solidFill>
                  <a:srgbClr val="494949"/>
                </a:solidFill>
                <a:effectLst/>
              </a:rPr>
              <a:t>Μετριο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523465"/>
            <a:ext cx="54195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Κοιλιακοί με ταυτόχρονη κορμού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l-GR" b="1" dirty="0" smtClean="0">
                <a:solidFill>
                  <a:srgbClr val="FF0000"/>
                </a:solidFill>
              </a:rPr>
              <a:t>χεριών  σε σχήμα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0548" y="3626683"/>
            <a:ext cx="54195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Κοιλιακοί </a:t>
            </a:r>
            <a:r>
              <a:rPr lang="en-US" b="1" dirty="0" smtClean="0">
                <a:solidFill>
                  <a:srgbClr val="FF0000"/>
                </a:solidFill>
              </a:rPr>
              <a:t>frog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Πέντε ασκήσεις αποκλειστικά για τους κάτω κοιλιακούς - RatPack.g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7" y="742555"/>
            <a:ext cx="4086465" cy="271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in on tomorr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9" y="3569893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929222" y="3873992"/>
            <a:ext cx="22313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l-GR" b="1" i="0" dirty="0" smtClean="0">
                <a:solidFill>
                  <a:srgbClr val="FF0000"/>
                </a:solidFill>
                <a:effectLst/>
              </a:rPr>
              <a:t>Κοιλιακοί με γόνατα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5834" y="532091"/>
            <a:ext cx="23147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Κοιλιακοί ψαλιδάκια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845834" y="1085038"/>
            <a:ext cx="3522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i="0" dirty="0" smtClean="0">
                <a:solidFill>
                  <a:srgbClr val="F70529"/>
                </a:solidFill>
                <a:effectLst/>
              </a:rPr>
              <a:t>Κύρια </a:t>
            </a:r>
            <a:r>
              <a:rPr lang="el-GR" sz="1600" b="1" i="0" dirty="0" err="1" smtClean="0">
                <a:solidFill>
                  <a:srgbClr val="F70529"/>
                </a:solidFill>
                <a:effectLst/>
              </a:rPr>
              <a:t>μυική</a:t>
            </a:r>
            <a:r>
              <a:rPr lang="el-GR" sz="1600" b="1" i="0" dirty="0" smtClean="0">
                <a:solidFill>
                  <a:srgbClr val="F70529"/>
                </a:solidFill>
                <a:effectLst/>
              </a:rPr>
              <a:t> ομάδα: </a:t>
            </a:r>
            <a:r>
              <a:rPr lang="el-GR" sz="1600" b="1" dirty="0" smtClean="0">
                <a:solidFill>
                  <a:srgbClr val="494949"/>
                </a:solidFill>
              </a:rPr>
              <a:t>κάτω</a:t>
            </a:r>
            <a:r>
              <a:rPr lang="el-GR" sz="1600" b="1" i="0" dirty="0" smtClean="0">
                <a:solidFill>
                  <a:srgbClr val="494949"/>
                </a:solidFill>
                <a:effectLst/>
              </a:rPr>
              <a:t> κοιλιακός</a:t>
            </a:r>
            <a:r>
              <a:rPr lang="el-GR" sz="1600" b="1" dirty="0" smtClean="0"/>
              <a:t/>
            </a:r>
            <a:br>
              <a:rPr lang="el-GR" sz="1600" b="1" dirty="0" smtClean="0"/>
            </a:br>
            <a:r>
              <a:rPr lang="el-GR" sz="1600" b="1" i="0" dirty="0" smtClean="0">
                <a:solidFill>
                  <a:srgbClr val="F70529"/>
                </a:solidFill>
                <a:effectLst/>
              </a:rPr>
              <a:t>Εξοπλισμός:</a:t>
            </a:r>
            <a:r>
              <a:rPr lang="el-GR" sz="1600" b="1" i="0" dirty="0" smtClean="0">
                <a:solidFill>
                  <a:srgbClr val="494949"/>
                </a:solidFill>
                <a:effectLst/>
              </a:rPr>
              <a:t> Βάρος του σώματος</a:t>
            </a:r>
            <a:r>
              <a:rPr lang="el-GR" sz="1600" b="1" dirty="0" smtClean="0"/>
              <a:t/>
            </a:r>
            <a:br>
              <a:rPr lang="el-GR" sz="1600" b="1" dirty="0" smtClean="0"/>
            </a:br>
            <a:r>
              <a:rPr lang="el-GR" sz="1600" b="1" i="0" dirty="0" smtClean="0">
                <a:solidFill>
                  <a:srgbClr val="F70529"/>
                </a:solidFill>
                <a:effectLst/>
              </a:rPr>
              <a:t>Επίπεδο δυσκολίας:</a:t>
            </a:r>
            <a:r>
              <a:rPr lang="el-GR" sz="1600" b="1" i="0" dirty="0" smtClean="0">
                <a:solidFill>
                  <a:srgbClr val="494949"/>
                </a:solidFill>
                <a:effectLst/>
              </a:rPr>
              <a:t> Μέτριο</a:t>
            </a:r>
            <a:endParaRPr lang="en-US" sz="1600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5929223" y="43796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F70529"/>
                </a:solidFill>
              </a:rPr>
              <a:t>Κύρια </a:t>
            </a:r>
            <a:r>
              <a:rPr lang="el-GR" b="1" dirty="0" err="1">
                <a:solidFill>
                  <a:srgbClr val="F70529"/>
                </a:solidFill>
              </a:rPr>
              <a:t>μυική</a:t>
            </a:r>
            <a:r>
              <a:rPr lang="el-GR" b="1" dirty="0">
                <a:solidFill>
                  <a:srgbClr val="F70529"/>
                </a:solidFill>
              </a:rPr>
              <a:t> ομάδα: </a:t>
            </a:r>
            <a:r>
              <a:rPr lang="el-GR" b="1" dirty="0">
                <a:solidFill>
                  <a:srgbClr val="494949"/>
                </a:solidFill>
              </a:rPr>
              <a:t>κάτω κοιλιακός</a:t>
            </a:r>
            <a:r>
              <a:rPr lang="el-GR" b="1" dirty="0"/>
              <a:t/>
            </a:r>
            <a:br>
              <a:rPr lang="el-GR" b="1" dirty="0"/>
            </a:br>
            <a:r>
              <a:rPr lang="el-GR" b="1" dirty="0">
                <a:solidFill>
                  <a:srgbClr val="F70529"/>
                </a:solidFill>
              </a:rPr>
              <a:t>Εξοπλισμός:</a:t>
            </a:r>
            <a:r>
              <a:rPr lang="el-GR" b="1" dirty="0">
                <a:solidFill>
                  <a:srgbClr val="494949"/>
                </a:solidFill>
              </a:rPr>
              <a:t> Βάρος του σώματος</a:t>
            </a:r>
            <a:r>
              <a:rPr lang="el-GR" b="1" dirty="0"/>
              <a:t/>
            </a:r>
            <a:br>
              <a:rPr lang="el-GR" b="1" dirty="0"/>
            </a:br>
            <a:r>
              <a:rPr lang="el-GR" b="1" dirty="0">
                <a:solidFill>
                  <a:srgbClr val="F70529"/>
                </a:solidFill>
              </a:rPr>
              <a:t>Επίπεδο δυσκολίας:</a:t>
            </a:r>
            <a:r>
              <a:rPr lang="el-GR" b="1" dirty="0">
                <a:solidFill>
                  <a:srgbClr val="494949"/>
                </a:solidFill>
              </a:rPr>
              <a:t> Μέτριο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04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101 best fitness quotes ever | TheHealthSit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4294" y="5253487"/>
            <a:ext cx="5477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/>
              <a:t>Σας ευχαριστώ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1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act or fiction - do sit-ups do more harm than good? - Exercise Righ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74497" y="302727"/>
            <a:ext cx="6129820" cy="52322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l-GR" sz="2800" b="1" i="0" u="none" strike="noStrike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κοιλιακοί θέλουν τρόπο και όχι κόπο</a:t>
            </a:r>
            <a:endParaRPr lang="el-GR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74497" y="3519905"/>
            <a:ext cx="4473548" cy="224676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l-GR" sz="2800" b="1" i="0" dirty="0" smtClean="0">
                <a:solidFill>
                  <a:schemeClr val="bg1"/>
                </a:solidFill>
                <a:effectLst/>
              </a:rPr>
              <a:t>Οι κοιλιακοί δεν είναι εύκολη υπόθεση και προϋποθέτουν </a:t>
            </a:r>
            <a:r>
              <a:rPr lang="el-GR" sz="2800" b="1" i="0" u="none" strike="noStrike" dirty="0" smtClean="0">
                <a:solidFill>
                  <a:schemeClr val="bg1"/>
                </a:solidFill>
                <a:effectLst/>
              </a:rPr>
              <a:t>σκληρή προπόνηση</a:t>
            </a:r>
            <a:r>
              <a:rPr lang="el-GR" sz="2800" b="1" i="0" dirty="0" smtClean="0">
                <a:solidFill>
                  <a:schemeClr val="bg1"/>
                </a:solidFill>
                <a:effectLst/>
              </a:rPr>
              <a:t> αλλά και διατροφή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Ασκήσεις κοιλιακών για αρχάριους | Running Scenes Διατροφή Υγεία Αθλητισμό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631616" y="4054172"/>
            <a:ext cx="6974529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0"/>
                  <a:lumMod val="17000"/>
                </a:schemeClr>
              </a:gs>
              <a:gs pos="25000">
                <a:schemeClr val="accent1">
                  <a:shade val="67500"/>
                  <a:satMod val="115000"/>
                  <a:alpha val="17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</a:rPr>
              <a:t>η όρθια στάση και κίνηση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0" i="0" dirty="0" smtClean="0">
                <a:solidFill>
                  <a:schemeClr val="bg1"/>
                </a:solidFill>
                <a:effectLst/>
              </a:rPr>
              <a:t>ο έλεγχος της κίνησης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0" i="0" dirty="0" smtClean="0">
                <a:solidFill>
                  <a:schemeClr val="bg1"/>
                </a:solidFill>
                <a:effectLst/>
              </a:rPr>
              <a:t>η μεταφορά ενέργειας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0" i="0" dirty="0" smtClean="0">
                <a:solidFill>
                  <a:schemeClr val="bg1"/>
                </a:solidFill>
                <a:effectLst/>
              </a:rPr>
              <a:t>η κατανομή δυνάμεων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0" i="0" dirty="0" smtClean="0">
                <a:solidFill>
                  <a:schemeClr val="bg1"/>
                </a:solidFill>
                <a:effectLst/>
              </a:rPr>
              <a:t>η προστασία της μέσης</a:t>
            </a:r>
            <a:endParaRPr lang="el-GR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0" i="0" dirty="0" smtClean="0">
                <a:solidFill>
                  <a:schemeClr val="bg1"/>
                </a:solidFill>
                <a:effectLst/>
              </a:rPr>
              <a:t>η δυνατότητα να κάνεις ισχυρές κινήσεις με τα άκρα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4" name="Picture 6" descr="Sadhana Store, Kolkata - Premium Miniket Rice and Arhar Dal Exporter &amp;  Suppli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51" y="467226"/>
            <a:ext cx="1310418" cy="143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24923" y="2160685"/>
            <a:ext cx="6096000" cy="16312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26000">
                <a:schemeClr val="accent1">
                  <a:shade val="67500"/>
                  <a:satMod val="115000"/>
                  <a:alpha val="17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r>
              <a:rPr lang="el-GR" sz="2400" i="0" dirty="0" smtClean="0">
                <a:solidFill>
                  <a:schemeClr val="bg1"/>
                </a:solidFill>
                <a:effectLst/>
              </a:rPr>
              <a:t>Οι κοιλιακοί μύες αποτελούν μέρος του μυϊκού συστήματος του μέσου κορμού και είναι υπεύθυνοι για την σταθεροποίηση της σπονδυλικής στήλης και της λεκάνης</a:t>
            </a:r>
            <a:r>
              <a:rPr lang="el-GR" sz="2800" b="1" i="0" dirty="0" smtClean="0">
                <a:solidFill>
                  <a:schemeClr val="bg1"/>
                </a:solidFill>
                <a:effectLst/>
                <a:latin typeface="Comfortaa"/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405638" y="2677981"/>
            <a:ext cx="7250651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l-GR" sz="2400" b="0" i="0" dirty="0" smtClean="0">
                <a:solidFill>
                  <a:srgbClr val="1C1C1C"/>
                </a:solidFill>
                <a:effectLst/>
              </a:rPr>
              <a:t>Η σταθερότητα, η δύναμη, η κινητικότητα και ο καλός συντονισμός κοιλιακών-ραχιαίων, μεταξύ άλλων, αποτρέπει πολλές κακώσεις στις ωμοπλάτες, τον αυχένα και τις περιβόητες ενοχλήσεις στη μέση</a:t>
            </a:r>
            <a:endParaRPr lang="en-US" sz="2400" dirty="0"/>
          </a:p>
        </p:txBody>
      </p:sp>
      <p:sp>
        <p:nvSpPr>
          <p:cNvPr id="5" name="Ορθογώνιο 4"/>
          <p:cNvSpPr/>
          <p:nvPr/>
        </p:nvSpPr>
        <p:spPr>
          <a:xfrm>
            <a:off x="781080" y="4578890"/>
            <a:ext cx="7371421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 </a:t>
            </a:r>
            <a:r>
              <a:rPr lang="en-US" sz="2400" b="0" i="0" dirty="0" smtClean="0">
                <a:solidFill>
                  <a:schemeClr val="bg1"/>
                </a:solidFill>
                <a:effectLst/>
              </a:rPr>
              <a:t>H</a:t>
            </a:r>
            <a:r>
              <a:rPr lang="el-GR" sz="2400" b="0" i="0" dirty="0" smtClean="0">
                <a:solidFill>
                  <a:schemeClr val="bg1"/>
                </a:solidFill>
                <a:effectLst/>
              </a:rPr>
              <a:t> αδυναμία των μυών να συγκρατήσουν στη σωστή θέση τους σπονδύλους, είναι η βασική αιτία της οσφυαλγίας</a:t>
            </a:r>
            <a:r>
              <a:rPr lang="el-GR" b="0" i="0" dirty="0" smtClean="0">
                <a:solidFill>
                  <a:schemeClr val="bg1"/>
                </a:solidFill>
                <a:effectLst/>
                <a:latin typeface="Comfortaa"/>
              </a:rPr>
              <a:t>.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Download Benefits Clipart Png Clipartxtras Benefits Clipart - Benefits Logo  - Full Size PNG Image - PNG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01" y="476579"/>
            <a:ext cx="70008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Ομάδα 8"/>
          <p:cNvGrpSpPr/>
          <p:nvPr/>
        </p:nvGrpSpPr>
        <p:grpSpPr>
          <a:xfrm>
            <a:off x="8355522" y="3004223"/>
            <a:ext cx="2962335" cy="2812212"/>
            <a:chOff x="8364148" y="2959370"/>
            <a:chExt cx="2962335" cy="2812212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" name="Οβάλ 7"/>
            <p:cNvSpPr/>
            <p:nvPr/>
          </p:nvSpPr>
          <p:spPr>
            <a:xfrm>
              <a:off x="8364148" y="2959370"/>
              <a:ext cx="2846717" cy="2812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8727057" y="3417958"/>
              <a:ext cx="259942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b="1" u="none" strike="noStrike" dirty="0" smtClean="0">
                  <a:solidFill>
                    <a:schemeClr val="bg1"/>
                  </a:solidFill>
                  <a:effectLst/>
                </a:rPr>
                <a:t>Δυνατός κορμός για σύσφιξη, ευλυγισία και πρόληψη τραυματισμών</a:t>
              </a:r>
              <a:endParaRPr lang="el-GR" sz="2400" b="1" dirty="0"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2" name="Ορθογώνιο 1"/>
          <p:cNvSpPr/>
          <p:nvPr/>
        </p:nvSpPr>
        <p:spPr>
          <a:xfrm>
            <a:off x="1354346" y="3462812"/>
            <a:ext cx="3614468" cy="3845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2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revention - Sciatica 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97" y="990630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753374" y="60994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l-GR" b="1" i="0" dirty="0" smtClean="0">
                <a:effectLst/>
                <a:latin typeface="Comfortaa"/>
              </a:rPr>
              <a:t>Ροκανίσματα</a:t>
            </a:r>
            <a:r>
              <a:rPr lang="el-GR" b="0" i="0" dirty="0" smtClean="0">
                <a:effectLst/>
                <a:latin typeface="Comfortaa"/>
              </a:rPr>
              <a:t>  </a:t>
            </a:r>
          </a:p>
          <a:p>
            <a:pPr fontAlgn="base"/>
            <a:r>
              <a:rPr lang="el-GR" b="0" i="0" dirty="0" smtClean="0">
                <a:effectLst/>
                <a:latin typeface="Comfortaa"/>
              </a:rPr>
              <a:t>Εκτελείται ανάσκελα, με τα πόδια στο πάτωμα ελαφρώς ανοιχτά και τα γόνατα λυγισμένα.  </a:t>
            </a:r>
          </a:p>
          <a:p>
            <a:pPr fontAlgn="base"/>
            <a:r>
              <a:rPr lang="el-GR" b="0" i="0" dirty="0" smtClean="0">
                <a:effectLst/>
                <a:latin typeface="Comfortaa"/>
              </a:rPr>
              <a:t>Τοποθέτησε τα χέρια σου πίσω από το κεφάλι στο ύψος των αυτιών και με τους αγκώνες ανοιχτούς.  </a:t>
            </a:r>
          </a:p>
          <a:p>
            <a:pPr fontAlgn="base"/>
            <a:r>
              <a:rPr lang="el-GR" b="0" i="0" dirty="0" smtClean="0">
                <a:effectLst/>
                <a:latin typeface="Comfortaa"/>
              </a:rPr>
              <a:t>Σφίξε τους κοιλιακούς σου, κοιτάζοντας στο ταβάνι και ανασήκωσε τους ώμους μερικά εκατοστά από το πάτωμα, χωρίς να σηκώνεις το κάτω μέρος της μέσης</a:t>
            </a:r>
            <a:endParaRPr lang="el-GR" b="0" i="0" dirty="0">
              <a:effectLst/>
              <a:latin typeface="Comfortaa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532407" y="380123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l-GR" b="1" i="0" dirty="0" smtClean="0">
                <a:effectLst/>
                <a:latin typeface="Comfortaa"/>
              </a:rPr>
              <a:t>Τι να αποφύγεις:</a:t>
            </a:r>
            <a:r>
              <a:rPr lang="el-GR" b="0" i="0" dirty="0" smtClean="0">
                <a:effectLst/>
                <a:latin typeface="Comfortaa"/>
              </a:rPr>
              <a:t> </a:t>
            </a:r>
          </a:p>
          <a:p>
            <a:pPr fontAlgn="base"/>
            <a:r>
              <a:rPr lang="el-GR" b="1" i="0" dirty="0" smtClean="0">
                <a:effectLst/>
                <a:latin typeface="Comfortaa"/>
              </a:rPr>
              <a:t>Να κλείνεις τους αγκώνες αγκαλιάζοντας το κεφάλι</a:t>
            </a:r>
            <a:r>
              <a:rPr lang="el-GR" b="0" i="0" dirty="0" smtClean="0">
                <a:effectLst/>
                <a:latin typeface="Comfortaa"/>
              </a:rPr>
              <a:t>. Κράτα τα χέρια και τους αγκώνες παράλληλα με το έδαφος και το ταβάνι. </a:t>
            </a:r>
          </a:p>
          <a:p>
            <a:pPr fontAlgn="base"/>
            <a:r>
              <a:rPr lang="el-GR" b="1" i="0" dirty="0" smtClean="0">
                <a:effectLst/>
                <a:latin typeface="Comfortaa"/>
              </a:rPr>
              <a:t>Να τραβάς το κεφάλι για να ανασηκωθείς φέρνοντας το πηγούνι στο στήθος.</a:t>
            </a:r>
            <a:r>
              <a:rPr lang="el-GR" b="0" i="0" dirty="0" smtClean="0">
                <a:effectLst/>
                <a:latin typeface="Comfortaa"/>
              </a:rPr>
              <a:t> Θα δημιουργήσεις πρόβλημα στον αυχένα.  </a:t>
            </a:r>
          </a:p>
          <a:p>
            <a:pPr fontAlgn="base"/>
            <a:r>
              <a:rPr lang="el-GR" b="1" i="0" dirty="0" smtClean="0">
                <a:effectLst/>
                <a:latin typeface="Comfortaa"/>
              </a:rPr>
              <a:t>Να καμπουριάζεις την ώρα που ανασηκώνεσαι.</a:t>
            </a:r>
            <a:r>
              <a:rPr lang="el-GR" b="0" i="0" dirty="0" smtClean="0">
                <a:effectLst/>
                <a:latin typeface="Comfortaa"/>
              </a:rPr>
              <a:t> Θα πρέπει να διατηρήσεις τον κορμό σου ευθεία.  </a:t>
            </a:r>
            <a:endParaRPr lang="el-GR" b="0" i="0" dirty="0">
              <a:effectLst/>
              <a:latin typeface="Comfortaa"/>
            </a:endParaRPr>
          </a:p>
        </p:txBody>
      </p:sp>
      <p:sp>
        <p:nvSpPr>
          <p:cNvPr id="4" name="Κάτω βέλος 3"/>
          <p:cNvSpPr/>
          <p:nvPr/>
        </p:nvSpPr>
        <p:spPr>
          <a:xfrm>
            <a:off x="7530860" y="1516039"/>
            <a:ext cx="336430" cy="5865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Αριστερό βέλος 4"/>
          <p:cNvSpPr/>
          <p:nvPr/>
        </p:nvSpPr>
        <p:spPr>
          <a:xfrm>
            <a:off x="10368952" y="2592996"/>
            <a:ext cx="750498" cy="3252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Κάτω βέλος 5"/>
          <p:cNvSpPr/>
          <p:nvPr/>
        </p:nvSpPr>
        <p:spPr>
          <a:xfrm rot="8162430">
            <a:off x="9316528" y="1699404"/>
            <a:ext cx="310551" cy="5607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Επάνω βέλος 6"/>
          <p:cNvSpPr/>
          <p:nvPr/>
        </p:nvSpPr>
        <p:spPr>
          <a:xfrm>
            <a:off x="9588405" y="3366857"/>
            <a:ext cx="379563" cy="62110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IRCUIT TRAINING IN 7 EXERCISES | Domyos by Decath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00" y="3059124"/>
            <a:ext cx="7737597" cy="302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960406" y="652345"/>
            <a:ext cx="9063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l-GR" b="1" i="0" dirty="0" smtClean="0">
                <a:solidFill>
                  <a:srgbClr val="FF0000"/>
                </a:solidFill>
                <a:effectLst/>
                <a:latin typeface="Comfortaa"/>
              </a:rPr>
              <a:t>Ποδήλατο</a:t>
            </a:r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  </a:t>
            </a:r>
          </a:p>
          <a:p>
            <a:pPr algn="just" fontAlgn="base"/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Ξάπλωσε ανάσκελα στο πάτωμα κρατώντας κάτω τη μέση και σφίγγοντας το κέντρο για να ενεργοποιηθούν οι κοιλιακοί σου.  </a:t>
            </a:r>
          </a:p>
          <a:p>
            <a:pPr algn="just" fontAlgn="base"/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Τοποθέτησε τα χέρια πίσω από το κεφάλι κρατώντας κάτω τους αγκώνες και στη συνέχεια φέρε τα γόνατα στο στήθος εναλλάξ.  </a:t>
            </a:r>
          </a:p>
          <a:p>
            <a:pPr algn="just" fontAlgn="base"/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Ίσιωσε το δεξί πόδι αποφεύγοντας να ακουμπήσεις στο έδαφος, γυρνώντας ταυτόχρονα το άνω μέρος του κορμού προς τα αριστερά, προσπαθώντας να ενώσεις τον δεξί αγκώνα με το αριστερό γόνατο.  </a:t>
            </a:r>
          </a:p>
          <a:p>
            <a:pPr algn="just" fontAlgn="base"/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Στη συνέχεια επανέλαβε από την άλλη πλευρά για να ολοκληρώσεις μία επανάληψη. </a:t>
            </a:r>
            <a:endParaRPr lang="el-GR" b="0" i="0" dirty="0">
              <a:solidFill>
                <a:srgbClr val="1C1C1C"/>
              </a:solidFill>
              <a:effectLst/>
              <a:latin typeface="Comfortaa"/>
            </a:endParaRPr>
          </a:p>
        </p:txBody>
      </p:sp>
      <p:sp>
        <p:nvSpPr>
          <p:cNvPr id="3" name="Επάνω βέλος 2"/>
          <p:cNvSpPr/>
          <p:nvPr/>
        </p:nvSpPr>
        <p:spPr>
          <a:xfrm rot="10800000">
            <a:off x="9484743" y="3295291"/>
            <a:ext cx="319178" cy="52621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Επάνω βέλος 3"/>
          <p:cNvSpPr/>
          <p:nvPr/>
        </p:nvSpPr>
        <p:spPr>
          <a:xfrm>
            <a:off x="8471140" y="5891842"/>
            <a:ext cx="379562" cy="6383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Κάτω βέλος 4"/>
          <p:cNvSpPr/>
          <p:nvPr/>
        </p:nvSpPr>
        <p:spPr>
          <a:xfrm>
            <a:off x="8298611" y="4433977"/>
            <a:ext cx="362310" cy="5779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8358996" y="3683479"/>
            <a:ext cx="640511" cy="132846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Επάνω βέλος 10"/>
          <p:cNvSpPr/>
          <p:nvPr/>
        </p:nvSpPr>
        <p:spPr>
          <a:xfrm rot="10800000">
            <a:off x="4632385" y="3416212"/>
            <a:ext cx="301924" cy="6684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Γελαστό πρόσωπο 11"/>
          <p:cNvSpPr/>
          <p:nvPr/>
        </p:nvSpPr>
        <p:spPr>
          <a:xfrm>
            <a:off x="8358996" y="3235208"/>
            <a:ext cx="431321" cy="40529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82769" y="340613"/>
            <a:ext cx="91411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l-GR" b="1" i="0" dirty="0" smtClean="0">
                <a:solidFill>
                  <a:srgbClr val="FF0000"/>
                </a:solidFill>
                <a:effectLst/>
                <a:latin typeface="Comfortaa"/>
              </a:rPr>
              <a:t>Σανίδα</a:t>
            </a:r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 </a:t>
            </a:r>
          </a:p>
          <a:p>
            <a:pPr fontAlgn="base"/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Ξάπλωσε μπρούμυτα και τοποθέτησε τα χέρια εκτείνοντάς τα στην ευθεία με λυγισμένους αγκώνες στις 90 μοίρες, έτσι ώστε το βάρος να πέφτει στους πήχεις.  </a:t>
            </a:r>
          </a:p>
          <a:p>
            <a:pPr fontAlgn="base"/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Βεβαιώσου ότι οι αγκώνες βρίσκονται ακριβώς κάτω από τους ώμους.  </a:t>
            </a:r>
          </a:p>
          <a:p>
            <a:pPr fontAlgn="base"/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Στη συνέχεια στηρίξου στα δάχτυλα των ποδιών σου με το σώμα να βρίσκεται σε ευθεία από το κεφάλι έως τα δάχτυλα.  </a:t>
            </a:r>
          </a:p>
          <a:p>
            <a:pPr fontAlgn="base"/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Σφίξε το κέντρο του κορμού ρουφώντας τον αφαλό και διατήρησε αυτή τη θέση για 1λεπτό. Για πιο προχωρημένους 2 λεπτά. </a:t>
            </a:r>
            <a:endParaRPr lang="el-GR" b="0" i="0" dirty="0">
              <a:solidFill>
                <a:srgbClr val="1C1C1C"/>
              </a:solidFill>
              <a:effectLst/>
              <a:latin typeface="Comfortaa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7171427" y="3302394"/>
            <a:ext cx="40084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l-GR" b="1" i="0" dirty="0" smtClean="0">
                <a:solidFill>
                  <a:srgbClr val="1C1C1C"/>
                </a:solidFill>
                <a:effectLst/>
                <a:latin typeface="Comfortaa"/>
              </a:rPr>
              <a:t>Τι να αποφύγεις:</a:t>
            </a:r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 </a:t>
            </a:r>
          </a:p>
          <a:p>
            <a:pPr fontAlgn="base"/>
            <a:r>
              <a:rPr lang="el-GR" b="1" i="0" dirty="0" smtClean="0">
                <a:solidFill>
                  <a:srgbClr val="1C1C1C"/>
                </a:solidFill>
                <a:effectLst/>
                <a:latin typeface="Comfortaa"/>
              </a:rPr>
              <a:t>Να ανεβάζεις τους γλουτούς.</a:t>
            </a:r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 Καταπονείς αγκώνες και ώμους. </a:t>
            </a:r>
          </a:p>
          <a:p>
            <a:pPr fontAlgn="base"/>
            <a:r>
              <a:rPr lang="el-GR" b="1" i="0" dirty="0" smtClean="0">
                <a:solidFill>
                  <a:srgbClr val="1C1C1C"/>
                </a:solidFill>
                <a:effectLst/>
                <a:latin typeface="Comfortaa"/>
              </a:rPr>
              <a:t>Να κατεβάζεις τους γλουτούς.</a:t>
            </a:r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 Καταπονείς τη μέση. </a:t>
            </a:r>
          </a:p>
          <a:p>
            <a:pPr fontAlgn="base"/>
            <a:r>
              <a:rPr lang="el-GR" b="1" i="0" dirty="0" smtClean="0">
                <a:solidFill>
                  <a:srgbClr val="1C1C1C"/>
                </a:solidFill>
                <a:effectLst/>
                <a:latin typeface="Comfortaa"/>
              </a:rPr>
              <a:t>Να μην αναπνέεις κανονικά.</a:t>
            </a:r>
            <a:r>
              <a:rPr lang="el-GR" b="0" i="0" dirty="0" smtClean="0">
                <a:solidFill>
                  <a:srgbClr val="1C1C1C"/>
                </a:solidFill>
                <a:effectLst/>
                <a:latin typeface="Comfortaa"/>
              </a:rPr>
              <a:t> Θα κουραστείς πολύ γρήγορα και δεν θα βγάλεις το λεπτό.</a:t>
            </a:r>
            <a:endParaRPr lang="el-GR" b="0" i="0" dirty="0">
              <a:solidFill>
                <a:srgbClr val="1C1C1C"/>
              </a:solidFill>
              <a:effectLst/>
              <a:latin typeface="Comfortaa"/>
            </a:endParaRPr>
          </a:p>
        </p:txBody>
      </p:sp>
      <p:sp>
        <p:nvSpPr>
          <p:cNvPr id="4" name="AutoShape 2" descr="How to Instantly Improve Your Pla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Fit man doing p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68" y="2960702"/>
            <a:ext cx="5813904" cy="32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Μισό πλαίσιο 4"/>
          <p:cNvSpPr/>
          <p:nvPr/>
        </p:nvSpPr>
        <p:spPr>
          <a:xfrm rot="16200000">
            <a:off x="5447942" y="4308534"/>
            <a:ext cx="508240" cy="327808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Επάνω βέλος 5"/>
          <p:cNvSpPr/>
          <p:nvPr/>
        </p:nvSpPr>
        <p:spPr>
          <a:xfrm rot="2020127">
            <a:off x="4928803" y="4637589"/>
            <a:ext cx="320492" cy="55209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Επάνω βέλος 6"/>
          <p:cNvSpPr/>
          <p:nvPr/>
        </p:nvSpPr>
        <p:spPr>
          <a:xfrm>
            <a:off x="1035468" y="4968815"/>
            <a:ext cx="344758" cy="59522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1173192" y="3960446"/>
            <a:ext cx="46927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1 Sit-Ups you Won't Totally Hate - FitandFunNow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42" cy="691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6291533" y="79204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b="1" i="0" cap="all" dirty="0" smtClean="0">
                <a:solidFill>
                  <a:schemeClr val="bg1"/>
                </a:solidFill>
                <a:effectLst/>
              </a:rPr>
              <a:t>ΚΥΡΙΟΣ ΣΤΟΧΟΣ:</a:t>
            </a:r>
            <a:r>
              <a:rPr lang="el-GR" sz="2400" b="0" i="0" cap="all" dirty="0" smtClean="0">
                <a:solidFill>
                  <a:schemeClr val="bg1"/>
                </a:solidFill>
                <a:effectLst/>
              </a:rPr>
              <a:t> ΓΙΑ ΓΡΑΜΜΩΣΗ &amp; ΤΟΝΩΣΗ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/>
            </a:r>
            <a:br>
              <a:rPr lang="el-GR" sz="2400" dirty="0" smtClean="0">
                <a:solidFill>
                  <a:schemeClr val="bg1"/>
                </a:solidFill>
              </a:rPr>
            </a:br>
            <a:r>
              <a:rPr lang="el-GR" sz="2400" b="1" i="0" cap="all" dirty="0" smtClean="0">
                <a:solidFill>
                  <a:schemeClr val="bg1"/>
                </a:solidFill>
                <a:effectLst/>
              </a:rPr>
              <a:t>ΤΥΠΟΣ ΠΡΟΠΟΝΗΣΗΣ:</a:t>
            </a:r>
            <a:r>
              <a:rPr lang="el-GR" sz="2400" b="0" i="0" cap="all" dirty="0" smtClean="0">
                <a:solidFill>
                  <a:schemeClr val="bg1"/>
                </a:solidFill>
                <a:effectLst/>
              </a:rPr>
              <a:t> </a:t>
            </a:r>
            <a:r>
              <a:rPr lang="en-US" sz="2400" b="0" i="0" cap="all" dirty="0" smtClean="0">
                <a:solidFill>
                  <a:schemeClr val="bg1"/>
                </a:solidFill>
                <a:effectLst/>
              </a:rPr>
              <a:t>K</a:t>
            </a:r>
            <a:r>
              <a:rPr lang="el-GR" sz="2400" b="0" i="0" cap="all" dirty="0" err="1" smtClean="0">
                <a:solidFill>
                  <a:schemeClr val="bg1"/>
                </a:solidFill>
                <a:effectLst/>
              </a:rPr>
              <a:t>υκλικη</a:t>
            </a:r>
            <a:endParaRPr lang="el-GR" sz="2400" b="0" i="0" cap="all" dirty="0" smtClean="0">
              <a:solidFill>
                <a:schemeClr val="bg1"/>
              </a:solidFill>
              <a:effectLst/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l-GR" sz="2400" b="1" i="0" cap="all" dirty="0" smtClean="0">
                <a:solidFill>
                  <a:schemeClr val="bg1"/>
                </a:solidFill>
                <a:effectLst/>
              </a:rPr>
              <a:t>ΕΠΙΠΕΔΟ ΔΥΣΚΟΛΙΑΣ: </a:t>
            </a:r>
            <a:r>
              <a:rPr lang="el-GR" sz="2400" b="0" i="0" cap="all" dirty="0" smtClean="0">
                <a:solidFill>
                  <a:schemeClr val="bg1"/>
                </a:solidFill>
                <a:effectLst/>
              </a:rPr>
              <a:t>ΕΥΚΟΛΟ ΕΠΙΠΕΔΟ</a:t>
            </a:r>
            <a:r>
              <a:rPr lang="el-GR" sz="2400" dirty="0" smtClean="0">
                <a:solidFill>
                  <a:schemeClr val="bg1"/>
                </a:solidFill>
              </a:rPr>
              <a:t/>
            </a:r>
            <a:br>
              <a:rPr lang="el-GR" sz="2400" dirty="0" smtClean="0">
                <a:solidFill>
                  <a:schemeClr val="bg1"/>
                </a:solidFill>
              </a:rPr>
            </a:br>
            <a:r>
              <a:rPr lang="el-GR" sz="2400" b="1" i="0" cap="all" dirty="0" smtClean="0">
                <a:solidFill>
                  <a:schemeClr val="bg1"/>
                </a:solidFill>
                <a:effectLst/>
              </a:rPr>
              <a:t>ΗΜΕΡΕΣ ΤΗΝ ΕΒΔΟΜΑΔΑ:</a:t>
            </a:r>
            <a:r>
              <a:rPr lang="el-GR" sz="2400" b="0" i="0" cap="all" dirty="0" smtClean="0">
                <a:solidFill>
                  <a:schemeClr val="bg1"/>
                </a:solidFill>
                <a:effectLst/>
              </a:rPr>
              <a:t> 3 ΗΜΕΡΕΣ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/>
            </a:r>
            <a:br>
              <a:rPr lang="el-GR" sz="2400" dirty="0" smtClean="0">
                <a:solidFill>
                  <a:schemeClr val="bg1"/>
                </a:solidFill>
              </a:rPr>
            </a:br>
            <a:r>
              <a:rPr lang="el-GR" sz="2400" b="1" i="0" cap="all" dirty="0" smtClean="0">
                <a:solidFill>
                  <a:schemeClr val="bg1"/>
                </a:solidFill>
                <a:effectLst/>
              </a:rPr>
              <a:t>ΕΞΟΠΛΙΣΜΟΣ:</a:t>
            </a:r>
            <a:r>
              <a:rPr lang="el-GR" sz="2400" b="0" i="0" cap="all" dirty="0" smtClean="0">
                <a:solidFill>
                  <a:schemeClr val="bg1"/>
                </a:solidFill>
                <a:effectLst/>
              </a:rPr>
              <a:t> ΧΩΡΙΣ ΕΞΟΠΛΙΣΜΟ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/>
            </a:r>
            <a:br>
              <a:rPr lang="el-GR" sz="2400" dirty="0" smtClean="0">
                <a:solidFill>
                  <a:schemeClr val="bg1"/>
                </a:solidFill>
              </a:rPr>
            </a:br>
            <a:r>
              <a:rPr lang="el-GR" sz="2400" b="1" i="0" cap="all" dirty="0" smtClean="0">
                <a:solidFill>
                  <a:schemeClr val="bg1"/>
                </a:solidFill>
                <a:effectLst/>
              </a:rPr>
              <a:t>ΦΥΛΟ:</a:t>
            </a:r>
            <a:r>
              <a:rPr lang="el-GR" sz="2400" b="0" i="0" cap="all" dirty="0" smtClean="0">
                <a:solidFill>
                  <a:schemeClr val="bg1"/>
                </a:solidFill>
                <a:effectLst/>
              </a:rPr>
              <a:t> ΑΝΔΡΕΣ &amp; ΓΥΝΑΙΚΕΣ</a:t>
            </a:r>
            <a:endParaRPr lang="en-US" sz="2400" b="0" i="0" cap="all" dirty="0" smtClean="0">
              <a:solidFill>
                <a:schemeClr val="bg1"/>
              </a:solidFill>
              <a:effectLst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ownload Free png Download Free png Forgive Don't Forget - DLPNG.com -  DL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844">
            <a:off x="310848" y="300907"/>
            <a:ext cx="38100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923052" y="745810"/>
            <a:ext cx="3510641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l-GR" sz="2400" b="1" dirty="0"/>
              <a:t>Από το απλό στο δύσκολο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557603" y="1371991"/>
            <a:ext cx="2990370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l-GR" sz="2400" b="1" dirty="0"/>
              <a:t>Από το λίγο στο πολύ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103489" y="2033960"/>
            <a:ext cx="537551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l-GR" sz="2400" b="1" dirty="0"/>
              <a:t>Από μικρές αντιστάσεις σε μεγαλύτερες </a:t>
            </a:r>
            <a:endParaRPr lang="en-US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4744419" y="2754714"/>
            <a:ext cx="6834499" cy="892552"/>
          </a:xfrm>
          <a:prstGeom prst="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l-GR" sz="2400" b="1" dirty="0"/>
              <a:t>Οι ασκήσεις πρέπει να εκτελούνται με σταθερό ρυθμό και ελεγχόμενη ταχύτητα</a:t>
            </a:r>
            <a:r>
              <a:rPr lang="el-GR" sz="2800" b="1" dirty="0"/>
              <a:t>.</a:t>
            </a:r>
            <a:endParaRPr lang="en-US" sz="2800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2479453" y="3983095"/>
            <a:ext cx="8848570" cy="830997"/>
          </a:xfrm>
          <a:prstGeom prst="rect">
            <a:avLst/>
          </a:prstGeom>
          <a:solidFill>
            <a:schemeClr val="bg2">
              <a:lumMod val="25000"/>
              <a:alpha val="49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l-GR" sz="2400" b="1" dirty="0"/>
              <a:t>Οι ασκήσεις πρέπει να εκτελούνται στο πλήρες εύρος κίνησης της άρθρωσης</a:t>
            </a:r>
            <a:endParaRPr lang="en-US" sz="2400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785539" y="5046308"/>
            <a:ext cx="9785666" cy="1200329"/>
          </a:xfrm>
          <a:prstGeom prst="rect">
            <a:avLst/>
          </a:prstGeom>
          <a:solidFill>
            <a:schemeClr val="accent4">
              <a:lumMod val="75000"/>
              <a:alpha val="48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l-GR" sz="2400" b="1" dirty="0"/>
              <a:t>Ο ρυθμός της αναπνοής κατά τη διάρκεια των ασκήσεων πρέπει να είναι φυσιολογικός. Στο εύκολο κομμάτι της άσκησης πρέπει να πραγματοποιείται η εισπνοή και στο δύσκολο η εκπνοή.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45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1068</Words>
  <Application>Microsoft Office PowerPoint</Application>
  <PresentationFormat>Ευρεία οθόνη</PresentationFormat>
  <Paragraphs>78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Comfortaa</vt:lpstr>
      <vt:lpstr>Open Sans</vt:lpstr>
      <vt:lpstr>Θέμα του Office</vt:lpstr>
      <vt:lpstr>Ασκήσεις κοιλιακών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Ασκήσεις κοιλιακών</dc:title>
  <dc:creator>Vasiliki Kosm</dc:creator>
  <cp:lastModifiedBy>Vasiliki Kosm</cp:lastModifiedBy>
  <cp:revision>23</cp:revision>
  <dcterms:created xsi:type="dcterms:W3CDTF">2020-11-16T15:10:04Z</dcterms:created>
  <dcterms:modified xsi:type="dcterms:W3CDTF">2020-11-20T16:30:42Z</dcterms:modified>
</cp:coreProperties>
</file>