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8" r:id="rId4"/>
    <p:sldId id="258" r:id="rId5"/>
    <p:sldId id="259" r:id="rId6"/>
    <p:sldId id="261" r:id="rId7"/>
    <p:sldId id="262" r:id="rId8"/>
    <p:sldId id="264" r:id="rId9"/>
    <p:sldId id="266" r:id="rId10"/>
    <p:sldId id="265" r:id="rId11"/>
    <p:sldId id="269" r:id="rId1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4660"/>
  </p:normalViewPr>
  <p:slideViewPr>
    <p:cSldViewPr snapToGrid="0">
      <p:cViewPr varScale="1">
        <p:scale>
          <a:sx n="69" d="100"/>
          <a:sy n="69" d="100"/>
        </p:scale>
        <p:origin x="60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4C84-4A97-4A42-932F-D3FC2F7ED07E}" type="datetimeFigureOut">
              <a:rPr lang="el-GR" smtClean="0"/>
              <a:t>7/6/2021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3B676-6260-49F9-A997-A0FD8752F3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737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4C84-4A97-4A42-932F-D3FC2F7ED07E}" type="datetimeFigureOut">
              <a:rPr lang="el-GR" smtClean="0"/>
              <a:t>7/6/2021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3B676-6260-49F9-A997-A0FD8752F3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3453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4C84-4A97-4A42-932F-D3FC2F7ED07E}" type="datetimeFigureOut">
              <a:rPr lang="el-GR" smtClean="0"/>
              <a:t>7/6/2021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3B676-6260-49F9-A997-A0FD8752F3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9402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4C84-4A97-4A42-932F-D3FC2F7ED07E}" type="datetimeFigureOut">
              <a:rPr lang="el-GR" smtClean="0"/>
              <a:t>7/6/2021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3B676-6260-49F9-A997-A0FD8752F3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3828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4C84-4A97-4A42-932F-D3FC2F7ED07E}" type="datetimeFigureOut">
              <a:rPr lang="el-GR" smtClean="0"/>
              <a:t>7/6/2021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3B676-6260-49F9-A997-A0FD8752F3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7697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4C84-4A97-4A42-932F-D3FC2F7ED07E}" type="datetimeFigureOut">
              <a:rPr lang="el-GR" smtClean="0"/>
              <a:t>7/6/2021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3B676-6260-49F9-A997-A0FD8752F3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593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4C84-4A97-4A42-932F-D3FC2F7ED07E}" type="datetimeFigureOut">
              <a:rPr lang="el-GR" smtClean="0"/>
              <a:t>7/6/2021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3B676-6260-49F9-A997-A0FD8752F3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840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4C84-4A97-4A42-932F-D3FC2F7ED07E}" type="datetimeFigureOut">
              <a:rPr lang="el-GR" smtClean="0"/>
              <a:t>7/6/2021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3B676-6260-49F9-A997-A0FD8752F3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3570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4C84-4A97-4A42-932F-D3FC2F7ED07E}" type="datetimeFigureOut">
              <a:rPr lang="el-GR" smtClean="0"/>
              <a:t>7/6/2021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3B676-6260-49F9-A997-A0FD8752F3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156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4C84-4A97-4A42-932F-D3FC2F7ED07E}" type="datetimeFigureOut">
              <a:rPr lang="el-GR" smtClean="0"/>
              <a:t>7/6/2021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3B676-6260-49F9-A997-A0FD8752F3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7236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4C84-4A97-4A42-932F-D3FC2F7ED07E}" type="datetimeFigureOut">
              <a:rPr lang="el-GR" smtClean="0"/>
              <a:t>7/6/2021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3B676-6260-49F9-A997-A0FD8752F3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1350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64C84-4A97-4A42-932F-D3FC2F7ED07E}" type="datetimeFigureOut">
              <a:rPr lang="el-GR" smtClean="0"/>
              <a:t>7/6/2021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3B676-6260-49F9-A997-A0FD8752F3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1127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latin typeface="+mn-lt"/>
              </a:rPr>
              <a:t>Ο ΠΕΡΣΙΚΟΣ ΚΙΝΔΥΝΟΣ</a:t>
            </a:r>
            <a:endParaRPr lang="el-GR" dirty="0"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ΙΣΤΟΡΙΑ Δ΄ΔΗΜΟΤΙΚΟΥ</a:t>
            </a:r>
          </a:p>
          <a:p>
            <a:r>
              <a:rPr lang="el-GR" dirty="0" smtClean="0"/>
              <a:t>ΚΕΦ. 16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0040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Εικόν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595" y="2017569"/>
            <a:ext cx="8191499" cy="429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72270" y="1006186"/>
            <a:ext cx="577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dirty="0" smtClean="0"/>
              <a:t>ΤΟ ΣΧΕΔΙΟ ΤΟΥ ΜΙΛΤΙΑΔΗ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290571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839788" y="1659839"/>
            <a:ext cx="4951412" cy="866559"/>
          </a:xfrm>
        </p:spPr>
        <p:txBody>
          <a:bodyPr/>
          <a:lstStyle/>
          <a:p>
            <a:pPr algn="ctr"/>
            <a:r>
              <a:rPr lang="el-GR" sz="3200" dirty="0"/>
              <a:t>Η ΜΑΧΗ</a:t>
            </a:r>
          </a:p>
          <a:p>
            <a:endParaRPr lang="el-GR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sz="half" idx="2"/>
          </p:nvPr>
        </p:nvSpPr>
        <p:spPr>
          <a:xfrm>
            <a:off x="942975" y="2311112"/>
            <a:ext cx="5157787" cy="36845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Οι Αθηναίοι ορμούν στους Πέρσες </a:t>
            </a:r>
            <a:r>
              <a:rPr lang="el-GR" dirty="0" smtClean="0"/>
              <a:t>(θέλουν </a:t>
            </a:r>
            <a:r>
              <a:rPr lang="el-GR" dirty="0"/>
              <a:t>να αποφύγουν τα βέλη)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Γίνεται μάχη σώμα με σώμα.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Τα άκρα του ελληνικού στρατού κυκλώνουν τους Πέρσες.</a:t>
            </a:r>
          </a:p>
          <a:p>
            <a:endParaRPr lang="el-GR" dirty="0"/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quarter" idx="3"/>
          </p:nvPr>
        </p:nvSpPr>
        <p:spPr>
          <a:xfrm>
            <a:off x="5791200" y="1681163"/>
            <a:ext cx="5183188" cy="823912"/>
          </a:xfrm>
        </p:spPr>
        <p:txBody>
          <a:bodyPr/>
          <a:lstStyle/>
          <a:p>
            <a:pPr algn="ctr"/>
            <a:r>
              <a:rPr lang="el-GR" sz="3200" dirty="0"/>
              <a:t>ΤΑ ΑΠΟΤΕΛΕΣΜΑΤΑ</a:t>
            </a:r>
          </a:p>
          <a:p>
            <a:endParaRPr lang="el-GR" dirty="0"/>
          </a:p>
        </p:txBody>
      </p:sp>
      <p:sp>
        <p:nvSpPr>
          <p:cNvPr id="9" name="Θέση περιεχομένου 8"/>
          <p:cNvSpPr>
            <a:spLocks noGrp="1"/>
          </p:cNvSpPr>
          <p:nvPr>
            <p:ph sz="quarter" idx="4"/>
          </p:nvPr>
        </p:nvSpPr>
        <p:spPr>
          <a:xfrm>
            <a:off x="5945981" y="2311112"/>
            <a:ext cx="5183188" cy="36845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Οι Πέρσες υποχωρούν, επιβιβάζονται στα πλοία και φεύγουν.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Οι Αθηναίοι νικούν.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Ένας στρατιώτης, ο </a:t>
            </a:r>
            <a:r>
              <a:rPr lang="el-GR" dirty="0" err="1"/>
              <a:t>Φειδιπίδης</a:t>
            </a:r>
            <a:r>
              <a:rPr lang="el-GR" dirty="0"/>
              <a:t>, φέρνει τη χαρμόσυνη είδηση στην Αθήνα.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5902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3786" y="1455161"/>
            <a:ext cx="6604428" cy="452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40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dirty="0"/>
              <a:t>Οι Πέρσες μετά το τέλος της Ιωνικής επανάστασης, θέλοντας να μεγαλώσουν και άλλο το κράτος τους προς τη Μεσόγειο, επιτέθηκαν στους Έλληνες. </a:t>
            </a:r>
            <a:endParaRPr lang="el-GR" dirty="0" smtClean="0"/>
          </a:p>
          <a:p>
            <a:pPr algn="just"/>
            <a:r>
              <a:rPr lang="el-GR" dirty="0" smtClean="0"/>
              <a:t>Ο </a:t>
            </a:r>
            <a:r>
              <a:rPr lang="el-GR" dirty="0"/>
              <a:t>πραγματικός λόγος (αιτία) που επιτέθηκαν ήταν γιατί θα είχαν δικό τους το Αιγαίο και θα άνοιγε ο δρόμος προς την Ευρώπη.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5110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71054" y="5167745"/>
            <a:ext cx="11421341" cy="1258456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l-GR" sz="2800" dirty="0" smtClean="0">
                <a:latin typeface="+mn-lt"/>
              </a:rPr>
              <a:t>Αφορμή για την επίθεσή τους ήταν η βοήθεια που είχαν στείλει οι Αθηναίοι και οι Ερετριείς στους Έλληνες της Μ. Ασίας κατά την Ιωνική επανάσταση.</a:t>
            </a:r>
            <a:endParaRPr lang="el-GR" sz="2800" dirty="0">
              <a:latin typeface="+mn-lt"/>
            </a:endParaRPr>
          </a:p>
        </p:txBody>
      </p:sp>
      <p:pic>
        <p:nvPicPr>
          <p:cNvPr id="2052" name="Picture 4" descr="Οι προδιαγραφές της Τριήρους (Εικόνες) | Μέρες Παράξενες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044" y="976351"/>
            <a:ext cx="6371360" cy="372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94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89709" y="5181600"/>
            <a:ext cx="10564091" cy="1181100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800" dirty="0" smtClean="0">
                <a:latin typeface="+mn-lt"/>
              </a:rPr>
              <a:t>Το 392 π.Χ. ετοίμασαν στρατό και στόλο  και ξεκίνησαν να επιτεθούν στην Ελλάδα.</a:t>
            </a:r>
            <a:endParaRPr lang="el-GR" sz="2800" dirty="0">
              <a:latin typeface="+mn-lt"/>
            </a:endParaRPr>
          </a:p>
        </p:txBody>
      </p:sp>
      <p:pic>
        <p:nvPicPr>
          <p:cNvPr id="3080" name="Picture 8" descr="Ιστορία Δ΄ Κεφ. 16 - Ο Περσικός Κίνδυνος |authorSTRE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009" y="1158875"/>
            <a:ext cx="7581899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5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796637" y="76200"/>
            <a:ext cx="10515600" cy="1413690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>
                <a:latin typeface="+mn-lt"/>
              </a:rPr>
              <a:t>Ο στρατός </a:t>
            </a:r>
            <a:r>
              <a:rPr lang="el-GR" sz="2800" dirty="0" smtClean="0">
                <a:latin typeface="+mn-lt"/>
              </a:rPr>
              <a:t>τους, με αρχηγό το Μαρδόνιο, </a:t>
            </a:r>
            <a:r>
              <a:rPr lang="el-GR" sz="2800" dirty="0">
                <a:latin typeface="+mn-lt"/>
              </a:rPr>
              <a:t>πέρασε τον Ελλήσποντο και έφτασε στη </a:t>
            </a:r>
            <a:r>
              <a:rPr lang="el-GR" sz="2800" dirty="0" smtClean="0">
                <a:latin typeface="+mn-lt"/>
              </a:rPr>
              <a:t>Μακεδονία.</a:t>
            </a:r>
            <a:endParaRPr lang="el-GR" sz="2800" dirty="0">
              <a:latin typeface="+mn-lt"/>
            </a:endParaRPr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9596" y="1489890"/>
            <a:ext cx="5446259" cy="5113254"/>
          </a:xfrm>
          <a:prstGeom prst="rect">
            <a:avLst/>
          </a:prstGeom>
        </p:spPr>
      </p:pic>
      <p:pic>
        <p:nvPicPr>
          <p:cNvPr id="12" name="Θέση περιεχομένου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9596" y="6049694"/>
            <a:ext cx="20002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66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Το ξαφνικό μπουρίνι στη Χαλκιδική και η καταστροφή του στόλου των Περσών |  Cretalive ειδήσει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699" y="725327"/>
            <a:ext cx="6134101" cy="419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69322" y="4916312"/>
            <a:ext cx="107009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2800" dirty="0" smtClean="0"/>
              <a:t>Ο στόλος τους έπλεε στο Αιγαίο έχοντας την ίδια κατεύθυνση.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2800" dirty="0" smtClean="0"/>
              <a:t>Φτάνοντας όμως στον Άθω έπαθε μεγάλη καταστροφή από μια ισχυρή θαλασσοταραχή.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2800" dirty="0" smtClean="0"/>
              <a:t>Έτσι, ο Μαρδόνιος αναγκάστηκε να γυρίσει πίσω στην Περσία.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68438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22218" y="1565853"/>
            <a:ext cx="9850583" cy="3878984"/>
          </a:xfrm>
        </p:spPr>
        <p:txBody>
          <a:bodyPr>
            <a:normAutofit/>
          </a:bodyPr>
          <a:lstStyle/>
          <a:p>
            <a:pPr algn="just"/>
            <a:r>
              <a:rPr lang="el-GR" sz="3200" dirty="0"/>
              <a:t>Ο βασιλιάς Δαρείος όμως αποφάσισε να συνεχίσει τον πόλεμο για να τιμωρήσει τους Αθηναίους και τους Ερετριείς</a:t>
            </a:r>
            <a:r>
              <a:rPr lang="el-GR" sz="3200" dirty="0" smtClean="0"/>
              <a:t>.</a:t>
            </a:r>
          </a:p>
          <a:p>
            <a:pPr algn="just"/>
            <a:endParaRPr lang="el-GR" sz="3200" dirty="0" smtClean="0"/>
          </a:p>
          <a:p>
            <a:pPr algn="just"/>
            <a:r>
              <a:rPr lang="el-GR" sz="3200" dirty="0" smtClean="0"/>
              <a:t>Το </a:t>
            </a:r>
            <a:r>
              <a:rPr lang="el-GR" sz="3200" dirty="0"/>
              <a:t>490 π.Χ.  ο στόλος των Περσών με αρχηγούς τον Δάτη και τον Αρταφέρνη πλέοντας στο Αιγαίο πέλαγος έφτασε </a:t>
            </a:r>
            <a:r>
              <a:rPr lang="el-GR" sz="3200" dirty="0" smtClean="0"/>
              <a:t>στην Ερέτρια </a:t>
            </a:r>
            <a:r>
              <a:rPr lang="el-GR" sz="3200" dirty="0"/>
              <a:t>και την κατέστρεψε. </a:t>
            </a:r>
            <a:r>
              <a:rPr lang="el-GR" sz="3200" dirty="0" smtClean="0"/>
              <a:t>Στη συνέχεια, </a:t>
            </a:r>
            <a:r>
              <a:rPr lang="el-GR" sz="3200" dirty="0"/>
              <a:t>αγκυροβολεί  στα παράλια του Μαραθώνα.</a:t>
            </a:r>
          </a:p>
          <a:p>
            <a:pPr algn="just"/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225959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Ενότητα 11: Η μάχη του Μαραθών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460375" y="1633538"/>
            <a:ext cx="1093787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l-GR" sz="3200" dirty="0"/>
              <a:t>Οι Αθηναίοι ανήσυχοι αποφασίζουν να τους αντιμετωπίσουν  στο Μαραθώνα.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l-GR" sz="3200" dirty="0" smtClean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l-GR" sz="3200" dirty="0" smtClean="0"/>
              <a:t>Ο Μιλτιάδης, επικεφαλής του στρατού, εφάρμοσε ένα σπουδαίο σχέδιο. Παρέταξε τον στρατό του σε κατηφορικό έδαφος, έχοντας ενισχύσει περισσότερο τα πλάγια της παράταξης </a:t>
            </a:r>
            <a:r>
              <a:rPr lang="el-GR" sz="2800" i="1" dirty="0" smtClean="0">
                <a:latin typeface="+mj-lt"/>
              </a:rPr>
              <a:t>(βλέπε εικόνα επόμενης διαφάνειας).</a:t>
            </a:r>
            <a:endParaRPr lang="el-GR" sz="2800" i="1" dirty="0">
              <a:latin typeface="+mj-lt"/>
            </a:endParaRPr>
          </a:p>
        </p:txBody>
      </p:sp>
      <p:sp>
        <p:nvSpPr>
          <p:cNvPr id="7" name="Τίτλος 1"/>
          <p:cNvSpPr txBox="1">
            <a:spLocks/>
          </p:cNvSpPr>
          <p:nvPr/>
        </p:nvSpPr>
        <p:spPr>
          <a:xfrm>
            <a:off x="1200150" y="3079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just">
              <a:buFont typeface="Arial" panose="020B0604020202020204" pitchFamily="34" charset="0"/>
              <a:buChar char="•"/>
            </a:pPr>
            <a:endParaRPr lang="el-GR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279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311</Words>
  <Application>Microsoft Office PowerPoint</Application>
  <PresentationFormat>Ευρεία οθόνη</PresentationFormat>
  <Paragraphs>26</Paragraphs>
  <Slides>11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Θέμα του Office</vt:lpstr>
      <vt:lpstr>Ο ΠΕΡΣΙΚΟΣ ΚΙΝΔΥΝΟΣ</vt:lpstr>
      <vt:lpstr>Παρουσίαση του PowerPoint</vt:lpstr>
      <vt:lpstr>Παρουσίαση του PowerPoint</vt:lpstr>
      <vt:lpstr>Αφορμή για την επίθεσή τους ήταν η βοήθεια που είχαν στείλει οι Αθηναίοι και οι Ερετριείς στους Έλληνες της Μ. Ασίας κατά την Ιωνική επανάσταση.</vt:lpstr>
      <vt:lpstr>Το 392 π.Χ. ετοίμασαν στρατό και στόλο  και ξεκίνησαν να επιτεθούν στην Ελλάδα.</vt:lpstr>
      <vt:lpstr>Ο στρατός τους, με αρχηγό το Μαρδόνιο, πέρασε τον Ελλήσποντο και έφτασε στη Μακεδονία.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 ΠΕΡΣΙΚΟΣ ΚΙΝΔΥΝΟΣ</dc:title>
  <dc:creator>Αχιλλέας</dc:creator>
  <cp:lastModifiedBy>Αχιλλέας</cp:lastModifiedBy>
  <cp:revision>37</cp:revision>
  <dcterms:created xsi:type="dcterms:W3CDTF">2021-06-07T17:33:51Z</dcterms:created>
  <dcterms:modified xsi:type="dcterms:W3CDTF">2021-06-07T20:11:35Z</dcterms:modified>
</cp:coreProperties>
</file>