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78" r:id="rId4"/>
    <p:sldId id="258" r:id="rId5"/>
    <p:sldId id="260" r:id="rId6"/>
    <p:sldId id="261" r:id="rId7"/>
    <p:sldId id="276" r:id="rId8"/>
    <p:sldId id="262" r:id="rId9"/>
    <p:sldId id="263" r:id="rId10"/>
    <p:sldId id="264" r:id="rId11"/>
    <p:sldId id="265" r:id="rId12"/>
    <p:sldId id="269" r:id="rId13"/>
    <p:sldId id="267" r:id="rId14"/>
    <p:sldId id="268" r:id="rId15"/>
    <p:sldId id="270" r:id="rId16"/>
    <p:sldId id="271" r:id="rId17"/>
    <p:sldId id="272" r:id="rId18"/>
    <p:sldId id="273" r:id="rId19"/>
    <p:sldId id="279" r:id="rId20"/>
    <p:sldId id="280" r:id="rId21"/>
    <p:sldId id="281" r:id="rId22"/>
    <p:sldId id="282" r:id="rId23"/>
    <p:sldId id="284" r:id="rId24"/>
    <p:sldId id="285" r:id="rId25"/>
    <p:sldId id="286" r:id="rId26"/>
    <p:sldId id="283"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E1EA"/>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784B7-A6E1-4C3A-96E6-9ED44409529E}" type="datetimeFigureOut">
              <a:rPr lang="en-US" smtClean="0"/>
              <a:pPr/>
              <a:t>6/14/2021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52A6C-EB58-44D8-87B4-2B5EA19682BA}" type="slidenum">
              <a:rPr lang="en-US" smtClean="0"/>
              <a:pPr/>
              <a:t>‹#›</a:t>
            </a:fld>
            <a:endParaRPr lang="en-US"/>
          </a:p>
        </p:txBody>
      </p:sp>
    </p:spTree>
    <p:extLst>
      <p:ext uri="{BB962C8B-B14F-4D97-AF65-F5344CB8AC3E}">
        <p14:creationId xmlns:p14="http://schemas.microsoft.com/office/powerpoint/2010/main" xmlns="" val="19800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52A6C-EB58-44D8-87B4-2B5EA19682BA}" type="slidenum">
              <a:rPr lang="en-US" smtClean="0"/>
              <a:pPr/>
              <a:t>19</a:t>
            </a:fld>
            <a:endParaRPr lang="en-US"/>
          </a:p>
        </p:txBody>
      </p:sp>
    </p:spTree>
    <p:extLst>
      <p:ext uri="{BB962C8B-B14F-4D97-AF65-F5344CB8AC3E}">
        <p14:creationId xmlns:p14="http://schemas.microsoft.com/office/powerpoint/2010/main" xmlns="" val="98784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8303104-1256-4901-8762-6EA95E905A68}" type="datetimeFigureOut">
              <a:rPr lang="en-US" smtClean="0"/>
              <a:pPr/>
              <a:t>6/14/2021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73D6717-F6EB-4409-98E2-B6B34064AC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303104-1256-4901-8762-6EA95E905A68}" type="datetimeFigureOut">
              <a:rPr lang="en-US" smtClean="0"/>
              <a:pPr/>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6717-F6EB-4409-98E2-B6B34064AC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303104-1256-4901-8762-6EA95E905A68}" type="datetimeFigureOut">
              <a:rPr lang="en-US" smtClean="0"/>
              <a:pPr/>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6717-F6EB-4409-98E2-B6B34064AC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303104-1256-4901-8762-6EA95E905A68}" type="datetimeFigureOut">
              <a:rPr lang="en-US" smtClean="0"/>
              <a:pPr/>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6717-F6EB-4409-98E2-B6B34064AC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303104-1256-4901-8762-6EA95E905A68}" type="datetimeFigureOut">
              <a:rPr lang="en-US" smtClean="0"/>
              <a:pPr/>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D6717-F6EB-4409-98E2-B6B34064AC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303104-1256-4901-8762-6EA95E905A68}"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6717-F6EB-4409-98E2-B6B34064AC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303104-1256-4901-8762-6EA95E905A68}" type="datetimeFigureOut">
              <a:rPr lang="en-US" smtClean="0"/>
              <a:pPr/>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D6717-F6EB-4409-98E2-B6B34064AC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303104-1256-4901-8762-6EA95E905A68}" type="datetimeFigureOut">
              <a:rPr lang="en-US" smtClean="0"/>
              <a:pPr/>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D6717-F6EB-4409-98E2-B6B34064AC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03104-1256-4901-8762-6EA95E905A68}" type="datetimeFigureOut">
              <a:rPr lang="en-US" smtClean="0"/>
              <a:pPr/>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D6717-F6EB-4409-98E2-B6B34064AC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303104-1256-4901-8762-6EA95E905A68}"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D6717-F6EB-4409-98E2-B6B34064AC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303104-1256-4901-8762-6EA95E905A68}"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73D6717-F6EB-4409-98E2-B6B34064ACD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303104-1256-4901-8762-6EA95E905A68}" type="datetimeFigureOut">
              <a:rPr lang="en-US" smtClean="0"/>
              <a:pPr/>
              <a:t>6/14/2021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3D6717-F6EB-4409-98E2-B6B34064ACD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ewsbomb.gr/kosmos/story/639352/oi-talimpan-edeixan-tin-anthropia-toys-kai-lithovolisan-moixalida-vid"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DKOMokHegI"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LqN-Pufx-4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w5NLzsMjUQ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oMJnkjK6z8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8nGSsuDwHI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2856"/>
          </a:xfrm>
        </p:spPr>
        <p:txBody>
          <a:bodyPr/>
          <a:lstStyle/>
          <a:p>
            <a:pPr algn="ctr"/>
            <a:r>
              <a:rPr lang="el-GR" dirty="0" smtClean="0">
                <a:latin typeface="Comic Sans MS" panose="030F0702030302020204" pitchFamily="66" charset="0"/>
              </a:rPr>
              <a:t>Η Θέση της γυναίκας στη σύγχρονη κοινωνία</a:t>
            </a:r>
            <a:endParaRPr lang="en-US" dirty="0">
              <a:latin typeface="Comic Sans MS" panose="030F0702030302020204" pitchFamily="66" charset="0"/>
            </a:endParaRPr>
          </a:p>
        </p:txBody>
      </p:sp>
      <p:sp>
        <p:nvSpPr>
          <p:cNvPr id="3" name="Subtitle 2"/>
          <p:cNvSpPr>
            <a:spLocks noGrp="1"/>
          </p:cNvSpPr>
          <p:nvPr>
            <p:ph type="subTitle" idx="1"/>
          </p:nvPr>
        </p:nvSpPr>
        <p:spPr>
          <a:xfrm>
            <a:off x="0" y="2204864"/>
            <a:ext cx="9144000" cy="4653136"/>
          </a:xfrm>
        </p:spPr>
        <p:txBody>
          <a:bodyPr>
            <a:normAutofit fontScale="85000" lnSpcReduction="10000"/>
          </a:bodyPr>
          <a:lstStyle/>
          <a:p>
            <a:pPr algn="ctr"/>
            <a:r>
              <a:rPr lang="el-GR" dirty="0" smtClean="0">
                <a:solidFill>
                  <a:schemeClr val="bg1"/>
                </a:solidFill>
                <a:latin typeface="Comic Sans MS" panose="030F0702030302020204" pitchFamily="66" charset="0"/>
              </a:rPr>
              <a:t>Η ΘΕΣΗ ΤΗΣ ΓΥΝΑΙΚΑΣ </a:t>
            </a:r>
            <a:r>
              <a:rPr lang="el-GR" dirty="0">
                <a:solidFill>
                  <a:schemeClr val="bg1"/>
                </a:solidFill>
                <a:latin typeface="Comic Sans MS" panose="030F0702030302020204" pitchFamily="66" charset="0"/>
              </a:rPr>
              <a:t>ΣΤΙΣ 5 ΗΠΕΙΡΟΥΣ.</a:t>
            </a:r>
          </a:p>
          <a:p>
            <a:pPr marL="457200" indent="-457200" algn="l">
              <a:buFont typeface="Arial" panose="020B0604020202020204" pitchFamily="34" charset="0"/>
              <a:buChar char="•"/>
            </a:pPr>
            <a:r>
              <a:rPr lang="el-GR" dirty="0">
                <a:latin typeface="Comic Sans MS" panose="030F0702030302020204" pitchFamily="66" charset="0"/>
              </a:rPr>
              <a:t>Από τη γέννηση ως τον θ</a:t>
            </a:r>
            <a:r>
              <a:rPr lang="el-GR" dirty="0" smtClean="0">
                <a:latin typeface="Comic Sans MS" panose="030F0702030302020204" pitchFamily="66" charset="0"/>
              </a:rPr>
              <a:t>άνατο</a:t>
            </a:r>
            <a:r>
              <a:rPr lang="el-GR" dirty="0">
                <a:latin typeface="Comic Sans MS" panose="030F0702030302020204" pitchFamily="66" charset="0"/>
              </a:rPr>
              <a:t>, σε περιόδους ειρήνης όσο και πολέμου, οι </a:t>
            </a:r>
            <a:r>
              <a:rPr lang="el-GR" dirty="0" smtClean="0">
                <a:latin typeface="Comic Sans MS" panose="030F0702030302020204" pitchFamily="66" charset="0"/>
              </a:rPr>
              <a:t>γυναίκες αντιμετωπίζουν </a:t>
            </a:r>
            <a:r>
              <a:rPr lang="el-GR" dirty="0">
                <a:latin typeface="Comic Sans MS" panose="030F0702030302020204" pitchFamily="66" charset="0"/>
              </a:rPr>
              <a:t>διακρίσεις και βία από την πολιτεία, την τοπική κοινωνία και την οικογένεια.</a:t>
            </a:r>
          </a:p>
          <a:p>
            <a:pPr marL="457200" indent="-457200" algn="l">
              <a:buFont typeface="Arial" panose="020B0604020202020204" pitchFamily="34" charset="0"/>
              <a:buChar char="•"/>
            </a:pPr>
            <a:r>
              <a:rPr lang="el-GR" dirty="0" smtClean="0">
                <a:solidFill>
                  <a:srgbClr val="4DE1EA"/>
                </a:solidFill>
                <a:latin typeface="Comic Sans MS" panose="030F0702030302020204" pitchFamily="66" charset="0"/>
              </a:rPr>
              <a:t>Οι </a:t>
            </a:r>
            <a:r>
              <a:rPr lang="el-GR" dirty="0">
                <a:solidFill>
                  <a:srgbClr val="4DE1EA"/>
                </a:solidFill>
                <a:latin typeface="Comic Sans MS" panose="030F0702030302020204" pitchFamily="66" charset="0"/>
              </a:rPr>
              <a:t>γυναίκες συγκροτούν μία ιδιαίτερα ευπαθή κοινωνική ομάδα , η οποία ανάλογα με τον </a:t>
            </a:r>
            <a:r>
              <a:rPr lang="el-GR" dirty="0" smtClean="0">
                <a:solidFill>
                  <a:srgbClr val="4DE1EA"/>
                </a:solidFill>
                <a:latin typeface="Comic Sans MS" panose="030F0702030302020204" pitchFamily="66" charset="0"/>
              </a:rPr>
              <a:t>τόπο διαμονής</a:t>
            </a:r>
            <a:r>
              <a:rPr lang="el-GR" dirty="0">
                <a:solidFill>
                  <a:srgbClr val="4DE1EA"/>
                </a:solidFill>
                <a:latin typeface="Comic Sans MS" panose="030F0702030302020204" pitchFamily="66" charset="0"/>
              </a:rPr>
              <a:t>, την ηλικία , την θ</a:t>
            </a:r>
            <a:r>
              <a:rPr lang="el-GR" dirty="0" smtClean="0">
                <a:solidFill>
                  <a:srgbClr val="4DE1EA"/>
                </a:solidFill>
                <a:latin typeface="Comic Sans MS" panose="030F0702030302020204" pitchFamily="66" charset="0"/>
              </a:rPr>
              <a:t>ρησκεία, </a:t>
            </a:r>
            <a:r>
              <a:rPr lang="el-GR" dirty="0">
                <a:solidFill>
                  <a:srgbClr val="4DE1EA"/>
                </a:solidFill>
                <a:latin typeface="Comic Sans MS" panose="030F0702030302020204" pitchFamily="66" charset="0"/>
              </a:rPr>
              <a:t>τα ήθη και τα έθιμα του λαού της, έχει να </a:t>
            </a:r>
            <a:r>
              <a:rPr lang="el-GR" dirty="0" smtClean="0">
                <a:solidFill>
                  <a:srgbClr val="4DE1EA"/>
                </a:solidFill>
                <a:latin typeface="Comic Sans MS" panose="030F0702030302020204" pitchFamily="66" charset="0"/>
              </a:rPr>
              <a:t>αντιμετωπίσει πληθώρα </a:t>
            </a:r>
            <a:r>
              <a:rPr lang="el-GR" dirty="0">
                <a:solidFill>
                  <a:srgbClr val="4DE1EA"/>
                </a:solidFill>
                <a:latin typeface="Comic Sans MS" panose="030F0702030302020204" pitchFamily="66" charset="0"/>
              </a:rPr>
              <a:t>κοινωνικών προβλημάτων σε βάρος της. </a:t>
            </a:r>
            <a:endParaRPr lang="el-GR" dirty="0" smtClean="0">
              <a:solidFill>
                <a:srgbClr val="4DE1EA"/>
              </a:solidFill>
              <a:latin typeface="Comic Sans MS" panose="030F0702030302020204" pitchFamily="66" charset="0"/>
            </a:endParaRPr>
          </a:p>
          <a:p>
            <a:pPr marL="457200" indent="-457200" algn="l">
              <a:buFont typeface="Arial" panose="020B0604020202020204" pitchFamily="34" charset="0"/>
              <a:buChar char="•"/>
            </a:pPr>
            <a:r>
              <a:rPr lang="el-GR" dirty="0" smtClean="0">
                <a:latin typeface="Comic Sans MS" panose="030F0702030302020204" pitchFamily="66" charset="0"/>
              </a:rPr>
              <a:t>Παρά </a:t>
            </a:r>
            <a:r>
              <a:rPr lang="el-GR" dirty="0">
                <a:latin typeface="Comic Sans MS" panose="030F0702030302020204" pitchFamily="66" charset="0"/>
              </a:rPr>
              <a:t>τους σκληρούς αγώνες που </a:t>
            </a:r>
            <a:r>
              <a:rPr lang="el-GR" dirty="0" smtClean="0">
                <a:latin typeface="Comic Sans MS" panose="030F0702030302020204" pitchFamily="66" charset="0"/>
              </a:rPr>
              <a:t>έχουν σημειωθεί </a:t>
            </a:r>
            <a:r>
              <a:rPr lang="el-GR" dirty="0">
                <a:latin typeface="Comic Sans MS" panose="030F0702030302020204" pitchFamily="66" charset="0"/>
              </a:rPr>
              <a:t>με σκοπό την ισότητα μεταξύ των δύο φύλων και την υποτιθέμενη επίτευξη </a:t>
            </a:r>
            <a:r>
              <a:rPr lang="el-GR" dirty="0" smtClean="0">
                <a:latin typeface="Comic Sans MS" panose="030F0702030302020204" pitchFamily="66" charset="0"/>
              </a:rPr>
              <a:t>του συγκεκριμένου </a:t>
            </a:r>
            <a:r>
              <a:rPr lang="el-GR" dirty="0">
                <a:latin typeface="Comic Sans MS" panose="030F0702030302020204" pitchFamily="66" charset="0"/>
              </a:rPr>
              <a:t>στόχου , είναι γεγονός πως εκατομμύρια γυναίκες πλήττονται καθημερινά </a:t>
            </a:r>
            <a:r>
              <a:rPr lang="el-GR" dirty="0" smtClean="0">
                <a:latin typeface="Comic Sans MS" panose="030F0702030302020204" pitchFamily="66" charset="0"/>
              </a:rPr>
              <a:t>από προκαταλήψεις </a:t>
            </a:r>
            <a:r>
              <a:rPr lang="el-GR" dirty="0">
                <a:latin typeface="Comic Sans MS" panose="030F0702030302020204" pitchFamily="66" charset="0"/>
              </a:rPr>
              <a:t>και στερεότυπα και γίνονται θύματα βίας και ανεξέλεγκτης συμπεριφοράς </a:t>
            </a:r>
            <a:r>
              <a:rPr lang="el-GR" dirty="0" smtClean="0">
                <a:latin typeface="Comic Sans MS" panose="030F0702030302020204" pitchFamily="66" charset="0"/>
              </a:rPr>
              <a:t>αντρών, οι </a:t>
            </a:r>
            <a:r>
              <a:rPr lang="el-GR" dirty="0">
                <a:latin typeface="Comic Sans MS" panose="030F0702030302020204" pitchFamily="66" charset="0"/>
              </a:rPr>
              <a:t>οποίοι λειτουργούν ως αυθεντία</a:t>
            </a:r>
            <a:r>
              <a:rPr lang="el-GR" dirty="0" smtClean="0">
                <a:latin typeface="Comic Sans MS" panose="030F0702030302020204" pitchFamily="66" charset="0"/>
              </a:rPr>
              <a:t>.</a:t>
            </a:r>
            <a:endParaRPr lang="el-GR" dirty="0">
              <a:latin typeface="Comic Sans MS" panose="030F0702030302020204" pitchFamily="66" charset="0"/>
            </a:endParaRPr>
          </a:p>
        </p:txBody>
      </p:sp>
    </p:spTree>
    <p:extLst>
      <p:ext uri="{BB962C8B-B14F-4D97-AF65-F5344CB8AC3E}">
        <p14:creationId xmlns:p14="http://schemas.microsoft.com/office/powerpoint/2010/main" xmlns="" val="418163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heel(1)">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4073624"/>
          </a:xfrm>
        </p:spPr>
        <p:txBody>
          <a:bodyPr>
            <a:normAutofit/>
          </a:bodyPr>
          <a:lstStyle/>
          <a:p>
            <a:pPr algn="ctr"/>
            <a:r>
              <a:rPr lang="el-GR" sz="8000" dirty="0" smtClean="0">
                <a:hlinkClick r:id="rId2"/>
              </a:rPr>
              <a:t>Ταλιμπάν λιθοβολούν μοιχαλίδα</a:t>
            </a:r>
            <a:endParaRPr lang="en-US" sz="8000" dirty="0"/>
          </a:p>
        </p:txBody>
      </p:sp>
    </p:spTree>
    <p:extLst>
      <p:ext uri="{BB962C8B-B14F-4D97-AF65-F5344CB8AC3E}">
        <p14:creationId xmlns:p14="http://schemas.microsoft.com/office/powerpoint/2010/main" xmlns="" val="3350463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0" y="0"/>
            <a:ext cx="9144000" cy="6858000"/>
          </a:xfrm>
        </p:spPr>
        <p:txBody>
          <a:bodyPr>
            <a:noAutofit/>
          </a:bodyPr>
          <a:lstStyle/>
          <a:p>
            <a:pPr algn="ctr"/>
            <a:r>
              <a:rPr lang="el-GR" sz="4400" dirty="0">
                <a:solidFill>
                  <a:schemeClr val="tx1"/>
                </a:solidFill>
                <a:latin typeface="Comic Sans MS" panose="030F0702030302020204" pitchFamily="66" charset="0"/>
              </a:rPr>
              <a:t>Η γυναίκα στο </a:t>
            </a:r>
            <a:r>
              <a:rPr lang="el-GR" sz="4400" dirty="0" smtClean="0">
                <a:solidFill>
                  <a:schemeClr val="tx1"/>
                </a:solidFill>
                <a:latin typeface="Comic Sans MS" panose="030F0702030302020204" pitchFamily="66" charset="0"/>
              </a:rPr>
              <a:t>Κοράνι</a:t>
            </a:r>
            <a:r>
              <a:rPr lang="el-GR" sz="2000" dirty="0" smtClean="0">
                <a:solidFill>
                  <a:schemeClr val="tx1"/>
                </a:solidFill>
                <a:latin typeface="Comic Sans MS" panose="030F0702030302020204" pitchFamily="66" charset="0"/>
              </a:rPr>
              <a:t/>
            </a:r>
            <a:br>
              <a:rPr lang="el-GR" sz="2000" dirty="0" smtClean="0">
                <a:solidFill>
                  <a:schemeClr val="tx1"/>
                </a:solidFill>
                <a:latin typeface="Comic Sans MS" panose="030F0702030302020204" pitchFamily="66" charset="0"/>
              </a:rPr>
            </a:br>
            <a:r>
              <a:rPr lang="el-GR" sz="2000" dirty="0">
                <a:solidFill>
                  <a:schemeClr val="tx1"/>
                </a:solidFill>
                <a:latin typeface="Comic Sans MS" panose="030F0702030302020204" pitchFamily="66" charset="0"/>
              </a:rPr>
              <a:t/>
            </a:r>
            <a:br>
              <a:rPr lang="el-GR" sz="2000" dirty="0">
                <a:solidFill>
                  <a:schemeClr val="tx1"/>
                </a:solidFill>
                <a:latin typeface="Comic Sans MS" panose="030F0702030302020204" pitchFamily="66" charset="0"/>
              </a:rPr>
            </a:br>
            <a:r>
              <a:rPr lang="el-GR" sz="2000" dirty="0">
                <a:latin typeface="Comic Sans MS" panose="030F0702030302020204" pitchFamily="66" charset="0"/>
              </a:rPr>
              <a:t/>
            </a:r>
            <a:br>
              <a:rPr lang="el-GR" sz="2000" dirty="0">
                <a:latin typeface="Comic Sans MS" panose="030F0702030302020204" pitchFamily="66" charset="0"/>
              </a:rPr>
            </a:br>
            <a:r>
              <a:rPr lang="el-GR" sz="2000" dirty="0">
                <a:latin typeface="Comic Sans MS" panose="030F0702030302020204" pitchFamily="66" charset="0"/>
              </a:rPr>
              <a:t>Ξεκινώντας από τη θρησκεία, βλέπουμε πώς το ιερό βιβλίο των μουσουλμάνων, το Κοράνι, τονίζει ότι οι γυναίκες «οφείλουσι να εκπληρώσι τα εαυτών καθήκοντα ώς αρμόζει, οι δε άνδρες να προσφέρωνται προς αυτάς μετά δικαιοσύνης, αλλ’ έχουσι την εαυτών εξουσίαν» (Η Βούς, 2:228). Κατά τη μουσουλμανική θρησκευτική παράδοση, ο Μωάμεθ είπε χαρακτηριστικά για τη στάση της γυναίκας προς τον σύζυγο της: «Αν είχα εξουσία για το προσκύνημα, θα έδινα εντολή να προσκυνά η γυναίκα τον άνδρα της»2. Κάθε σύζυγος είναι υποχρεωμένη να έχει στάση προσοχής απέναντι στον σύζυγο της και να τον υπακούει, εκτός εάν αυτός θέλει κάτι το οποίο είναι θρησκευτικά απαγορευμένο. Αυτή διαμένει στην κατοικία του άνδρα της. Χωρίς την άδειά του, δεν μπορεί να κάνει επισκέψεις, ούτε και ελεύθερη επαγγελματική ζωή. Η απαγόρευση αυτή υπάρχει και σε νεώτερες νομοθεσίες, όπως, παραδείγματος χάριν, στην Αίγυπτο, στη Συρία, στο Ιράν και στο Ιράκ.</a:t>
            </a:r>
            <a:br>
              <a:rPr lang="el-GR" sz="2000" dirty="0">
                <a:latin typeface="Comic Sans MS" panose="030F0702030302020204" pitchFamily="66" charset="0"/>
              </a:rPr>
            </a:br>
            <a:r>
              <a:rPr lang="el-GR" sz="2000" dirty="0">
                <a:latin typeface="Comic Sans MS" panose="030F0702030302020204" pitchFamily="66" charset="0"/>
              </a:rPr>
              <a:t/>
            </a:r>
            <a:br>
              <a:rPr lang="el-GR" sz="2000" dirty="0">
                <a:latin typeface="Comic Sans MS" panose="030F0702030302020204" pitchFamily="66" charset="0"/>
              </a:rPr>
            </a:br>
            <a:endParaRPr lang="en-US" sz="2000" dirty="0">
              <a:latin typeface="Comic Sans MS" panose="030F0702030302020204" pitchFamily="66" charset="0"/>
            </a:endParaRPr>
          </a:p>
        </p:txBody>
      </p:sp>
    </p:spTree>
    <p:extLst>
      <p:ext uri="{BB962C8B-B14F-4D97-AF65-F5344CB8AC3E}">
        <p14:creationId xmlns:p14="http://schemas.microsoft.com/office/powerpoint/2010/main" xmlns="" val="145507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417440"/>
          </a:xfrm>
        </p:spPr>
        <p:txBody>
          <a:bodyPr/>
          <a:lstStyle/>
          <a:p>
            <a:r>
              <a:rPr lang="el-GR" dirty="0" smtClean="0">
                <a:hlinkClick r:id="rId2"/>
              </a:rPr>
              <a:t>Τα κορίτσια του Ισλάμ</a:t>
            </a:r>
            <a:endParaRPr lang="en-US" dirty="0"/>
          </a:p>
        </p:txBody>
      </p:sp>
    </p:spTree>
    <p:extLst>
      <p:ext uri="{BB962C8B-B14F-4D97-AF65-F5344CB8AC3E}">
        <p14:creationId xmlns:p14="http://schemas.microsoft.com/office/powerpoint/2010/main" xmlns="" val="372759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0" y="0"/>
            <a:ext cx="9144000" cy="6858000"/>
          </a:xfrm>
        </p:spPr>
        <p:txBody>
          <a:bodyPr>
            <a:normAutofit/>
          </a:bodyPr>
          <a:lstStyle/>
          <a:p>
            <a:pPr algn="l"/>
            <a:r>
              <a:rPr lang="el-GR" sz="1600" dirty="0">
                <a:solidFill>
                  <a:schemeClr val="tx1"/>
                </a:solidFill>
                <a:latin typeface="Comic Sans MS" panose="030F0702030302020204" pitchFamily="66" charset="0"/>
              </a:rPr>
              <a:t>Όπως φαίνεται από τα πιο πάνω χωρία, μιλώντας συνήθως για τη γυναίκα και τη θέση της στην ισλαμική κοινωνία γίνεται αναφορά στη σύζυγο-γυναίκα, μια και στις μουσουλμανικές χώρες το μοντέλο της ελεύθερης μοναχικής γυναικας είναι άγνωστο. Κάθε σύζυγος εχει το δικαίωμα να επισκέπτεται τους γονείς της και τους στενούς συγγενείς της, παρόλο πού ο σύζυγος μπορεί να της απαγορεύσει να δέχεται επισκέψεις, εξαιρουμένων μικρών παιδιών από προηγούμενο γάμο, και κατά τους Μαλικίτες ακόμα και τους γονείς της μέχρι μόνο μία φορά την εβδομάδα. Η γυναίκα είναι υποχρεωμένη να έχει συζυγικές σχέσεις με τον άνδρα της, εκτός αν ο τελευταίος δεν έχει καταβάλει το συμφωνημένο μέρος της προίκας η εάν ένεκα νηστείας δικαιούται να αρνηθεί. Αδικαιολόγητη άρνηση των συζυγικών σχέσεων δίνει αυτόματα στον άνδρα το δικαίωμα για έκφραση της αποπομπής. Το ίδιο αποτέλεσμα έχει και η τυχόν χρήση αντισυλληπτικών εκ μέρους της γυναίκας.</a:t>
            </a:r>
            <a:br>
              <a:rPr lang="el-GR" sz="1600" dirty="0">
                <a:solidFill>
                  <a:schemeClr val="tx1"/>
                </a:solidFill>
                <a:latin typeface="Comic Sans MS" panose="030F0702030302020204" pitchFamily="66" charset="0"/>
              </a:rPr>
            </a:br>
            <a:r>
              <a:rPr lang="el-GR" sz="1600" dirty="0">
                <a:solidFill>
                  <a:schemeClr val="tx1"/>
                </a:solidFill>
                <a:latin typeface="Comic Sans MS" panose="030F0702030302020204" pitchFamily="66" charset="0"/>
              </a:rPr>
              <a:t/>
            </a:r>
            <a:br>
              <a:rPr lang="el-GR" sz="1600" dirty="0">
                <a:solidFill>
                  <a:schemeClr val="tx1"/>
                </a:solidFill>
                <a:latin typeface="Comic Sans MS" panose="030F0702030302020204" pitchFamily="66" charset="0"/>
              </a:rPr>
            </a:br>
            <a:r>
              <a:rPr lang="el-GR" sz="1600" dirty="0">
                <a:solidFill>
                  <a:srgbClr val="4DE1EA"/>
                </a:solidFill>
                <a:latin typeface="Comic Sans MS" panose="030F0702030302020204" pitchFamily="66" charset="0"/>
              </a:rPr>
              <a:t>Το Κοράνι επιτρέπει στους άνδρες να τιμωρούν τις γυναίκες σε περιπτώσεις απείθειας, μή εφαρμογής των καθηκόντων τους, αλλά και για λόγους βελτίωσης του χαρακτήρα. Χαρακτηριστικά είναι στην προκειμένη περίπτωση τα λόγια του χωρίου (Αι Γυναίκες, 4:38); «Οί άνδρες είναι ανώτεροι των γυναικών ένεκα της ιδιότητος δι’ ης ο Θεός ύψ’ωσε τους μέν επί των δέ, και διότι οι άνδρες προικίζουσι τάς γυναίκας εκ του πλούτου αυτών… Ονειδίζετε εκείνας, ων την απείθειαν πτοεισθε. Θέλετε ορίσει εις αυτάς χωριστήν κοίτην, τύπτοντες αυτάς. Εάν όμως ύπακούωσιν υμάς, έστε προς αυτάς ευμενείς».</a:t>
            </a:r>
            <a:br>
              <a:rPr lang="el-GR" sz="1600" dirty="0">
                <a:solidFill>
                  <a:srgbClr val="4DE1EA"/>
                </a:solidFill>
                <a:latin typeface="Comic Sans MS" panose="030F0702030302020204" pitchFamily="66" charset="0"/>
              </a:rPr>
            </a:br>
            <a:r>
              <a:rPr lang="el-GR" sz="1600" dirty="0">
                <a:solidFill>
                  <a:srgbClr val="4DE1EA"/>
                </a:solidFill>
                <a:latin typeface="Comic Sans MS" panose="030F0702030302020204" pitchFamily="66" charset="0"/>
              </a:rPr>
              <a:t/>
            </a:r>
            <a:br>
              <a:rPr lang="el-GR" sz="1600" dirty="0">
                <a:solidFill>
                  <a:srgbClr val="4DE1EA"/>
                </a:solidFill>
                <a:latin typeface="Comic Sans MS" panose="030F0702030302020204" pitchFamily="66" charset="0"/>
              </a:rPr>
            </a:br>
            <a:r>
              <a:rPr lang="el-GR" sz="1600" dirty="0">
                <a:solidFill>
                  <a:schemeClr val="tx1"/>
                </a:solidFill>
                <a:latin typeface="Comic Sans MS" panose="030F0702030302020204" pitchFamily="66" charset="0"/>
              </a:rPr>
              <a:t>Ο ισλαμικός φονταμενταλιασμός από τη μια και η πατριαρχική δομή της κοινωνίας από την άλλη συμβάλλουν στη διατήρηση της ανισότητας μεταξύ των δύο φύλων.</a:t>
            </a:r>
            <a:br>
              <a:rPr lang="el-GR" sz="1600" dirty="0">
                <a:solidFill>
                  <a:schemeClr val="tx1"/>
                </a:solidFill>
                <a:latin typeface="Comic Sans MS" panose="030F0702030302020204" pitchFamily="66" charset="0"/>
              </a:rPr>
            </a:br>
            <a:r>
              <a:rPr lang="el-GR" sz="1600" dirty="0">
                <a:solidFill>
                  <a:schemeClr val="tx1"/>
                </a:solidFill>
                <a:latin typeface="Comic Sans MS" panose="030F0702030302020204" pitchFamily="66" charset="0"/>
              </a:rPr>
              <a:t/>
            </a:r>
            <a:br>
              <a:rPr lang="el-GR" sz="1600" dirty="0">
                <a:solidFill>
                  <a:schemeClr val="tx1"/>
                </a:solidFill>
                <a:latin typeface="Comic Sans MS" panose="030F0702030302020204" pitchFamily="66" charset="0"/>
              </a:rPr>
            </a:br>
            <a:r>
              <a:rPr lang="el-GR" sz="1600" dirty="0">
                <a:solidFill>
                  <a:srgbClr val="4DE1EA"/>
                </a:solidFill>
                <a:latin typeface="Comic Sans MS" panose="030F0702030302020204" pitchFamily="66" charset="0"/>
              </a:rPr>
              <a:t>Κατά τον μεγάλο μουσουλμάνο θεολόγο Al Ghazali «Ο γάμος είναι ένα είδος σκλαβιάς για τη γυναίκα. Καθήκον της είναι η απόλυτη υπακοή στον άνδρα σε κάθε πράγμα, εκτός εάν αυτό βρίσκεται σε αντίθεση με τους νόμους του Ισλάμ».</a:t>
            </a:r>
            <a:endParaRPr lang="en-US" sz="1600" dirty="0">
              <a:solidFill>
                <a:srgbClr val="4DE1EA"/>
              </a:solidFill>
              <a:latin typeface="Comic Sans MS" panose="030F0702030302020204" pitchFamily="66" charset="0"/>
            </a:endParaRPr>
          </a:p>
        </p:txBody>
      </p:sp>
    </p:spTree>
    <p:extLst>
      <p:ext uri="{BB962C8B-B14F-4D97-AF65-F5344CB8AC3E}">
        <p14:creationId xmlns:p14="http://schemas.microsoft.com/office/powerpoint/2010/main" xmlns="" val="20771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278960" cy="2273424"/>
          </a:xfrm>
        </p:spPr>
        <p:txBody>
          <a:bodyPr/>
          <a:lstStyle/>
          <a:p>
            <a:r>
              <a:rPr lang="el-GR" dirty="0" smtClean="0">
                <a:hlinkClick r:id="rId2"/>
              </a:rPr>
              <a:t>Οι γυναίκες στο Ισλάμ</a:t>
            </a:r>
            <a:endParaRPr lang="en-US" dirty="0"/>
          </a:p>
        </p:txBody>
      </p:sp>
    </p:spTree>
    <p:extLst>
      <p:ext uri="{BB962C8B-B14F-4D97-AF65-F5344CB8AC3E}">
        <p14:creationId xmlns:p14="http://schemas.microsoft.com/office/powerpoint/2010/main" xmlns="" val="282317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6113" y="2557463"/>
            <a:ext cx="7851775"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39552" y="1340768"/>
            <a:ext cx="7848872" cy="4154984"/>
          </a:xfrm>
          <a:prstGeom prst="rect">
            <a:avLst/>
          </a:prstGeom>
        </p:spPr>
        <p:txBody>
          <a:bodyPr wrap="square">
            <a:spAutoFit/>
          </a:bodyPr>
          <a:lstStyle/>
          <a:p>
            <a:pPr algn="ctr"/>
            <a:r>
              <a:rPr lang="el-GR" sz="4400" dirty="0">
                <a:solidFill>
                  <a:srgbClr val="4DE1EA"/>
                </a:solidFill>
                <a:latin typeface="Comic Sans MS" panose="030F0702030302020204" pitchFamily="66" charset="0"/>
              </a:rPr>
              <a:t>Η ΘΕΣΗ ΤΩΝ ΓΥΝΑΙΚΩΝ ΣΤΗ ΣΥΓΧΡΟΝΗ ΙΝΔΙΑ</a:t>
            </a:r>
          </a:p>
          <a:p>
            <a:pPr algn="ctr"/>
            <a:r>
              <a:rPr lang="el-GR" sz="4400" dirty="0">
                <a:latin typeface="Comic Sans MS" panose="030F0702030302020204" pitchFamily="66" charset="0"/>
              </a:rPr>
              <a:t>''Το να μεγαλώνεις ένα κορίτσι, είναι σαν να ποτίζεις τον κήπο του γείτονα</a:t>
            </a:r>
          </a:p>
          <a:p>
            <a:pPr algn="ctr"/>
            <a:r>
              <a:rPr lang="el-GR" sz="4400" dirty="0">
                <a:latin typeface="Comic Sans MS" panose="030F0702030302020204" pitchFamily="66" charset="0"/>
              </a:rPr>
              <a:t>(Ινδικό ρητό) ''</a:t>
            </a:r>
            <a:endParaRPr lang="en-US" sz="4400" dirty="0">
              <a:latin typeface="Comic Sans MS" panose="030F0702030302020204" pitchFamily="66" charset="0"/>
            </a:endParaRPr>
          </a:p>
        </p:txBody>
      </p:sp>
    </p:spTree>
    <p:extLst>
      <p:ext uri="{BB962C8B-B14F-4D97-AF65-F5344CB8AC3E}">
        <p14:creationId xmlns:p14="http://schemas.microsoft.com/office/powerpoint/2010/main" xmlns="" val="16392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292080" cy="6858000"/>
          </a:xfrm>
        </p:spPr>
        <p:txBody>
          <a:bodyPr>
            <a:normAutofit/>
          </a:bodyPr>
          <a:lstStyle/>
          <a:p>
            <a:pPr algn="l"/>
            <a:r>
              <a:rPr lang="el-GR" sz="2200" dirty="0" smtClean="0">
                <a:latin typeface="Comic Sans MS" panose="030F0702030302020204" pitchFamily="66" charset="0"/>
              </a:rPr>
              <a:t>-Στον Ινδουισμό, η γυναίκα έχει θέση μόνο εντός της οικογένειας και, σύμφωνα με την ινδουιστική παράδοση, «μια γυναίκα δίχως σύζυγο δεν είναι ολοκληρωμένη».</a:t>
            </a:r>
            <a:br>
              <a:rPr lang="el-GR" sz="2200" dirty="0" smtClean="0">
                <a:latin typeface="Comic Sans MS" panose="030F0702030302020204" pitchFamily="66" charset="0"/>
              </a:rPr>
            </a:br>
            <a:r>
              <a:rPr lang="el-GR" sz="2200" dirty="0" smtClean="0">
                <a:solidFill>
                  <a:schemeClr val="tx1"/>
                </a:solidFill>
                <a:latin typeface="Comic Sans MS" panose="030F0702030302020204" pitchFamily="66" charset="0"/>
              </a:rPr>
              <a:t>-Μονάχα η έλευση του γιου θεωρείται ευλογία. </a:t>
            </a:r>
            <a:r>
              <a:rPr lang="el-GR" sz="2200" u="sng" dirty="0" smtClean="0">
                <a:solidFill>
                  <a:schemeClr val="tx1"/>
                </a:solidFill>
                <a:latin typeface="Comic Sans MS" panose="030F0702030302020204" pitchFamily="66" charset="0"/>
              </a:rPr>
              <a:t>Η έλευση της κόρης είναι συχνά συνώνυμο της κατάρας.</a:t>
            </a:r>
            <a:r>
              <a:rPr lang="el-GR" sz="2200" u="sng" dirty="0" smtClean="0">
                <a:latin typeface="Comic Sans MS" panose="030F0702030302020204" pitchFamily="66" charset="0"/>
              </a:rPr>
              <a:t/>
            </a:r>
            <a:br>
              <a:rPr lang="el-GR" sz="2200" u="sng" dirty="0" smtClean="0">
                <a:latin typeface="Comic Sans MS" panose="030F0702030302020204" pitchFamily="66" charset="0"/>
              </a:rPr>
            </a:br>
            <a:r>
              <a:rPr lang="el-GR" sz="2200" dirty="0" smtClean="0">
                <a:solidFill>
                  <a:srgbClr val="4DE1EA"/>
                </a:solidFill>
                <a:latin typeface="Comic Sans MS" panose="030F0702030302020204" pitchFamily="66" charset="0"/>
              </a:rPr>
              <a:t>-Η χηρεία είναι «τιμωρία», εξ ου και οι γάμοι ανήλικων κοριτσιών με ηλικιωμένους.</a:t>
            </a:r>
            <a:br>
              <a:rPr lang="el-GR" sz="2200" dirty="0" smtClean="0">
                <a:solidFill>
                  <a:srgbClr val="4DE1EA"/>
                </a:solidFill>
                <a:latin typeface="Comic Sans MS" panose="030F0702030302020204" pitchFamily="66" charset="0"/>
              </a:rPr>
            </a:br>
            <a:r>
              <a:rPr lang="el-GR" sz="2200" dirty="0" smtClean="0">
                <a:solidFill>
                  <a:schemeClr val="tx1"/>
                </a:solidFill>
                <a:latin typeface="Comic Sans MS" panose="030F0702030302020204" pitchFamily="66" charset="0"/>
              </a:rPr>
              <a:t>-Σύμφωνα με τις Γραφές, υπήρχαν τρεις εναλλακτικές για τις χήρες: να ταφούν μαζί με τον νεκρό, να παντρευτούν τον αδερφό του ή να ζήσουν απομονωμένες. Ενάρετη θεωρούνταν, ωστόσο, μονάχα η σύζυγος που ακολουθούσε το νεκρό σύζυγο στη νεκρική πυρά και καιγόταν μαζί του.</a:t>
            </a:r>
            <a:endParaRPr lang="en-US" sz="2200" u="sng" dirty="0">
              <a:latin typeface="Comic Sans MS" panose="030F0702030302020204"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0"/>
            <a:ext cx="385192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86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84984"/>
          </a:xfrm>
        </p:spPr>
        <p:txBody>
          <a:bodyPr>
            <a:normAutofit/>
          </a:bodyPr>
          <a:lstStyle/>
          <a:p>
            <a:r>
              <a:rPr lang="el-GR" sz="2000" dirty="0" smtClean="0">
                <a:solidFill>
                  <a:srgbClr val="993300"/>
                </a:solidFill>
                <a:latin typeface="Comic Sans MS" panose="030F0702030302020204" pitchFamily="66" charset="0"/>
              </a:rPr>
              <a:t>-Υπάρχουν γυναίκες που πέφτουν αυτοβούλως στην πυρά, προκειμένου να γίνουν «σάτι», κάτι που σχεδόν ισοδυναμεί με το να αγιάσουν.</a:t>
            </a:r>
            <a:br>
              <a:rPr lang="el-GR" sz="2000" dirty="0" smtClean="0">
                <a:solidFill>
                  <a:srgbClr val="993300"/>
                </a:solidFill>
                <a:latin typeface="Comic Sans MS" panose="030F0702030302020204" pitchFamily="66" charset="0"/>
              </a:rPr>
            </a:br>
            <a:r>
              <a:rPr lang="el-GR" sz="2000" dirty="0" smtClean="0">
                <a:solidFill>
                  <a:srgbClr val="4DE1EA"/>
                </a:solidFill>
                <a:latin typeface="Comic Sans MS" panose="030F0702030302020204" pitchFamily="66" charset="0"/>
              </a:rPr>
              <a:t>-Τον βασανιστικό αυτό θάνατο μπορούν να αποφύγουν οι έγκυες και οι μητέρες μικρών παιδιών, αλλά όσες από τις υπόλοιπες δεν το κάνουν, τιμωρούνται και ξαναγεννιούνται ως γυναίκες μέχρι τελικώς να δεχτούν να γίνουν κάρβουνο μαζί με τον νεκρό σύντροφο.</a:t>
            </a:r>
            <a:br>
              <a:rPr lang="el-GR" sz="2000" dirty="0" smtClean="0">
                <a:solidFill>
                  <a:srgbClr val="4DE1EA"/>
                </a:solidFill>
                <a:latin typeface="Comic Sans MS" panose="030F0702030302020204" pitchFamily="66" charset="0"/>
              </a:rPr>
            </a:br>
            <a:r>
              <a:rPr lang="el-GR" sz="2000" dirty="0" smtClean="0">
                <a:solidFill>
                  <a:srgbClr val="993300"/>
                </a:solidFill>
                <a:latin typeface="Comic Sans MS" panose="030F0702030302020204" pitchFamily="66" charset="0"/>
              </a:rPr>
              <a:t>-Όσες επιλέξουν να ζήσουν είναι καταδικασμένες στην απομόνωση, στο στιγματισμό, στο αιώνιο πένθος και στην ένδεια, αφού, είναι υποχρεωμένες να παραιτηθούν της περιουσίας τους.</a:t>
            </a:r>
            <a:br>
              <a:rPr lang="el-GR" sz="2000" dirty="0" smtClean="0">
                <a:solidFill>
                  <a:srgbClr val="993300"/>
                </a:solidFill>
                <a:latin typeface="Comic Sans MS" panose="030F0702030302020204" pitchFamily="66" charset="0"/>
              </a:rPr>
            </a:br>
            <a:r>
              <a:rPr lang="el-GR" sz="2000" dirty="0" smtClean="0">
                <a:solidFill>
                  <a:srgbClr val="4DE1EA"/>
                </a:solidFill>
                <a:latin typeface="Comic Sans MS" panose="030F0702030302020204" pitchFamily="66" charset="0"/>
              </a:rPr>
              <a:t>-Η παράδοση προστάζει η γη να μένει πάντα στα αρσενικά μέλη της οικογένειας</a:t>
            </a:r>
            <a:r>
              <a:rPr lang="el-GR" sz="2000" dirty="0" smtClean="0">
                <a:solidFill>
                  <a:srgbClr val="993300"/>
                </a:solidFill>
                <a:latin typeface="Comic Sans MS" panose="030F0702030302020204" pitchFamily="66" charset="0"/>
              </a:rPr>
              <a:t>.</a:t>
            </a:r>
            <a:endParaRPr lang="en-US" sz="2000" dirty="0">
              <a:solidFill>
                <a:srgbClr val="4DE1EA"/>
              </a:solidFill>
              <a:latin typeface="Comic Sans MS" panose="030F0702030302020204" pitchFamily="66"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284984"/>
            <a:ext cx="9144000" cy="35730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883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645024"/>
          </a:xfrm>
        </p:spPr>
        <p:txBody>
          <a:bodyPr>
            <a:noAutofit/>
          </a:bodyPr>
          <a:lstStyle/>
          <a:p>
            <a:r>
              <a:rPr lang="el-GR" sz="1900" dirty="0" smtClean="0">
                <a:solidFill>
                  <a:srgbClr val="993300"/>
                </a:solidFill>
                <a:latin typeface="Comic Sans MS" panose="030F0702030302020204" pitchFamily="66" charset="0"/>
              </a:rPr>
              <a:t>-Ο παραλογισμός ενάντια στη γυναίκα δε σταματά εκεί στον ινδουισμό. Εφόσον μια γυναίκα γεννήσει κορίτσι, αυτό είναι ένα μωρό ανεπιθύμητο, σε αντίθεση φυσικά με το αγόρι το οποίο είναι καλοδεχούμενο.</a:t>
            </a:r>
            <a:r>
              <a:rPr lang="el-GR" sz="1900" dirty="0" smtClean="0">
                <a:solidFill>
                  <a:srgbClr val="4DE1EA"/>
                </a:solidFill>
                <a:latin typeface="Comic Sans MS" panose="030F0702030302020204" pitchFamily="66" charset="0"/>
              </a:rPr>
              <a:t/>
            </a:r>
            <a:br>
              <a:rPr lang="el-GR" sz="1900" dirty="0" smtClean="0">
                <a:solidFill>
                  <a:srgbClr val="4DE1EA"/>
                </a:solidFill>
                <a:latin typeface="Comic Sans MS" panose="030F0702030302020204" pitchFamily="66" charset="0"/>
              </a:rPr>
            </a:br>
            <a:r>
              <a:rPr lang="el-GR" sz="1900" dirty="0" smtClean="0">
                <a:solidFill>
                  <a:srgbClr val="4DE1EA"/>
                </a:solidFill>
                <a:latin typeface="Comic Sans MS" panose="030F0702030302020204" pitchFamily="66" charset="0"/>
              </a:rPr>
              <a:t>-Αυτό δε γίνεται μόνο επειδή το αγόρι θα αυξήσει τα εισοδήματα της οικογένειας με το γάμο του, αλλά και επειδή θα εξασφαλίσει την μετενσάρκωση των γονιών του.</a:t>
            </a:r>
            <a:br>
              <a:rPr lang="el-GR" sz="1900" dirty="0" smtClean="0">
                <a:solidFill>
                  <a:srgbClr val="4DE1EA"/>
                </a:solidFill>
                <a:latin typeface="Comic Sans MS" panose="030F0702030302020204" pitchFamily="66" charset="0"/>
              </a:rPr>
            </a:br>
            <a:r>
              <a:rPr lang="el-GR" sz="1900" dirty="0" smtClean="0">
                <a:solidFill>
                  <a:srgbClr val="993300"/>
                </a:solidFill>
                <a:latin typeface="Comic Sans MS" panose="030F0702030302020204" pitchFamily="66" charset="0"/>
              </a:rPr>
              <a:t>-Άλλωστε, οι ινδουιστές γονείς μετενσαρκώνονται κανονικά μόνο αν ο γιος τους χορέψει έναν τελετουργικό χορό γύρω από την πυρά όπου θα καούν μετά το θάνατό τους.</a:t>
            </a:r>
            <a:r>
              <a:rPr lang="el-GR" sz="1900" dirty="0" smtClean="0">
                <a:solidFill>
                  <a:srgbClr val="4DE1EA"/>
                </a:solidFill>
                <a:latin typeface="Comic Sans MS" panose="030F0702030302020204" pitchFamily="66" charset="0"/>
              </a:rPr>
              <a:t/>
            </a:r>
            <a:br>
              <a:rPr lang="el-GR" sz="1900" dirty="0" smtClean="0">
                <a:solidFill>
                  <a:srgbClr val="4DE1EA"/>
                </a:solidFill>
                <a:latin typeface="Comic Sans MS" panose="030F0702030302020204" pitchFamily="66" charset="0"/>
              </a:rPr>
            </a:br>
            <a:r>
              <a:rPr lang="el-GR" sz="1900" dirty="0" smtClean="0">
                <a:solidFill>
                  <a:srgbClr val="4DE1EA"/>
                </a:solidFill>
                <a:latin typeface="Comic Sans MS" panose="030F0702030302020204" pitchFamily="66" charset="0"/>
              </a:rPr>
              <a:t>-Ο τοκετός γίνεται στο σπίτι με τη βοήθεια μιας «άγιαα», δηλαδή μαίας, και το μωρό σκοτώνεται επί τόπου αν δεν έχει το πολυπόθητο φύλο. Η μητέρα βεβαίως δεν ερωτάται αφού όλα συμφωνούνται μεταξύ πατέρα και άγιαα, η οποία δηλώνει ότι το μωρό γεννήθηκε νεκρό.  </a:t>
            </a:r>
            <a:endParaRPr lang="en-US" sz="1900" dirty="0">
              <a:solidFill>
                <a:srgbClr val="4DE1EA"/>
              </a:solidFill>
              <a:latin typeface="Comic Sans MS" panose="030F0702030302020204" pitchFamily="66" charset="0"/>
            </a:endParaRP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60800"/>
            <a:ext cx="9144000" cy="299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440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714750"/>
          </a:xfrm>
        </p:spPr>
        <p:txBody>
          <a:bodyPr>
            <a:normAutofit fontScale="90000"/>
          </a:bodyPr>
          <a:lstStyle/>
          <a:p>
            <a:pPr algn="ctr"/>
            <a:r>
              <a:rPr lang="el-GR" sz="3100" dirty="0" smtClean="0">
                <a:solidFill>
                  <a:srgbClr val="FFFF00"/>
                </a:solidFill>
                <a:latin typeface="Comic Sans MS" panose="030F0702030302020204" pitchFamily="66" charset="0"/>
              </a:rPr>
              <a:t>Η ΘΕΣΗ ΤΗΣ ΓΥΝΑΙΚΑΣ ΣΤΟ ΒΟΥΔΙΣΜΟ</a:t>
            </a:r>
            <a:br>
              <a:rPr lang="el-GR" sz="3100" dirty="0" smtClean="0">
                <a:solidFill>
                  <a:srgbClr val="FFFF00"/>
                </a:solidFill>
                <a:latin typeface="Comic Sans MS" panose="030F0702030302020204" pitchFamily="66" charset="0"/>
              </a:rPr>
            </a:br>
            <a:r>
              <a:rPr lang="el-GR" sz="2400" dirty="0" smtClean="0">
                <a:solidFill>
                  <a:srgbClr val="4DE1EA"/>
                </a:solidFill>
                <a:latin typeface="Comic Sans MS" panose="030F0702030302020204" pitchFamily="66" charset="0"/>
              </a:rPr>
              <a:t>-</a:t>
            </a:r>
            <a:r>
              <a:rPr lang="el-GR" sz="2400" dirty="0" smtClean="0">
                <a:latin typeface="Comic Sans MS" panose="030F0702030302020204" pitchFamily="66" charset="0"/>
              </a:rPr>
              <a:t>Στο Βουδισμό, στη θρησκεία που έχει καταχωριστεί ως περισσότερο φιλική απέναντι στο ασθενές φύλο, η γυναίκα βρίσκεται στο περιθώριο και εξαιρείται από τη μελέτη και το διαλογισμό.</a:t>
            </a:r>
            <a:br>
              <a:rPr lang="el-GR" sz="2400" dirty="0" smtClean="0">
                <a:latin typeface="Comic Sans MS" panose="030F0702030302020204" pitchFamily="66" charset="0"/>
              </a:rPr>
            </a:br>
            <a:r>
              <a:rPr lang="el-GR" sz="2400" dirty="0" smtClean="0">
                <a:solidFill>
                  <a:srgbClr val="FFFF00"/>
                </a:solidFill>
                <a:latin typeface="Comic Sans MS" panose="030F0702030302020204" pitchFamily="66" charset="0"/>
              </a:rPr>
              <a:t>-Λέγεται ότι η θεία του Βούδα τον είχε ακολουθήσει μαζί με άλλους μαθητές του στο δρόμο για τη Φώτιση. Είχε κάνει όλη την προετοιμασία, είχε νηστέψει, είχε ξυρίσει το κεφάλι της και τη μεγάλη μέρα μαζεύτηκαν όλοι οι μαθητές προκειμένου να πάρουν τα νάματα της σοφίας του Βούδα. Τι απέγινε η καημένη η θεία; Αποκλείστηκε διότι ήταν γυναίκα!!! </a:t>
            </a:r>
            <a:endParaRPr lang="en-US" sz="2400" dirty="0">
              <a:solidFill>
                <a:srgbClr val="FFFF00"/>
              </a:solidFill>
              <a:latin typeface="Comic Sans MS" panose="030F0702030302020204"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714750"/>
            <a:ext cx="9143999" cy="3143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42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0" y="0"/>
            <a:ext cx="9144000" cy="6858000"/>
          </a:xfrm>
        </p:spPr>
        <p:txBody>
          <a:bodyPr>
            <a:noAutofit/>
          </a:bodyPr>
          <a:lstStyle/>
          <a:p>
            <a:pPr marL="457200" indent="-457200" algn="l">
              <a:buFont typeface="Arial" panose="020B0604020202020204" pitchFamily="34" charset="0"/>
              <a:buChar char="•"/>
            </a:pPr>
            <a:r>
              <a:rPr lang="el-GR" sz="2200" dirty="0">
                <a:latin typeface="Comic Sans MS" panose="030F0702030302020204" pitchFamily="66" charset="0"/>
              </a:rPr>
              <a:t>Η βρεφοκτονία κοριτσιών στερεί από αμέτρητες γυναίκες την ίδια τη ζωή. </a:t>
            </a:r>
            <a:endParaRPr lang="el-GR" sz="2200" dirty="0" smtClean="0">
              <a:latin typeface="Comic Sans MS" panose="030F0702030302020204" pitchFamily="66" charset="0"/>
            </a:endParaRPr>
          </a:p>
          <a:p>
            <a:pPr marL="457200" indent="-457200" algn="l">
              <a:buFont typeface="Arial" panose="020B0604020202020204" pitchFamily="34" charset="0"/>
              <a:buChar char="•"/>
            </a:pPr>
            <a:r>
              <a:rPr lang="el-GR" sz="2200" dirty="0" smtClean="0">
                <a:solidFill>
                  <a:srgbClr val="4DE1EA"/>
                </a:solidFill>
                <a:latin typeface="Comic Sans MS" panose="030F0702030302020204" pitchFamily="66" charset="0"/>
              </a:rPr>
              <a:t>Κάθε χρόνο,εκατομμύρια </a:t>
            </a:r>
            <a:r>
              <a:rPr lang="el-GR" sz="2200" dirty="0">
                <a:solidFill>
                  <a:srgbClr val="4DE1EA"/>
                </a:solidFill>
                <a:latin typeface="Comic Sans MS" panose="030F0702030302020204" pitchFamily="66" charset="0"/>
              </a:rPr>
              <a:t>γυναίκες βιάζονται από τον σύζυγο ή τον σύντροφό τους, από συγγενείς, από </a:t>
            </a:r>
            <a:r>
              <a:rPr lang="el-GR" sz="2200" dirty="0" smtClean="0">
                <a:solidFill>
                  <a:srgbClr val="4DE1EA"/>
                </a:solidFill>
                <a:latin typeface="Comic Sans MS" panose="030F0702030302020204" pitchFamily="66" charset="0"/>
              </a:rPr>
              <a:t>φίλουςκαι </a:t>
            </a:r>
            <a:r>
              <a:rPr lang="el-GR" sz="2200" dirty="0">
                <a:solidFill>
                  <a:srgbClr val="4DE1EA"/>
                </a:solidFill>
                <a:latin typeface="Comic Sans MS" panose="030F0702030302020204" pitchFamily="66" charset="0"/>
              </a:rPr>
              <a:t>αγνώστους, από εργοδότες και συναδέλφους, από αστυνομικούς και στρατιώτες</a:t>
            </a:r>
            <a:r>
              <a:rPr lang="el-GR" sz="2200" dirty="0" smtClean="0">
                <a:solidFill>
                  <a:srgbClr val="4DE1EA"/>
                </a:solidFill>
                <a:latin typeface="Comic Sans MS" panose="030F0702030302020204" pitchFamily="66" charset="0"/>
              </a:rPr>
              <a:t>.</a:t>
            </a:r>
          </a:p>
          <a:p>
            <a:pPr marL="457200" indent="-457200" algn="l">
              <a:buFont typeface="Arial" panose="020B0604020202020204" pitchFamily="34" charset="0"/>
              <a:buChar char="•"/>
            </a:pPr>
            <a:r>
              <a:rPr lang="el-GR" sz="2200" dirty="0" smtClean="0">
                <a:latin typeface="Comic Sans MS" panose="030F0702030302020204" pitchFamily="66" charset="0"/>
              </a:rPr>
              <a:t> </a:t>
            </a:r>
            <a:r>
              <a:rPr lang="el-GR" sz="2200" dirty="0">
                <a:latin typeface="Comic Sans MS" panose="030F0702030302020204" pitchFamily="66" charset="0"/>
              </a:rPr>
              <a:t>Από </a:t>
            </a:r>
            <a:r>
              <a:rPr lang="el-GR" sz="2200" dirty="0" smtClean="0">
                <a:latin typeface="Comic Sans MS" panose="030F0702030302020204" pitchFamily="66" charset="0"/>
              </a:rPr>
              <a:t>την ενδοοικογενειακή </a:t>
            </a:r>
            <a:r>
              <a:rPr lang="el-GR" sz="2200" dirty="0">
                <a:latin typeface="Comic Sans MS" panose="030F0702030302020204" pitchFamily="66" charset="0"/>
              </a:rPr>
              <a:t>βία υποφέρουν γυναίκες, παιδιά και άνδρες, όμως η συντριπτική </a:t>
            </a:r>
            <a:r>
              <a:rPr lang="el-GR" sz="2200" dirty="0" smtClean="0">
                <a:latin typeface="Comic Sans MS" panose="030F0702030302020204" pitchFamily="66" charset="0"/>
              </a:rPr>
              <a:t>πλειονότητα των </a:t>
            </a:r>
            <a:r>
              <a:rPr lang="el-GR" sz="2200" dirty="0">
                <a:latin typeface="Comic Sans MS" panose="030F0702030302020204" pitchFamily="66" charset="0"/>
              </a:rPr>
              <a:t>θυμάτων είναι γυναίκες και κορίτσια. </a:t>
            </a:r>
            <a:endParaRPr lang="el-GR" sz="2200" dirty="0" smtClean="0">
              <a:latin typeface="Comic Sans MS" panose="030F0702030302020204" pitchFamily="66" charset="0"/>
            </a:endParaRPr>
          </a:p>
          <a:p>
            <a:pPr marL="457200" indent="-457200" algn="l">
              <a:buFont typeface="Arial" panose="020B0604020202020204" pitchFamily="34" charset="0"/>
              <a:buChar char="•"/>
            </a:pPr>
            <a:r>
              <a:rPr lang="el-GR" sz="2200" dirty="0" smtClean="0">
                <a:solidFill>
                  <a:srgbClr val="4DE1EA"/>
                </a:solidFill>
                <a:latin typeface="Comic Sans MS" panose="030F0702030302020204" pitchFamily="66" charset="0"/>
              </a:rPr>
              <a:t>Στις </a:t>
            </a:r>
            <a:r>
              <a:rPr lang="el-GR" sz="2200" dirty="0">
                <a:solidFill>
                  <a:srgbClr val="4DE1EA"/>
                </a:solidFill>
                <a:latin typeface="Comic Sans MS" panose="030F0702030302020204" pitchFamily="66" charset="0"/>
              </a:rPr>
              <a:t>ένοπλες συγκρούσεις, η βία κατά των </a:t>
            </a:r>
            <a:r>
              <a:rPr lang="el-GR" sz="2200" dirty="0" smtClean="0">
                <a:solidFill>
                  <a:srgbClr val="4DE1EA"/>
                </a:solidFill>
                <a:latin typeface="Comic Sans MS" panose="030F0702030302020204" pitchFamily="66" charset="0"/>
              </a:rPr>
              <a:t>γυναικών χρησιμοποιείται </a:t>
            </a:r>
            <a:r>
              <a:rPr lang="el-GR" sz="2200" dirty="0">
                <a:solidFill>
                  <a:srgbClr val="4DE1EA"/>
                </a:solidFill>
                <a:latin typeface="Comic Sans MS" panose="030F0702030302020204" pitchFamily="66" charset="0"/>
              </a:rPr>
              <a:t>συχνά ως όπλο πολέμου, με σκοπό να ταπεινώσει τις ίδιες τις γυναίκες ή και </a:t>
            </a:r>
            <a:r>
              <a:rPr lang="el-GR" sz="2200" dirty="0" smtClean="0">
                <a:solidFill>
                  <a:srgbClr val="4DE1EA"/>
                </a:solidFill>
                <a:latin typeface="Comic Sans MS" panose="030F0702030302020204" pitchFamily="66" charset="0"/>
              </a:rPr>
              <a:t>την κοινότητα </a:t>
            </a:r>
            <a:r>
              <a:rPr lang="el-GR" sz="2200" dirty="0">
                <a:solidFill>
                  <a:srgbClr val="4DE1EA"/>
                </a:solidFill>
                <a:latin typeface="Comic Sans MS" panose="030F0702030302020204" pitchFamily="66" charset="0"/>
              </a:rPr>
              <a:t>στην οποία ανήκουν.</a:t>
            </a:r>
          </a:p>
          <a:p>
            <a:pPr marL="457200" indent="-457200" algn="l">
              <a:buFont typeface="Arial" panose="020B0604020202020204" pitchFamily="34" charset="0"/>
              <a:buChar char="•"/>
            </a:pPr>
            <a:r>
              <a:rPr lang="el-GR" sz="2200" dirty="0">
                <a:latin typeface="Comic Sans MS" panose="030F0702030302020204" pitchFamily="66" charset="0"/>
              </a:rPr>
              <a:t>Η βία κατά των γυναικών δεν περιορίζεται σε κάποιο συγκεκριμένο πολιτικό ή </a:t>
            </a:r>
            <a:r>
              <a:rPr lang="el-GR" sz="2200" dirty="0" smtClean="0">
                <a:latin typeface="Comic Sans MS" panose="030F0702030302020204" pitchFamily="66" charset="0"/>
              </a:rPr>
              <a:t>οικονομικό σύστημα</a:t>
            </a:r>
            <a:r>
              <a:rPr lang="el-GR" sz="2200" dirty="0">
                <a:latin typeface="Comic Sans MS" panose="030F0702030302020204" pitchFamily="66" charset="0"/>
              </a:rPr>
              <a:t>, αλλά είναι διαδεδομένη σε κάθε κοινωνία στον κόσμο. Δεν γνωρίζει </a:t>
            </a:r>
            <a:r>
              <a:rPr lang="el-GR" sz="2200" dirty="0" smtClean="0">
                <a:latin typeface="Comic Sans MS" panose="030F0702030302020204" pitchFamily="66" charset="0"/>
              </a:rPr>
              <a:t>διαχωριστικές γραμμές </a:t>
            </a:r>
            <a:r>
              <a:rPr lang="el-GR" sz="2200" dirty="0">
                <a:latin typeface="Comic Sans MS" panose="030F0702030302020204" pitchFamily="66" charset="0"/>
              </a:rPr>
              <a:t>από πλευράς πλούτου, φυλής ή πολιτισμού</a:t>
            </a:r>
            <a:r>
              <a:rPr lang="el-GR" sz="2200" dirty="0" smtClean="0">
                <a:latin typeface="Comic Sans MS" panose="030F0702030302020204" pitchFamily="66" charset="0"/>
              </a:rPr>
              <a:t>.</a:t>
            </a:r>
          </a:p>
          <a:p>
            <a:pPr marL="457200" indent="-457200" algn="l">
              <a:buFont typeface="Arial" panose="020B0604020202020204" pitchFamily="34" charset="0"/>
              <a:buChar char="•"/>
            </a:pPr>
            <a:r>
              <a:rPr lang="el-GR" sz="2200" dirty="0" smtClean="0">
                <a:solidFill>
                  <a:srgbClr val="4DE1EA"/>
                </a:solidFill>
                <a:latin typeface="Comic Sans MS" panose="030F0702030302020204" pitchFamily="66" charset="0"/>
              </a:rPr>
              <a:t> </a:t>
            </a:r>
            <a:r>
              <a:rPr lang="el-GR" sz="2200" dirty="0">
                <a:solidFill>
                  <a:srgbClr val="4DE1EA"/>
                </a:solidFill>
                <a:latin typeface="Comic Sans MS" panose="030F0702030302020204" pitchFamily="66" charset="0"/>
              </a:rPr>
              <a:t>Οι δομές ισχύος στο εσωτερικό της </a:t>
            </a:r>
            <a:r>
              <a:rPr lang="el-GR" sz="2200" dirty="0" smtClean="0">
                <a:solidFill>
                  <a:srgbClr val="4DE1EA"/>
                </a:solidFill>
                <a:latin typeface="Comic Sans MS" panose="030F0702030302020204" pitchFamily="66" charset="0"/>
              </a:rPr>
              <a:t>κοινωνίας,οι </a:t>
            </a:r>
            <a:r>
              <a:rPr lang="el-GR" sz="2200" dirty="0">
                <a:solidFill>
                  <a:srgbClr val="4DE1EA"/>
                </a:solidFill>
                <a:latin typeface="Comic Sans MS" panose="030F0702030302020204" pitchFamily="66" charset="0"/>
              </a:rPr>
              <a:t>οποίες διαιωνίζουν τη βία κατά των γυναικών, είναι βαθιά ριζωμένες και αδιάλλακτες</a:t>
            </a:r>
            <a:r>
              <a:rPr lang="el-GR" sz="2200" dirty="0" smtClean="0">
                <a:solidFill>
                  <a:srgbClr val="4DE1EA"/>
                </a:solidFill>
                <a:latin typeface="Comic Sans MS" panose="030F0702030302020204" pitchFamily="66" charset="0"/>
              </a:rPr>
              <a:t>.</a:t>
            </a:r>
          </a:p>
          <a:p>
            <a:pPr marL="457200" indent="-457200" algn="l">
              <a:buFont typeface="Arial" panose="020B0604020202020204" pitchFamily="34" charset="0"/>
              <a:buChar char="•"/>
            </a:pPr>
            <a:r>
              <a:rPr lang="el-GR" sz="2200" dirty="0" smtClean="0">
                <a:latin typeface="Comic Sans MS" panose="030F0702030302020204" pitchFamily="66" charset="0"/>
              </a:rPr>
              <a:t> </a:t>
            </a:r>
            <a:r>
              <a:rPr lang="el-GR" sz="2200" dirty="0">
                <a:latin typeface="Comic Sans MS" panose="030F0702030302020204" pitchFamily="66" charset="0"/>
              </a:rPr>
              <a:t>Η βία, </a:t>
            </a:r>
            <a:r>
              <a:rPr lang="el-GR" sz="2200" dirty="0" smtClean="0">
                <a:latin typeface="Comic Sans MS" panose="030F0702030302020204" pitchFamily="66" charset="0"/>
              </a:rPr>
              <a:t>ως βίωμα </a:t>
            </a:r>
            <a:r>
              <a:rPr lang="el-GR" sz="2200" dirty="0">
                <a:latin typeface="Comic Sans MS" panose="030F0702030302020204" pitchFamily="66" charset="0"/>
              </a:rPr>
              <a:t>ή ως απειλή, εμποδίζει τις γυναίκες σε όλο τον κόσμο να ασκήσουν και να </a:t>
            </a:r>
            <a:r>
              <a:rPr lang="el-GR" sz="2200" dirty="0" smtClean="0">
                <a:latin typeface="Comic Sans MS" panose="030F0702030302020204" pitchFamily="66" charset="0"/>
              </a:rPr>
              <a:t>απολαύσουν πλήρως </a:t>
            </a:r>
            <a:r>
              <a:rPr lang="el-GR" sz="2200" dirty="0">
                <a:latin typeface="Comic Sans MS" panose="030F0702030302020204" pitchFamily="66" charset="0"/>
              </a:rPr>
              <a:t>τα δικαιώματά τους.</a:t>
            </a:r>
            <a:endParaRPr lang="en-US" sz="2200" dirty="0">
              <a:latin typeface="Comic Sans MS" panose="030F0702030302020204" pitchFamily="66" charset="0"/>
            </a:endParaRPr>
          </a:p>
        </p:txBody>
      </p:sp>
    </p:spTree>
    <p:extLst>
      <p:ext uri="{BB962C8B-B14F-4D97-AF65-F5344CB8AC3E}">
        <p14:creationId xmlns:p14="http://schemas.microsoft.com/office/powerpoint/2010/main" xmlns="" val="33836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356992"/>
          </a:xfrm>
        </p:spPr>
        <p:txBody>
          <a:bodyPr>
            <a:normAutofit fontScale="90000"/>
          </a:bodyPr>
          <a:lstStyle/>
          <a:p>
            <a:r>
              <a:rPr lang="el-GR" sz="2000" dirty="0" smtClean="0">
                <a:solidFill>
                  <a:srgbClr val="993300"/>
                </a:solidFill>
                <a:latin typeface="Comic Sans MS" panose="030F0702030302020204" pitchFamily="66" charset="0"/>
              </a:rPr>
              <a:t>-Ένα χαρακτηριστικό στοιχείο που δείχνει ότι η μειονεκτική θέση της γυναίκας είναι βαθιά ριζωμένη στη βουδιστική θεώρηση των πραγμάτων είναι ότι σύμφωνα με τις παραδόσεις της Νοτιοανατολικής Ασίας, </a:t>
            </a:r>
            <a:r>
              <a:rPr lang="el-GR" sz="2000" u="sng" dirty="0" smtClean="0">
                <a:solidFill>
                  <a:srgbClr val="993300"/>
                </a:solidFill>
                <a:latin typeface="Comic Sans MS" panose="030F0702030302020204" pitchFamily="66" charset="0"/>
              </a:rPr>
              <a:t>το πέρασμα στη νιρβάνα είναι κάτι που το καταφέρνουν μόνο άνδρες.</a:t>
            </a:r>
            <a:br>
              <a:rPr lang="el-GR" sz="2000" u="sng" dirty="0" smtClean="0">
                <a:solidFill>
                  <a:srgbClr val="993300"/>
                </a:solidFill>
                <a:latin typeface="Comic Sans MS" panose="030F0702030302020204" pitchFamily="66" charset="0"/>
              </a:rPr>
            </a:br>
            <a:r>
              <a:rPr lang="el-GR" sz="2000" dirty="0" smtClean="0">
                <a:solidFill>
                  <a:srgbClr val="4DE1EA"/>
                </a:solidFill>
                <a:latin typeface="Comic Sans MS" panose="030F0702030302020204" pitchFamily="66" charset="0"/>
              </a:rPr>
              <a:t>-Οι γυναίκες δεν απαγορεύεται να καταφύγουν στο μοναχισμό. Όμως οι μοναχές, οι «μπικκούνι» είναι υποχρεωμένες να υπακούουν στους μοναχούς, να κάνουν τις καθημερινές δουλειές του μοναστηριού και η μελέτη του «θείου λόγου» αφήνεται στους άνδρες.</a:t>
            </a:r>
            <a:br>
              <a:rPr lang="el-GR" sz="2000" dirty="0" smtClean="0">
                <a:solidFill>
                  <a:srgbClr val="4DE1EA"/>
                </a:solidFill>
                <a:latin typeface="Comic Sans MS" panose="030F0702030302020204" pitchFamily="66" charset="0"/>
              </a:rPr>
            </a:br>
            <a:r>
              <a:rPr lang="el-GR" sz="2000" dirty="0" smtClean="0">
                <a:solidFill>
                  <a:srgbClr val="993300"/>
                </a:solidFill>
                <a:latin typeface="Comic Sans MS" panose="030F0702030302020204" pitchFamily="66" charset="0"/>
              </a:rPr>
              <a:t>-Επίσης, πολλές γυναίκες που βρέθηκαν στο παρελθόν στο Ντόλμα Λινγκ, βουδιστικό μοναστήρι στα Ιμαλάια, έχουν υποστεί βασανιστήρια επειδή διέπραξαν </a:t>
            </a:r>
            <a:r>
              <a:rPr lang="el-GR" sz="2000" u="sng" dirty="0" smtClean="0">
                <a:solidFill>
                  <a:srgbClr val="993300"/>
                </a:solidFill>
                <a:latin typeface="Comic Sans MS" panose="030F0702030302020204" pitchFamily="66" charset="0"/>
              </a:rPr>
              <a:t>φοβερά αδικήματα </a:t>
            </a:r>
            <a:r>
              <a:rPr lang="el-GR" sz="2000" dirty="0" smtClean="0">
                <a:solidFill>
                  <a:srgbClr val="993300"/>
                </a:solidFill>
                <a:latin typeface="Comic Sans MS" panose="030F0702030302020204" pitchFamily="66" charset="0"/>
              </a:rPr>
              <a:t>όπως είναι </a:t>
            </a:r>
            <a:r>
              <a:rPr lang="el-GR" sz="2000" u="sng" dirty="0" smtClean="0">
                <a:solidFill>
                  <a:srgbClr val="993300"/>
                </a:solidFill>
                <a:latin typeface="Comic Sans MS" panose="030F0702030302020204" pitchFamily="66" charset="0"/>
              </a:rPr>
              <a:t>η αναφορά στον Δαλάι Λάμα</a:t>
            </a:r>
            <a:r>
              <a:rPr lang="el-GR" sz="2000" dirty="0" smtClean="0">
                <a:solidFill>
                  <a:srgbClr val="993300"/>
                </a:solidFill>
                <a:latin typeface="Comic Sans MS" panose="030F0702030302020204" pitchFamily="66" charset="0"/>
              </a:rPr>
              <a:t>!! Κάποιες που προσπάθησαν να ξεφύγουν χάθηκαν, ενώ πολλές υπέστησαν ακρωτηριασμούς λόγω των κρυοπαγημάτων.</a:t>
            </a:r>
            <a:endParaRPr lang="en-US" sz="2000" u="sng" dirty="0">
              <a:solidFill>
                <a:srgbClr val="993300"/>
              </a:solidFill>
              <a:latin typeface="Comic Sans MS" panose="030F0702030302020204" pitchFamily="66"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429001"/>
            <a:ext cx="9144000"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0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4001616"/>
          </a:xfrm>
        </p:spPr>
        <p:txBody>
          <a:bodyPr>
            <a:normAutofit/>
          </a:bodyPr>
          <a:lstStyle/>
          <a:p>
            <a:pPr algn="ctr"/>
            <a:r>
              <a:rPr lang="el-GR" sz="8800" dirty="0" smtClean="0">
                <a:latin typeface="Comic Sans MS" panose="030F0702030302020204" pitchFamily="66" charset="0"/>
              </a:rPr>
              <a:t>«οὐκ </a:t>
            </a:r>
            <a:r>
              <a:rPr lang="el-GR" sz="8800" dirty="0">
                <a:latin typeface="Comic Sans MS" panose="030F0702030302020204" pitchFamily="66" charset="0"/>
              </a:rPr>
              <a:t>ἔνι ἄρσεν καὶ </a:t>
            </a:r>
            <a:r>
              <a:rPr lang="el-GR" sz="8800" dirty="0" smtClean="0">
                <a:latin typeface="Comic Sans MS" panose="030F0702030302020204" pitchFamily="66" charset="0"/>
              </a:rPr>
              <a:t>θῆλυ»</a:t>
            </a:r>
            <a:endParaRPr lang="en-US" sz="8800" dirty="0">
              <a:latin typeface="Comic Sans MS" panose="030F0702030302020204" pitchFamily="66" charset="0"/>
            </a:endParaRPr>
          </a:p>
        </p:txBody>
      </p:sp>
    </p:spTree>
    <p:extLst>
      <p:ext uri="{BB962C8B-B14F-4D97-AF65-F5344CB8AC3E}">
        <p14:creationId xmlns:p14="http://schemas.microsoft.com/office/powerpoint/2010/main" xmlns="" val="1871783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l-GR" sz="1900" dirty="0">
                <a:solidFill>
                  <a:srgbClr val="993300"/>
                </a:solidFill>
                <a:latin typeface="Comic Sans MS" panose="030F0702030302020204" pitchFamily="66" charset="0"/>
              </a:rPr>
              <a:t>Η Αγία Γραφή και η πατερική μας παράδοση δέχονται την ισότητα και ισοτιμία των δύο φύλων. Άνδρας και γυναίκα έχουν τις ίδιες δυνατότητες </a:t>
            </a:r>
            <a:r>
              <a:rPr lang="el-GR" sz="1900" dirty="0" smtClean="0">
                <a:solidFill>
                  <a:srgbClr val="993300"/>
                </a:solidFill>
                <a:latin typeface="Comic Sans MS" panose="030F0702030302020204" pitchFamily="66" charset="0"/>
              </a:rPr>
              <a:t>σωτηρίας. </a:t>
            </a:r>
            <a:r>
              <a:rPr lang="el-GR" sz="1900" dirty="0">
                <a:solidFill>
                  <a:srgbClr val="993300"/>
                </a:solidFill>
                <a:latin typeface="Comic Sans MS" panose="030F0702030302020204" pitchFamily="66" charset="0"/>
              </a:rPr>
              <a:t>Με το Βάπτισμα και με το Χρίσμα, η γυναίκα μετέχει και αυτή στην Ιεροσύνη του Χριστού και γι' αυτό συλλειτουργεί και συν-επιτελεί μαζί με τον υπόλοιπο λαό τα μυστήρια και όλες τις αγιαστικές πράξεις της λατρείας. Ανήκει στο λαό του Θεού, αφού πλάστηκε και αυτή «κατ' εικόνα» Θεού και προχωρεί στο «καθ' όμοίωσιν», στη θέωση</a:t>
            </a:r>
            <a:r>
              <a:rPr lang="el-GR" sz="1900" dirty="0" smtClean="0">
                <a:solidFill>
                  <a:srgbClr val="993300"/>
                </a:solidFill>
                <a:latin typeface="Comic Sans MS" panose="030F0702030302020204" pitchFamily="66" charset="0"/>
              </a:rPr>
              <a:t>.</a:t>
            </a:r>
          </a:p>
          <a:p>
            <a:r>
              <a:rPr lang="el-GR" sz="1900" dirty="0" smtClean="0">
                <a:solidFill>
                  <a:schemeClr val="tx2"/>
                </a:solidFill>
                <a:latin typeface="Comic Sans MS" panose="030F0702030302020204" pitchFamily="66" charset="0"/>
              </a:rPr>
              <a:t>Κατά την Πεντηκοστή δέχτηκαν και οι παρούσες γυναίκες το Πνεύμα το Άγιο, όπως οι άνδρες (Πράξ. 2,1 ε.)</a:t>
            </a:r>
          </a:p>
          <a:p>
            <a:r>
              <a:rPr lang="el-GR" sz="1900" dirty="0">
                <a:solidFill>
                  <a:srgbClr val="993300"/>
                </a:solidFill>
                <a:latin typeface="Comic Sans MS" panose="030F0702030302020204" pitchFamily="66" charset="0"/>
              </a:rPr>
              <a:t>Η Παναγία, κεντρικό πρόσωπο της πρώτης Εκκλησίας, δεν έλαβε την ειδική Ιεροσύνη, ούτε και άλλες γυναίκες, που ανέπτυξαν μεγάλη ιεραποστολική δράση ή είχαν σημαντική θέση στη ζωή τοπικών Εκκλησιών (π.χ. Κόρινθος. Φίλιπποι, Ρώμη). Ωστόσο, η Εκκλησία δεν δίστασε να χειροτονεί γυναίκες </a:t>
            </a:r>
            <a:r>
              <a:rPr lang="el-GR" sz="1900" dirty="0" smtClean="0">
                <a:solidFill>
                  <a:srgbClr val="993300"/>
                </a:solidFill>
                <a:latin typeface="Comic Sans MS" panose="030F0702030302020204" pitchFamily="66" charset="0"/>
              </a:rPr>
              <a:t>διακόνισσες, </a:t>
            </a:r>
            <a:r>
              <a:rPr lang="el-GR" sz="1900" dirty="0">
                <a:solidFill>
                  <a:srgbClr val="993300"/>
                </a:solidFill>
                <a:latin typeface="Comic Sans MS" panose="030F0702030302020204" pitchFamily="66" charset="0"/>
              </a:rPr>
              <a:t>που ήταν όπως οι διάκονοι, για τη διακονία όμως των γυναικών. Υπηρετούσαν δηλαδή μια ειδική ανάγκη του ποιμαντικού έργου της Εκκλησίας. Ο θεσμός «των διακονισσών» διατηρήθηκε μέχρι το τέλος του Βυζαντίου. </a:t>
            </a:r>
            <a:endParaRPr lang="el-GR" sz="1900" dirty="0" smtClean="0">
              <a:solidFill>
                <a:srgbClr val="993300"/>
              </a:solidFill>
              <a:latin typeface="Comic Sans MS" panose="030F0702030302020204" pitchFamily="66" charset="0"/>
            </a:endParaRPr>
          </a:p>
          <a:p>
            <a:r>
              <a:rPr lang="el-GR" sz="1900" dirty="0">
                <a:solidFill>
                  <a:schemeClr val="tx2"/>
                </a:solidFill>
                <a:latin typeface="Comic Sans MS" panose="030F0702030302020204" pitchFamily="66" charset="0"/>
              </a:rPr>
              <a:t>Είναι φανερό, ότι χωρίς τη συμβολή της Θεοτόκου, το σχέδιο του Θεού για τη σωτηρία του ανθρώπου θα ήταν αδύνατο να πραγματοποιηθεί. Ο Θεός για να σαρκωθεί ζήτησε την ανθρώπινη συνεργασία. Και η Θεοτόκος, εκπροσωπώντας το ανθρώπινο γένος, είπε το μεγάλο «ναι». Γι' αυτό και οι πιστοί θεωρούν ότι η Παναγία, ακόμη και κατά το γεγονός της Κοίμησής της, παραμένει πάντοτε η «γέφυρα» και η μεσίτρια μεταξύ Θεού και ανθρώπων.</a:t>
            </a:r>
          </a:p>
          <a:p>
            <a:endParaRPr lang="en-US" sz="1900" dirty="0">
              <a:solidFill>
                <a:srgbClr val="993300"/>
              </a:solidFill>
              <a:latin typeface="Comic Sans MS" panose="030F0702030302020204" pitchFamily="66" charset="0"/>
            </a:endParaRPr>
          </a:p>
        </p:txBody>
      </p:sp>
    </p:spTree>
    <p:extLst>
      <p:ext uri="{BB962C8B-B14F-4D97-AF65-F5344CB8AC3E}">
        <p14:creationId xmlns:p14="http://schemas.microsoft.com/office/powerpoint/2010/main" xmlns="" val="3884653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140968"/>
          </a:xfrm>
        </p:spPr>
        <p:txBody>
          <a:bodyPr>
            <a:normAutofit/>
          </a:bodyPr>
          <a:lstStyle/>
          <a:p>
            <a:r>
              <a:rPr lang="el-GR" sz="1800" dirty="0" smtClean="0">
                <a:solidFill>
                  <a:srgbClr val="993300"/>
                </a:solidFill>
                <a:latin typeface="Comic Sans MS" panose="030F0702030302020204" pitchFamily="66" charset="0"/>
              </a:rPr>
              <a:t>-Η </a:t>
            </a:r>
            <a:r>
              <a:rPr lang="el-GR" sz="1800" dirty="0">
                <a:solidFill>
                  <a:srgbClr val="993300"/>
                </a:solidFill>
                <a:latin typeface="Comic Sans MS" panose="030F0702030302020204" pitchFamily="66" charset="0"/>
              </a:rPr>
              <a:t>θέση των γυναικών και των παιδιών στην οικογένεια και την κοινωνία στα χρόνια του Χριστού ήταν πολύ υποτιμητική. Με συγκεκριμένα λόγια και πράξεις του ο Ιησούς άνοιξε πρωτοποριακά τον δρόμο, για να αλλάξει η απαράδεκτη κατάσταση. Από τότε μέχρι σήμερα έγιναν αρκετά για βελτίωση της θέσης τους. Απομένει όμως να γίνουν ακόμη πάρα πολλά, για να λυθεί ικανοποιητικά - γιατί όχι οριστικά; - το πρόβλημα. </a:t>
            </a:r>
            <a:r>
              <a:rPr lang="el-GR" sz="1800" dirty="0" smtClean="0">
                <a:solidFill>
                  <a:srgbClr val="993300"/>
                </a:solidFill>
                <a:latin typeface="Comic Sans MS" panose="030F0702030302020204" pitchFamily="66" charset="0"/>
              </a:rPr>
              <a:t/>
            </a:r>
            <a:br>
              <a:rPr lang="el-GR" sz="1800" dirty="0" smtClean="0">
                <a:solidFill>
                  <a:srgbClr val="993300"/>
                </a:solidFill>
                <a:latin typeface="Comic Sans MS" panose="030F0702030302020204" pitchFamily="66" charset="0"/>
              </a:rPr>
            </a:br>
            <a:r>
              <a:rPr lang="el-GR" sz="1800" dirty="0" smtClean="0">
                <a:latin typeface="Comic Sans MS" panose="030F0702030302020204" pitchFamily="66" charset="0"/>
              </a:rPr>
              <a:t>-</a:t>
            </a:r>
            <a:r>
              <a:rPr lang="el-GR" sz="1800" dirty="0">
                <a:latin typeface="Comic Sans MS" panose="030F0702030302020204" pitchFamily="66" charset="0"/>
              </a:rPr>
              <a:t>Το πλήθος των μαθητών </a:t>
            </a:r>
            <a:r>
              <a:rPr lang="el-GR" sz="1800" dirty="0" smtClean="0">
                <a:latin typeface="Comic Sans MS" panose="030F0702030302020204" pitchFamily="66" charset="0"/>
              </a:rPr>
              <a:t>κα</a:t>
            </a:r>
            <a:r>
              <a:rPr lang="el-GR" sz="1800" dirty="0">
                <a:latin typeface="Comic Sans MS" panose="030F0702030302020204" pitchFamily="66" charset="0"/>
              </a:rPr>
              <a:t>ι</a:t>
            </a:r>
            <a:r>
              <a:rPr lang="el-GR" sz="1800" dirty="0" smtClean="0">
                <a:latin typeface="Comic Sans MS" panose="030F0702030302020204" pitchFamily="66" charset="0"/>
              </a:rPr>
              <a:t> </a:t>
            </a:r>
            <a:r>
              <a:rPr lang="el-GR" sz="1800" dirty="0">
                <a:latin typeface="Comic Sans MS" panose="030F0702030302020204" pitchFamily="66" charset="0"/>
              </a:rPr>
              <a:t>οπαδών του Χριστού γρήγορα αυξήθηκε πολύ. Τον ακολουθούσαν παντού. Και ήταν άντρες και γυναίκες, ηλικιωμένοι και νέοι, άνθρωποι κάθε λογής. Κάποια στιγμή διάλεξε δώδεκα μόνιμους - συμβολικά ως εκπροσώπους των παλιών 12 φυλών. Δεν ήταν οι σοφότεροι ούτε οι σπουδαιότεροι των ημερών του· πάντως ήταν αξιόλογοι άνθρωποι. Επί τρία περίπου χρόνια μοιράστηκαν τη ζωή και τη δράση του. </a:t>
            </a:r>
            <a:r>
              <a:rPr lang="el-GR" sz="1800" dirty="0" smtClean="0">
                <a:latin typeface="Comic Sans MS" panose="030F0702030302020204" pitchFamily="66" charset="0"/>
              </a:rPr>
              <a:t/>
            </a:r>
            <a:br>
              <a:rPr lang="el-GR" sz="1800" dirty="0" smtClean="0">
                <a:latin typeface="Comic Sans MS" panose="030F0702030302020204" pitchFamily="66" charset="0"/>
              </a:rPr>
            </a:br>
            <a:endParaRPr lang="en-US" sz="1800" dirty="0">
              <a:latin typeface="Comic Sans MS" panose="030F0702030302020204" pitchFamily="66" charset="0"/>
            </a:endParaRPr>
          </a:p>
        </p:txBody>
      </p:sp>
      <p:sp>
        <p:nvSpPr>
          <p:cNvPr id="3" name="Content Placeholder 2"/>
          <p:cNvSpPr>
            <a:spLocks noGrp="1"/>
          </p:cNvSpPr>
          <p:nvPr>
            <p:ph idx="1"/>
          </p:nvPr>
        </p:nvSpPr>
        <p:spPr>
          <a:xfrm>
            <a:off x="0" y="2924944"/>
            <a:ext cx="9144000" cy="3933056"/>
          </a:xfrm>
        </p:spPr>
        <p:txBody>
          <a:bodyPr>
            <a:normAutofit fontScale="70000" lnSpcReduction="20000"/>
          </a:bodyPr>
          <a:lstStyle/>
          <a:p>
            <a:pPr marL="0" indent="0">
              <a:buNone/>
            </a:pPr>
            <a:r>
              <a:rPr lang="en-US" dirty="0" smtClean="0">
                <a:solidFill>
                  <a:srgbClr val="993300"/>
                </a:solidFill>
                <a:latin typeface="Comic Sans MS" panose="030F0702030302020204" pitchFamily="66" charset="0"/>
              </a:rPr>
              <a:t>-</a:t>
            </a:r>
            <a:r>
              <a:rPr lang="el-GR" dirty="0" smtClean="0">
                <a:solidFill>
                  <a:srgbClr val="993300"/>
                </a:solidFill>
                <a:latin typeface="Comic Sans MS" panose="030F0702030302020204" pitchFamily="66" charset="0"/>
              </a:rPr>
              <a:t>Η </a:t>
            </a:r>
            <a:r>
              <a:rPr lang="el-GR" dirty="0">
                <a:solidFill>
                  <a:srgbClr val="993300"/>
                </a:solidFill>
                <a:latin typeface="Comic Sans MS" panose="030F0702030302020204" pitchFamily="66" charset="0"/>
              </a:rPr>
              <a:t>διήγηση της δημιουργίας της γυναίκας (στ. 21- 24) σημαίνει πολλά. Ο Θεός δημιουργεί τη γυναίκα ως βοηθό. Ο ρόλος της ως βοηθού διευκρινίζεται από τη βαθύτερη έννοια της βοήθειας. Αν επρόκειτο για υλική βοήθεια, αυτή θα μπορούσαν να την προσφέρουν και τα ζώα (και οι νομάδες Εβραίοι το γνώριζαν). Συνεπώς, η βοήθεια αναφέρεται στον ουσιαστικότερο στόχο του ανθρώπου, που είναι η «ομοίωσις» (θέωση). Πρόκειται για βοήθεια στη ζωή και την ένωσή του με το Θεό (μετοχή στις άκτιστες ενέργειες). Και οι δύο άνθρωποι θα αλληλοβοηθούνται για να επιτύχουν το «καθ' ομοίωσιν».</a:t>
            </a:r>
          </a:p>
          <a:p>
            <a:pPr marL="0" indent="0">
              <a:buNone/>
            </a:pPr>
            <a:r>
              <a:rPr lang="en-US" dirty="0">
                <a:solidFill>
                  <a:schemeClr val="tx2"/>
                </a:solidFill>
                <a:latin typeface="Comic Sans MS" panose="030F0702030302020204" pitchFamily="66" charset="0"/>
              </a:rPr>
              <a:t>-</a:t>
            </a:r>
            <a:r>
              <a:rPr lang="el-GR" dirty="0" smtClean="0">
                <a:solidFill>
                  <a:schemeClr val="tx2"/>
                </a:solidFill>
                <a:latin typeface="Comic Sans MS" panose="030F0702030302020204" pitchFamily="66" charset="0"/>
              </a:rPr>
              <a:t>Η </a:t>
            </a:r>
            <a:r>
              <a:rPr lang="el-GR" dirty="0">
                <a:solidFill>
                  <a:schemeClr val="tx2"/>
                </a:solidFill>
                <a:latin typeface="Comic Sans MS" panose="030F0702030302020204" pitchFamily="66" charset="0"/>
              </a:rPr>
              <a:t>γυναίκα δημιουργείται από το ίδιο υλικό με τον άνδρα, από την πλευρά του. Αυτό για την ανδροκρατούμενη κοινωνία της εποχής εκείνης, αλλά και μέχρι σήμερα, έχει μεγάλη σημασία: η γυναίκα εμφανίζεται ισότιμη με τον άνδρα. Η δημιουργία της δείχνει ότι χαρακτηριστικό της ανθρώπινης ύπαρξης είναι το ότι τα δύο φύλα αλληλοσυμπληρώνονται, διαφορετικά ο άνθρωπος είναι ελλιπής. Ο Τριαδικός Θεός ως αγάπη και κοινωνία προσώπων δημιουργεί και μιακοινωνία ανθρώπινων προσώπων. Τέλος, από αυτήν την κοινωνία θα προέλθουν όλοι οι άνθρωποι. Συνεπώς η διήγηση διδάσκει και την ουσιαστική ενότητα όλων των ανθρώπινων φυλών, που πρέπει με τη σειρά τους να χαρακτηρίζονται από ισοτιμία και συνεργασία.</a:t>
            </a:r>
            <a:endParaRPr lang="en-US"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xmlns="" val="26809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4704"/>
            <a:ext cx="9144000" cy="6093296"/>
          </a:xfrm>
        </p:spPr>
        <p:txBody>
          <a:bodyPr>
            <a:normAutofit/>
          </a:bodyPr>
          <a:lstStyle/>
          <a:p>
            <a:pPr algn="ctr"/>
            <a:r>
              <a:rPr lang="el-GR" sz="2400" dirty="0" smtClean="0">
                <a:latin typeface="Comic Sans MS" panose="030F0702030302020204" pitchFamily="66" charset="0"/>
              </a:rPr>
              <a:t>-Την εντύπωση πως η γυναίκα υφίσταται υποτίμηση και στη σύγχρονη λατρεία </a:t>
            </a:r>
            <a:r>
              <a:rPr lang="el-GR" sz="2400" dirty="0">
                <a:latin typeface="Comic Sans MS" panose="030F0702030302020204" pitchFamily="66" charset="0"/>
              </a:rPr>
              <a:t>δίνουν </a:t>
            </a:r>
            <a:r>
              <a:rPr lang="el-GR" sz="2400" dirty="0" smtClean="0">
                <a:latin typeface="Comic Sans MS" panose="030F0702030302020204" pitchFamily="66" charset="0"/>
              </a:rPr>
              <a:t>και οι ευχές που </a:t>
            </a:r>
            <a:r>
              <a:rPr lang="el-GR" sz="2400" dirty="0">
                <a:latin typeface="Comic Sans MS" panose="030F0702030302020204" pitchFamily="66" charset="0"/>
              </a:rPr>
              <a:t>διαβάζονται στη λεχώνα κατά τον «εκκλησιασμό» του βρέφους, την τεσσαρακοστή ημέρα. Σ' αυτές ζητείται η χάρη του Θεού για την προστασία και τη σωματική αποκατάσταση της μητέρας, συγχώρηση γι' αυτήν και για όσους την </a:t>
            </a:r>
            <a:r>
              <a:rPr lang="el-GR" sz="2400" dirty="0" smtClean="0">
                <a:latin typeface="Comic Sans MS" panose="030F0702030302020204" pitchFamily="66" charset="0"/>
              </a:rPr>
              <a:t>άγγιξαν </a:t>
            </a:r>
            <a:r>
              <a:rPr lang="el-GR" sz="2400" dirty="0">
                <a:latin typeface="Comic Sans MS" panose="030F0702030302020204" pitchFamily="66" charset="0"/>
              </a:rPr>
              <a:t>ενώ μόνο τα αγόρια εισάγονται στο άγιο Βήμα. Πρέπει να πούμε ότι αυτά είναι παλαιές αντιλήψεις, που πέρασαν στη χριστιανική λατρεία. Η διδασκαλία της Εκκλησίας τις σχετικοποιεί, προβάλλοντας σταθερά την ισοτιμία των δύο φύλων και το καθήκον που έχουν άνδρες και γυναίκες να συμβάλλουν κατά το χάρισμά τους στο πνευματικό και ποιμαντικό έργο της ενορίας. Εξ άλλου, κατά τους Πατέρες, οι ευχές αναφέρονται στη ροπή όλων των </a:t>
            </a:r>
            <a:r>
              <a:rPr lang="el-GR" sz="2400" dirty="0" smtClean="0">
                <a:latin typeface="Comic Sans MS" panose="030F0702030302020204" pitchFamily="66" charset="0"/>
              </a:rPr>
              <a:t>ανθρώπων στην αμαρτία. </a:t>
            </a:r>
            <a:r>
              <a:rPr lang="el-GR" sz="2400" dirty="0">
                <a:latin typeface="Comic Sans MS" panose="030F0702030302020204" pitchFamily="66" charset="0"/>
              </a:rPr>
              <a:t>Όπου, βέβαια, υπάρχει εκκλησιαστικό φρόνημα, όλα αυτά δε σκανδαλίζουν. Αξίζει να σημειωθεί ότι ήδη υπάρχουν νέες ευχές που μπορούν να εισέλθουν στη λειτουργική </a:t>
            </a:r>
            <a:r>
              <a:rPr lang="el-GR" sz="2400" dirty="0" smtClean="0">
                <a:latin typeface="Comic Sans MS" panose="030F0702030302020204" pitchFamily="66" charset="0"/>
              </a:rPr>
              <a:t>χρήση.</a:t>
            </a:r>
            <a:endParaRPr lang="en-US" sz="2400" dirty="0">
              <a:latin typeface="Comic Sans MS" panose="030F0702030302020204" pitchFamily="66" charset="0"/>
            </a:endParaRPr>
          </a:p>
        </p:txBody>
      </p:sp>
    </p:spTree>
    <p:extLst>
      <p:ext uri="{BB962C8B-B14F-4D97-AF65-F5344CB8AC3E}">
        <p14:creationId xmlns:p14="http://schemas.microsoft.com/office/powerpoint/2010/main" xmlns="" val="13492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6021288"/>
          </a:xfrm>
        </p:spPr>
        <p:txBody>
          <a:bodyPr>
            <a:normAutofit fontScale="90000"/>
          </a:bodyPr>
          <a:lstStyle/>
          <a:p>
            <a:r>
              <a:rPr lang="el-GR" sz="2000" dirty="0" smtClean="0">
                <a:latin typeface="Comic Sans MS" panose="030F0702030302020204" pitchFamily="66" charset="0"/>
              </a:rPr>
              <a:t>-Η </a:t>
            </a:r>
            <a:r>
              <a:rPr lang="el-GR" sz="2000" dirty="0">
                <a:latin typeface="Comic Sans MS" panose="030F0702030302020204" pitchFamily="66" charset="0"/>
              </a:rPr>
              <a:t>Εκκλησία ευλογεί και εντάσσει στο σώμα της την ένωση του άνδρα και της γυναίκας </a:t>
            </a:r>
            <a:r>
              <a:rPr lang="el-GR" sz="2000" dirty="0" smtClean="0">
                <a:latin typeface="Comic Sans MS" panose="030F0702030302020204" pitchFamily="66" charset="0"/>
              </a:rPr>
              <a:t>με </a:t>
            </a:r>
            <a:r>
              <a:rPr lang="el-GR" sz="2000" dirty="0">
                <a:latin typeface="Comic Sans MS" panose="030F0702030302020204" pitchFamily="66" charset="0"/>
              </a:rPr>
              <a:t>το μυστήριο του Γάμου. Με την ευλογία του Θεού, η ένωση αυτή γίνεται συζυγία, κοινωνία ζωής και σωμάτων με στόχο την τελείωση των προσώπων και τη σωτηρία.</a:t>
            </a:r>
            <a:br>
              <a:rPr lang="el-GR" sz="2000" dirty="0">
                <a:latin typeface="Comic Sans MS" panose="030F0702030302020204" pitchFamily="66" charset="0"/>
              </a:rPr>
            </a:br>
            <a:r>
              <a:rPr lang="el-GR" sz="2000" dirty="0" smtClean="0">
                <a:latin typeface="Comic Sans MS" panose="030F0702030302020204" pitchFamily="66" charset="0"/>
              </a:rPr>
              <a:t>-Ο </a:t>
            </a:r>
            <a:r>
              <a:rPr lang="el-GR" sz="2000" dirty="0">
                <a:latin typeface="Comic Sans MS" panose="030F0702030302020204" pitchFamily="66" charset="0"/>
              </a:rPr>
              <a:t>Θεός δημιούργησε και ευλόγησε το πρώτο ζευγάρι. Η Εύα ήταν για τον Αδάμ σάρκα από τη σάρκα του, συμπορευτής του στο δρόμο για την τελείωση και την ένωση με το Θεό. Η αρχική αυτή ενότητα και η κοινή πορεία του ζεύγους διασπάστηκε από την πτώση του ανθρώπου. Έτσι άρχισαν οι έχθρες και οι εγωιστικές αντιπαραθέσεις μεταξύ του άνδρα και της γυναίκας. Ο Χριστός, όμως, ευλογώντας το Γάμο, μεταμορφώνει τα αποτελέσματα της πτώσης σε μια κοινωνία ενότητας του ανδρογύνου, μεταξύ τους και με το Θεό.</a:t>
            </a:r>
            <a:br>
              <a:rPr lang="el-GR" sz="2000" dirty="0">
                <a:latin typeface="Comic Sans MS" panose="030F0702030302020204" pitchFamily="66" charset="0"/>
              </a:rPr>
            </a:br>
            <a:r>
              <a:rPr lang="el-GR" sz="2000" dirty="0" smtClean="0">
                <a:latin typeface="Comic Sans MS" panose="030F0702030302020204" pitchFamily="66" charset="0"/>
              </a:rPr>
              <a:t>-Η </a:t>
            </a:r>
            <a:r>
              <a:rPr lang="el-GR" sz="2000" dirty="0">
                <a:latin typeface="Comic Sans MS" panose="030F0702030302020204" pitchFamily="66" charset="0"/>
              </a:rPr>
              <a:t>σημαντικότερη στιγμή του μυστηρίου του Γάμου είναι όταν ο ιερέας ενώνει τα χέρια των νυμφευόμενων (η λεγόμενη «άρμοση των χειρών»). Η ωραία αυτή συνήθεια σημαίνει την αδιάσπαστη ένωσή τους αλλά και την τιμή που δείχνει στο νέο ζευγάρι ο Θεός, ο οποίος οδηγεί τη γυναίκα προς τον άνδρα ως </a:t>
            </a:r>
            <a:r>
              <a:rPr lang="el-GR" sz="2000" dirty="0" smtClean="0">
                <a:latin typeface="Comic Sans MS" panose="030F0702030302020204" pitchFamily="66" charset="0"/>
              </a:rPr>
              <a:t>νυμφαγωγός, </a:t>
            </a:r>
            <a:r>
              <a:rPr lang="el-GR" sz="2000" dirty="0">
                <a:latin typeface="Comic Sans MS" panose="030F0702030302020204" pitchFamily="66" charset="0"/>
              </a:rPr>
              <a:t>όπως κάποτε είχε οδηγήσει την Εύα προς τον Αδάμ.</a:t>
            </a:r>
            <a:br>
              <a:rPr lang="el-GR" sz="2000" dirty="0">
                <a:latin typeface="Comic Sans MS" panose="030F0702030302020204" pitchFamily="66" charset="0"/>
              </a:rPr>
            </a:br>
            <a:r>
              <a:rPr lang="el-GR" sz="2000" dirty="0" smtClean="0">
                <a:latin typeface="Comic Sans MS" panose="030F0702030302020204" pitchFamily="66" charset="0"/>
              </a:rPr>
              <a:t>-Ο </a:t>
            </a:r>
            <a:r>
              <a:rPr lang="el-GR" sz="2000" dirty="0">
                <a:latin typeface="Comic Sans MS" panose="030F0702030302020204" pitchFamily="66" charset="0"/>
              </a:rPr>
              <a:t>απόστολος Παύλος ονομάζει «μέγα» το μυστήριο του </a:t>
            </a:r>
            <a:r>
              <a:rPr lang="el-GR" sz="2000" dirty="0" smtClean="0">
                <a:latin typeface="Comic Sans MS" panose="030F0702030302020204" pitchFamily="66" charset="0"/>
              </a:rPr>
              <a:t>Γάμου, </a:t>
            </a:r>
            <a:r>
              <a:rPr lang="el-GR" sz="2000" dirty="0">
                <a:latin typeface="Comic Sans MS" panose="030F0702030302020204" pitchFamily="66" charset="0"/>
              </a:rPr>
              <a:t>διότι η ένωση του άνδρα και της </a:t>
            </a:r>
            <a:r>
              <a:rPr lang="el-GR" sz="2000" dirty="0" smtClean="0">
                <a:latin typeface="Comic Sans MS" panose="030F0702030302020204" pitchFamily="66" charset="0"/>
              </a:rPr>
              <a:t>γυναίκας έχει </a:t>
            </a:r>
            <a:r>
              <a:rPr lang="el-GR" sz="2000" dirty="0">
                <a:latin typeface="Comic Sans MS" panose="030F0702030302020204" pitchFamily="66" charset="0"/>
              </a:rPr>
              <a:t>ως πρότυπο την ένωση του Χριστού με την Εκκλησία. Είναι αδύνατη η εφαρμογή της αγάπης μεταξύ των ανθρώπων χωρίς την αναφορά στο Θεό. Γι' αυτό τονίζεται ότι ο άνδρας αγαπά και φροντίζει τη γυναίκα όπως αγάπησε την Εκκλησία ο Χριστός (δηλαδή μέχρι θανάτου), η δε γυναίκα υπακούει στον άνδρα όπως η Εκκλησία στο Χριστό. Ο άνδρας θεωρείται ως κεφαλή της γυναίκας όχι με την έννοια της εξουσίας, αλλά με την έννοια της θυσίας όπως ακριβώς συνέβη με το Χριστό, που είναι η κεφαλή της Εκκλησίας. </a:t>
            </a:r>
            <a:endParaRPr lang="en-US" sz="2000" dirty="0">
              <a:latin typeface="Comic Sans MS" panose="030F0702030302020204" pitchFamily="66" charset="0"/>
            </a:endParaRPr>
          </a:p>
        </p:txBody>
      </p:sp>
    </p:spTree>
    <p:extLst>
      <p:ext uri="{BB962C8B-B14F-4D97-AF65-F5344CB8AC3E}">
        <p14:creationId xmlns:p14="http://schemas.microsoft.com/office/powerpoint/2010/main" xmlns="" val="3415118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0" y="0"/>
            <a:ext cx="9144000" cy="6858000"/>
          </a:xfrm>
        </p:spPr>
        <p:txBody>
          <a:bodyPr>
            <a:normAutofit fontScale="92500" lnSpcReduction="10000"/>
          </a:bodyPr>
          <a:lstStyle/>
          <a:p>
            <a:pPr algn="ctr"/>
            <a:r>
              <a:rPr lang="el-GR" u="sng" dirty="0" smtClean="0">
                <a:solidFill>
                  <a:srgbClr val="4DE1EA"/>
                </a:solidFill>
                <a:latin typeface="Comic Sans MS" panose="030F0702030302020204" pitchFamily="66" charset="0"/>
              </a:rPr>
              <a:t> </a:t>
            </a:r>
            <a:r>
              <a:rPr lang="el-GR" u="sng" dirty="0">
                <a:solidFill>
                  <a:srgbClr val="4DE1EA"/>
                </a:solidFill>
                <a:latin typeface="Comic Sans MS" panose="030F0702030302020204" pitchFamily="66" charset="0"/>
              </a:rPr>
              <a:t>Η ανάγκη για πλήρη ισοτιμία της γυναίκας με τους λαϊκούς άνδρες στη λατρεία </a:t>
            </a:r>
            <a:endParaRPr lang="el-GR" u="sng" dirty="0" smtClean="0">
              <a:solidFill>
                <a:srgbClr val="4DE1EA"/>
              </a:solidFill>
              <a:latin typeface="Comic Sans MS" panose="030F0702030302020204" pitchFamily="66" charset="0"/>
            </a:endParaRPr>
          </a:p>
          <a:p>
            <a:pPr algn="ctr"/>
            <a:endParaRPr lang="el-GR" dirty="0">
              <a:latin typeface="Comic Sans MS" panose="030F0702030302020204" pitchFamily="66" charset="0"/>
            </a:endParaRPr>
          </a:p>
          <a:p>
            <a:pPr algn="ctr"/>
            <a:r>
              <a:rPr lang="el-GR" dirty="0">
                <a:latin typeface="Comic Sans MS" panose="030F0702030302020204" pitchFamily="66" charset="0"/>
              </a:rPr>
              <a:t>Η γυναίκα στην ιστορική διαδρομή της Εκκλησίας αναδεικνύεται ισαπόστολος και ιεραπόστολος, όπως η Αγία Φωτεινή η Σαμαρείτιδα (Ιωάν. 4,5-42) η Αγία Θέκλα, διακόνισσα και προϊσταμένη στο έργο της φιλανθρωπίας, η διακόνισσα Ολυμπιάδα στην Κωνσταντινούπολη (4ος αι.). Και σήμερα υπάρχουν δυνατότητες μεγαλύτερης ανάμιξης της γυναίκας στη ζωή της Εκκλησίας. Μπορεί να «χειροθετείται» αναγνώστρια και να διαβάζει τα λειτουργικά αναγνώσματα ή να ψάλλει στην Εκκλησία. Μπορεί, ακόμη, να επανασυσταθεί ο θεσμός των διακονισσών, ιδίως στην ιεραποστολή. Ως «διάκονος» ή «υποδιάκονος» μπορεί να συμμετέχει στη διακονία των μυστηρίων και άλλων αγιαστικών πράξεων. Όλα αυτά όμως μόνο με εκκλησιαστικά κριτήρια μπορούν να πραγματοποιηθούν και όχι με κοσμικά (φεμινιστικές επιδιώξεις), για να μην οδηγηθεί σε σχίσματα το εκκλησιαστικό σώμα. Υπάρχει και ο χώρος, στον οποίο μπορεί να πρωτοστατεί στην ενορία η γυναίκα. Είναι το έργο της έμπρακτης αγάπης (φιλανθρωπία). </a:t>
            </a:r>
          </a:p>
          <a:p>
            <a:pPr algn="ctr"/>
            <a:endParaRPr lang="en-US" dirty="0">
              <a:latin typeface="Comic Sans MS" panose="030F0702030302020204" pitchFamily="66" charset="0"/>
            </a:endParaRPr>
          </a:p>
        </p:txBody>
      </p:sp>
    </p:spTree>
    <p:extLst>
      <p:ext uri="{BB962C8B-B14F-4D97-AF65-F5344CB8AC3E}">
        <p14:creationId xmlns:p14="http://schemas.microsoft.com/office/powerpoint/2010/main" xmlns="" val="41669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ctr"/>
            <a:r>
              <a:rPr lang="el-GR" sz="3500" b="0" dirty="0">
                <a:effectLst/>
                <a:latin typeface="Comic Sans MS" panose="030F0702030302020204" pitchFamily="66" charset="0"/>
              </a:rPr>
              <a:t>Δυστυχώς υπάρχουν περιστατικά βίας κατά των γυναικών και στη σύγχρονη χριστιανική </a:t>
            </a:r>
            <a:r>
              <a:rPr lang="el-GR" sz="3500" b="0" dirty="0" smtClean="0">
                <a:effectLst/>
                <a:latin typeface="Comic Sans MS" panose="030F0702030302020204" pitchFamily="66" charset="0"/>
              </a:rPr>
              <a:t>κοινωνία και οικογένεια. </a:t>
            </a:r>
            <a:r>
              <a:rPr lang="el-GR" sz="3500" b="0" dirty="0">
                <a:effectLst/>
                <a:latin typeface="Comic Sans MS" panose="030F0702030302020204" pitchFamily="66" charset="0"/>
              </a:rPr>
              <a:t>Ο</a:t>
            </a:r>
            <a:r>
              <a:rPr lang="el-GR" sz="3500" b="0" dirty="0" smtClean="0">
                <a:effectLst/>
                <a:latin typeface="Comic Sans MS" panose="030F0702030302020204" pitchFamily="66" charset="0"/>
              </a:rPr>
              <a:t>ι </a:t>
            </a:r>
            <a:r>
              <a:rPr lang="el-GR" sz="3500" b="0" dirty="0">
                <a:effectLst/>
                <a:latin typeface="Comic Sans MS" panose="030F0702030302020204" pitchFamily="66" charset="0"/>
              </a:rPr>
              <a:t>όποιες διακρίσεις σε βάρος </a:t>
            </a:r>
            <a:r>
              <a:rPr lang="el-GR" sz="3500" b="0" dirty="0" smtClean="0">
                <a:effectLst/>
                <a:latin typeface="Comic Sans MS" panose="030F0702030302020204" pitchFamily="66" charset="0"/>
              </a:rPr>
              <a:t>τους, όμως,  </a:t>
            </a:r>
            <a:r>
              <a:rPr lang="el-GR" sz="3500" b="0" dirty="0">
                <a:effectLst/>
                <a:latin typeface="Comic Sans MS" panose="030F0702030302020204" pitchFamily="66" charset="0"/>
              </a:rPr>
              <a:t>οφείλονται στους «χριστιανούς» και όχι  στην ουσία του Χριστιανισμού.  Ο Χριστός αποδέχτηκε τις  γυναίκες ως ισότιμα μέλη της κοινωνίας  σε μια εποχή που η θέση τους στην κοινωνία ήταν υποβαθμισμένη.  Αντίθετα, ακόμα και σήμερα, αν και σαφώς έχουν βελτιωθεί πολλά, υπάρχουν τοπικές </a:t>
            </a:r>
            <a:r>
              <a:rPr lang="el-GR" sz="3500" b="0" dirty="0" smtClean="0">
                <a:effectLst/>
                <a:latin typeface="Comic Sans MS" panose="030F0702030302020204" pitchFamily="66" charset="0"/>
              </a:rPr>
              <a:t>κοινωνίες και άτομα </a:t>
            </a:r>
            <a:r>
              <a:rPr lang="el-GR" sz="3500" b="0" dirty="0">
                <a:effectLst/>
                <a:latin typeface="Comic Sans MS" panose="030F0702030302020204" pitchFamily="66" charset="0"/>
              </a:rPr>
              <a:t>που διατηρούν την άδικη στάση τους  απέναντι στο γυναικείο φύλο.  </a:t>
            </a:r>
            <a:endParaRPr lang="en-US" sz="3500" b="0" dirty="0">
              <a:effectLst/>
              <a:latin typeface="Comic Sans MS" panose="030F0702030302020204" pitchFamily="66" charset="0"/>
            </a:endParaRPr>
          </a:p>
        </p:txBody>
      </p:sp>
    </p:spTree>
    <p:extLst>
      <p:ext uri="{BB962C8B-B14F-4D97-AF65-F5344CB8AC3E}">
        <p14:creationId xmlns:p14="http://schemas.microsoft.com/office/powerpoint/2010/main" xmlns="" val="39375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300976"/>
          </a:xfrm>
        </p:spPr>
        <p:txBody>
          <a:bodyPr/>
          <a:lstStyle/>
          <a:p>
            <a:pPr algn="ctr"/>
            <a:r>
              <a:rPr lang="el-GR" dirty="0" smtClean="0">
                <a:hlinkClick r:id="rId2"/>
              </a:rPr>
              <a:t>ΓΡΑΜΜΗ </a:t>
            </a:r>
            <a:r>
              <a:rPr lang="en-US" dirty="0" smtClean="0">
                <a:hlinkClick r:id="rId2"/>
              </a:rPr>
              <a:t>SOS 15900</a:t>
            </a:r>
            <a:endParaRPr lang="en-US" dirty="0"/>
          </a:p>
        </p:txBody>
      </p:sp>
    </p:spTree>
    <p:extLst>
      <p:ext uri="{BB962C8B-B14F-4D97-AF65-F5344CB8AC3E}">
        <p14:creationId xmlns:p14="http://schemas.microsoft.com/office/powerpoint/2010/main" xmlns="" val="849296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792"/>
            <a:ext cx="8229600" cy="2736304"/>
          </a:xfrm>
        </p:spPr>
        <p:txBody>
          <a:bodyPr/>
          <a:lstStyle/>
          <a:p>
            <a:r>
              <a:rPr lang="el-GR" dirty="0" smtClean="0">
                <a:hlinkClick r:id="rId2"/>
              </a:rPr>
              <a:t>ΒΙΑ ΚΑΤΑ ΤΩΝ ΓΥΝΑΙΚΩΝ: ΕΝΑ ΠΡΟΒΛΗΜΑ - ΠΟΛΛΕΣ ΟΨΕΙΣ</a:t>
            </a:r>
            <a:endParaRPr lang="en-US" dirty="0"/>
          </a:p>
        </p:txBody>
      </p:sp>
    </p:spTree>
    <p:extLst>
      <p:ext uri="{BB962C8B-B14F-4D97-AF65-F5344CB8AC3E}">
        <p14:creationId xmlns:p14="http://schemas.microsoft.com/office/powerpoint/2010/main" xmlns="" val="202149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ctrTitle"/>
          </p:nvPr>
        </p:nvSpPr>
        <p:spPr>
          <a:xfrm>
            <a:off x="0" y="0"/>
            <a:ext cx="9144000" cy="6858000"/>
          </a:xfrm>
        </p:spPr>
        <p:txBody>
          <a:bodyPr>
            <a:noAutofit/>
          </a:bodyPr>
          <a:lstStyle/>
          <a:p>
            <a:pPr algn="l"/>
            <a:r>
              <a:rPr lang="el-GR" sz="3200" dirty="0" smtClean="0">
                <a:solidFill>
                  <a:schemeClr val="tx1"/>
                </a:solidFill>
                <a:latin typeface="Comic Sans MS" panose="030F0702030302020204" pitchFamily="66" charset="0"/>
              </a:rPr>
              <a:t>               Οι </a:t>
            </a:r>
            <a:r>
              <a:rPr lang="el-GR" sz="3200" dirty="0">
                <a:solidFill>
                  <a:schemeClr val="tx1"/>
                </a:solidFill>
                <a:latin typeface="Comic Sans MS" panose="030F0702030302020204" pitchFamily="66" charset="0"/>
              </a:rPr>
              <a:t>ρίζες της </a:t>
            </a:r>
            <a:r>
              <a:rPr lang="el-GR" sz="3200" dirty="0" smtClean="0">
                <a:solidFill>
                  <a:schemeClr val="tx1"/>
                </a:solidFill>
                <a:latin typeface="Comic Sans MS" panose="030F0702030302020204" pitchFamily="66" charset="0"/>
              </a:rPr>
              <a:t>βίας</a:t>
            </a:r>
            <a:br>
              <a:rPr lang="el-GR" sz="3200" dirty="0" smtClean="0">
                <a:solidFill>
                  <a:schemeClr val="tx1"/>
                </a:solidFill>
                <a:latin typeface="Comic Sans MS" panose="030F0702030302020204" pitchFamily="66" charset="0"/>
              </a:rPr>
            </a:br>
            <a:r>
              <a:rPr lang="el-GR" sz="2800" dirty="0">
                <a:solidFill>
                  <a:schemeClr val="tx1"/>
                </a:solidFill>
                <a:latin typeface="Comic Sans MS" panose="030F0702030302020204" pitchFamily="66" charset="0"/>
              </a:rPr>
              <a:t/>
            </a:r>
            <a:br>
              <a:rPr lang="el-GR" sz="2800" dirty="0">
                <a:solidFill>
                  <a:schemeClr val="tx1"/>
                </a:solidFill>
                <a:latin typeface="Comic Sans MS" panose="030F0702030302020204" pitchFamily="66" charset="0"/>
              </a:rPr>
            </a:br>
            <a:r>
              <a:rPr lang="el-GR" sz="2800" dirty="0">
                <a:solidFill>
                  <a:schemeClr val="tx1"/>
                </a:solidFill>
                <a:latin typeface="Comic Sans MS" panose="030F0702030302020204" pitchFamily="66" charset="0"/>
              </a:rPr>
              <a:t/>
            </a:r>
            <a:br>
              <a:rPr lang="el-GR" sz="2800" dirty="0">
                <a:solidFill>
                  <a:schemeClr val="tx1"/>
                </a:solidFill>
                <a:latin typeface="Comic Sans MS" panose="030F0702030302020204" pitchFamily="66" charset="0"/>
              </a:rPr>
            </a:br>
            <a:r>
              <a:rPr lang="el-GR" sz="2800" dirty="0" smtClean="0">
                <a:solidFill>
                  <a:srgbClr val="4DE1EA"/>
                </a:solidFill>
                <a:latin typeface="Comic Sans MS" panose="030F0702030302020204" pitchFamily="66" charset="0"/>
              </a:rPr>
              <a:t>-Το </a:t>
            </a:r>
            <a:r>
              <a:rPr lang="el-GR" sz="2800" dirty="0">
                <a:solidFill>
                  <a:srgbClr val="4DE1EA"/>
                </a:solidFill>
                <a:latin typeface="Comic Sans MS" panose="030F0702030302020204" pitchFamily="66" charset="0"/>
              </a:rPr>
              <a:t>βαθύτερο αίτιο της βίας κατά των γυναικών </a:t>
            </a:r>
            <a:r>
              <a:rPr lang="el-GR" sz="2800" dirty="0" smtClean="0">
                <a:solidFill>
                  <a:srgbClr val="4DE1EA"/>
                </a:solidFill>
                <a:latin typeface="Comic Sans MS" panose="030F0702030302020204" pitchFamily="66" charset="0"/>
              </a:rPr>
              <a:t>βρίσκεται στις </a:t>
            </a:r>
            <a:r>
              <a:rPr lang="el-GR" sz="2800" dirty="0">
                <a:solidFill>
                  <a:srgbClr val="4DE1EA"/>
                </a:solidFill>
                <a:latin typeface="Comic Sans MS" panose="030F0702030302020204" pitchFamily="66" charset="0"/>
              </a:rPr>
              <a:t>δυσμενείς διακρίσεις, οι </a:t>
            </a:r>
            <a:r>
              <a:rPr lang="el-GR" sz="2800" dirty="0" smtClean="0">
                <a:solidFill>
                  <a:srgbClr val="4DE1EA"/>
                </a:solidFill>
                <a:latin typeface="Comic Sans MS" panose="030F0702030302020204" pitchFamily="66" charset="0"/>
              </a:rPr>
              <a:t>οποίες αρνούνται </a:t>
            </a:r>
            <a:r>
              <a:rPr lang="el-GR" sz="2800" dirty="0">
                <a:solidFill>
                  <a:srgbClr val="4DE1EA"/>
                </a:solidFill>
                <a:latin typeface="Comic Sans MS" panose="030F0702030302020204" pitchFamily="66" charset="0"/>
              </a:rPr>
              <a:t>στις γυναίκες την ισότητα με τους άνδρες σε όλους τους τομείς της ζωής</a:t>
            </a:r>
            <a:r>
              <a:rPr lang="el-GR" sz="2800" dirty="0" smtClean="0">
                <a:solidFill>
                  <a:srgbClr val="4DE1EA"/>
                </a:solidFill>
                <a:latin typeface="Comic Sans MS" panose="030F0702030302020204" pitchFamily="66" charset="0"/>
              </a:rPr>
              <a:t>.</a:t>
            </a:r>
            <a:br>
              <a:rPr lang="el-GR" sz="2800" dirty="0" smtClean="0">
                <a:solidFill>
                  <a:srgbClr val="4DE1EA"/>
                </a:solidFill>
                <a:latin typeface="Comic Sans MS" panose="030F0702030302020204" pitchFamily="66" charset="0"/>
              </a:rPr>
            </a:br>
            <a:r>
              <a:rPr lang="el-GR" sz="2800" dirty="0">
                <a:solidFill>
                  <a:schemeClr val="tx1"/>
                </a:solidFill>
                <a:latin typeface="Comic Sans MS" panose="030F0702030302020204" pitchFamily="66" charset="0"/>
              </a:rPr>
              <a:t>-</a:t>
            </a:r>
            <a:r>
              <a:rPr lang="el-GR" sz="2800" dirty="0" smtClean="0">
                <a:solidFill>
                  <a:schemeClr val="tx1"/>
                </a:solidFill>
                <a:latin typeface="Comic Sans MS" panose="030F0702030302020204" pitchFamily="66" charset="0"/>
              </a:rPr>
              <a:t> </a:t>
            </a:r>
            <a:r>
              <a:rPr lang="el-GR" sz="2800" dirty="0">
                <a:solidFill>
                  <a:schemeClr val="tx1"/>
                </a:solidFill>
                <a:latin typeface="Comic Sans MS" panose="030F0702030302020204" pitchFamily="66" charset="0"/>
              </a:rPr>
              <a:t>Η </a:t>
            </a:r>
            <a:r>
              <a:rPr lang="el-GR" sz="2800" dirty="0" smtClean="0">
                <a:solidFill>
                  <a:schemeClr val="tx1"/>
                </a:solidFill>
                <a:latin typeface="Comic Sans MS" panose="030F0702030302020204" pitchFamily="66" charset="0"/>
              </a:rPr>
              <a:t>βία είναι </a:t>
            </a:r>
            <a:r>
              <a:rPr lang="el-GR" sz="2800" dirty="0">
                <a:solidFill>
                  <a:schemeClr val="tx1"/>
                </a:solidFill>
                <a:latin typeface="Comic Sans MS" panose="030F0702030302020204" pitchFamily="66" charset="0"/>
              </a:rPr>
              <a:t>ριζωμένη στις διακρίσεις και ταυτόχρονα εξυπηρετεί την ενίσχυση των διακρίσεων</a:t>
            </a:r>
            <a:r>
              <a:rPr lang="el-GR" sz="2800" dirty="0" smtClean="0">
                <a:solidFill>
                  <a:schemeClr val="tx1"/>
                </a:solidFill>
                <a:latin typeface="Comic Sans MS" panose="030F0702030302020204" pitchFamily="66" charset="0"/>
              </a:rPr>
              <a:t>.</a:t>
            </a:r>
            <a:br>
              <a:rPr lang="el-GR" sz="2800" dirty="0" smtClean="0">
                <a:solidFill>
                  <a:schemeClr val="tx1"/>
                </a:solidFill>
                <a:latin typeface="Comic Sans MS" panose="030F0702030302020204" pitchFamily="66" charset="0"/>
              </a:rPr>
            </a:br>
            <a:r>
              <a:rPr lang="el-GR" sz="2800" dirty="0" smtClean="0">
                <a:latin typeface="Comic Sans MS" panose="030F0702030302020204" pitchFamily="66" charset="0"/>
              </a:rPr>
              <a:t>- </a:t>
            </a:r>
            <a:r>
              <a:rPr lang="el-GR" sz="2800" dirty="0">
                <a:latin typeface="Comic Sans MS" panose="030F0702030302020204" pitchFamily="66" charset="0"/>
              </a:rPr>
              <a:t>Η </a:t>
            </a:r>
            <a:r>
              <a:rPr lang="el-GR" sz="2800" dirty="0" smtClean="0">
                <a:latin typeface="Comic Sans MS" panose="030F0702030302020204" pitchFamily="66" charset="0"/>
              </a:rPr>
              <a:t>βία κατά </a:t>
            </a:r>
            <a:r>
              <a:rPr lang="el-GR" sz="2800" dirty="0">
                <a:latin typeface="Comic Sans MS" panose="030F0702030302020204" pitchFamily="66" charset="0"/>
              </a:rPr>
              <a:t>των γυναικών δεν είναι ούτε «φυσιολογική», ούτε «αναπόφευκτη</a:t>
            </a:r>
            <a:r>
              <a:rPr lang="el-GR" sz="2800" dirty="0" smtClean="0">
                <a:latin typeface="Comic Sans MS" panose="030F0702030302020204" pitchFamily="66" charset="0"/>
              </a:rPr>
              <a:t>».</a:t>
            </a:r>
            <a:br>
              <a:rPr lang="el-GR" sz="2800" dirty="0" smtClean="0">
                <a:latin typeface="Comic Sans MS" panose="030F0702030302020204" pitchFamily="66" charset="0"/>
              </a:rPr>
            </a:br>
            <a:r>
              <a:rPr lang="el-GR" sz="2800" dirty="0" smtClean="0">
                <a:solidFill>
                  <a:schemeClr val="tx1"/>
                </a:solidFill>
                <a:latin typeface="Comic Sans MS" panose="030F0702030302020204" pitchFamily="66" charset="0"/>
              </a:rPr>
              <a:t> -Αποτελεί έκφραση συγκεκριμένων</a:t>
            </a:r>
            <a:r>
              <a:rPr lang="el-GR" sz="2800" dirty="0">
                <a:solidFill>
                  <a:schemeClr val="tx1"/>
                </a:solidFill>
                <a:latin typeface="Comic Sans MS" panose="030F0702030302020204" pitchFamily="66" charset="0"/>
              </a:rPr>
              <a:t>, ιστορικά και πολιτισμικά προσδιορισμένων, αξιών και προτύπων. </a:t>
            </a:r>
            <a:r>
              <a:rPr lang="el-GR" sz="2800" dirty="0" smtClean="0">
                <a:solidFill>
                  <a:schemeClr val="tx1"/>
                </a:solidFill>
                <a:latin typeface="Comic Sans MS" panose="030F0702030302020204" pitchFamily="66" charset="0"/>
              </a:rPr>
              <a:t/>
            </a:r>
            <a:br>
              <a:rPr lang="el-GR" sz="2800" dirty="0" smtClean="0">
                <a:solidFill>
                  <a:schemeClr val="tx1"/>
                </a:solidFill>
                <a:latin typeface="Comic Sans MS" panose="030F0702030302020204" pitchFamily="66" charset="0"/>
              </a:rPr>
            </a:br>
            <a:r>
              <a:rPr lang="el-GR" sz="2800" dirty="0" smtClean="0">
                <a:latin typeface="Comic Sans MS" panose="030F0702030302020204" pitchFamily="66" charset="0"/>
              </a:rPr>
              <a:t>-Οι κοινωνικοί και </a:t>
            </a:r>
            <a:r>
              <a:rPr lang="el-GR" sz="2800" dirty="0">
                <a:latin typeface="Comic Sans MS" panose="030F0702030302020204" pitchFamily="66" charset="0"/>
              </a:rPr>
              <a:t>πολιτικοί θεσμοί καλλιεργούν την υποταγή των γυναικών και τη βία κατά των γυναικών.</a:t>
            </a:r>
            <a:br>
              <a:rPr lang="el-GR" sz="2800" dirty="0">
                <a:latin typeface="Comic Sans MS" panose="030F0702030302020204" pitchFamily="66" charset="0"/>
              </a:rPr>
            </a:br>
            <a:endParaRPr lang="en-US" sz="2800" dirty="0">
              <a:latin typeface="Comic Sans MS" panose="030F0702030302020204" pitchFamily="66" charset="0"/>
            </a:endParaRPr>
          </a:p>
        </p:txBody>
      </p:sp>
    </p:spTree>
    <p:extLst>
      <p:ext uri="{BB962C8B-B14F-4D97-AF65-F5344CB8AC3E}">
        <p14:creationId xmlns:p14="http://schemas.microsoft.com/office/powerpoint/2010/main" xmlns="" val="23774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252520" cy="6858000"/>
          </a:xfrm>
        </p:spPr>
        <p:txBody>
          <a:bodyPr>
            <a:noAutofit/>
          </a:bodyPr>
          <a:lstStyle/>
          <a:p>
            <a:pPr marL="457200" indent="-457200" algn="l">
              <a:buFont typeface="Arial" panose="020B0604020202020204" pitchFamily="34" charset="0"/>
              <a:buChar char="•"/>
            </a:pPr>
            <a:r>
              <a:rPr lang="el-GR" sz="1700" dirty="0">
                <a:solidFill>
                  <a:srgbClr val="4DE1EA"/>
                </a:solidFill>
                <a:latin typeface="Comic Sans MS" panose="030F0702030302020204" pitchFamily="66" charset="0"/>
              </a:rPr>
              <a:t>Η φτώχεια και η περιθωριοποίηση τροφοδοτούν τη βία κατά των γυναικών και </a:t>
            </a:r>
            <a:r>
              <a:rPr lang="el-GR" sz="1700" dirty="0" smtClean="0">
                <a:solidFill>
                  <a:srgbClr val="4DE1EA"/>
                </a:solidFill>
                <a:latin typeface="Comic Sans MS" panose="030F0702030302020204" pitchFamily="66" charset="0"/>
              </a:rPr>
              <a:t>παράλληλα προκύπτουν </a:t>
            </a:r>
            <a:r>
              <a:rPr lang="el-GR" sz="1700" dirty="0">
                <a:solidFill>
                  <a:srgbClr val="4DE1EA"/>
                </a:solidFill>
                <a:latin typeface="Comic Sans MS" panose="030F0702030302020204" pitchFamily="66" charset="0"/>
              </a:rPr>
              <a:t>από αυτήν. </a:t>
            </a:r>
            <a:endParaRPr lang="el-GR" sz="1700" dirty="0" smtClean="0">
              <a:solidFill>
                <a:srgbClr val="4DE1EA"/>
              </a:solidFill>
              <a:latin typeface="Comic Sans MS" panose="030F0702030302020204" pitchFamily="66" charset="0"/>
            </a:endParaRPr>
          </a:p>
          <a:p>
            <a:pPr marL="457200" indent="-457200" algn="l">
              <a:buFont typeface="Arial" panose="020B0604020202020204" pitchFamily="34" charset="0"/>
              <a:buChar char="•"/>
            </a:pPr>
            <a:r>
              <a:rPr lang="el-GR" sz="1700" dirty="0" smtClean="0">
                <a:latin typeface="Comic Sans MS" panose="030F0702030302020204" pitchFamily="66" charset="0"/>
              </a:rPr>
              <a:t>Παγκοσμίως</a:t>
            </a:r>
            <a:r>
              <a:rPr lang="el-GR" sz="1700" dirty="0">
                <a:latin typeface="Comic Sans MS" panose="030F0702030302020204" pitchFamily="66" charset="0"/>
              </a:rPr>
              <a:t>, οι γυναίκες εμφανίζουν υψηλότερα ποσοστά φτώχειας απ' ότι</a:t>
            </a:r>
            <a:br>
              <a:rPr lang="el-GR" sz="1700" dirty="0">
                <a:latin typeface="Comic Sans MS" panose="030F0702030302020204" pitchFamily="66" charset="0"/>
              </a:rPr>
            </a:br>
            <a:r>
              <a:rPr lang="el-GR" sz="1700" dirty="0">
                <a:latin typeface="Comic Sans MS" panose="030F0702030302020204" pitchFamily="66" charset="0"/>
              </a:rPr>
              <a:t>οι άνδρες, η φτώχεια τους είναι πιο έντονη απ' ό,τι των ανδρών, και οι αριθμοί των </a:t>
            </a:r>
            <a:r>
              <a:rPr lang="el-GR" sz="1700" dirty="0" smtClean="0">
                <a:latin typeface="Comic Sans MS" panose="030F0702030302020204" pitchFamily="66" charset="0"/>
              </a:rPr>
              <a:t>φτωχών γυναικών </a:t>
            </a:r>
            <a:r>
              <a:rPr lang="el-GR" sz="1700" dirty="0">
                <a:latin typeface="Comic Sans MS" panose="030F0702030302020204" pitchFamily="66" charset="0"/>
              </a:rPr>
              <a:t>αυξάνονται συνεχώς. </a:t>
            </a:r>
            <a:endParaRPr lang="el-GR" sz="1700" dirty="0" smtClean="0">
              <a:latin typeface="Comic Sans MS" panose="030F0702030302020204" pitchFamily="66" charset="0"/>
            </a:endParaRPr>
          </a:p>
          <a:p>
            <a:pPr marL="457200" indent="-457200" algn="l">
              <a:buFont typeface="Arial" panose="020B0604020202020204" pitchFamily="34" charset="0"/>
              <a:buChar char="•"/>
            </a:pPr>
            <a:r>
              <a:rPr lang="el-GR" sz="1700" dirty="0" smtClean="0">
                <a:solidFill>
                  <a:srgbClr val="4DE1EA"/>
                </a:solidFill>
                <a:latin typeface="Comic Sans MS" panose="030F0702030302020204" pitchFamily="66" charset="0"/>
              </a:rPr>
              <a:t>Τη </a:t>
            </a:r>
            <a:r>
              <a:rPr lang="el-GR" sz="1700" dirty="0">
                <a:solidFill>
                  <a:srgbClr val="4DE1EA"/>
                </a:solidFill>
                <a:latin typeface="Comic Sans MS" panose="030F0702030302020204" pitchFamily="66" charset="0"/>
              </a:rPr>
              <a:t>στιγμή που οι αρνητικές συνέπειες της </a:t>
            </a:r>
            <a:r>
              <a:rPr lang="el-GR" sz="1700" dirty="0" smtClean="0">
                <a:solidFill>
                  <a:srgbClr val="4DE1EA"/>
                </a:solidFill>
                <a:latin typeface="Comic Sans MS" panose="030F0702030302020204" pitchFamily="66" charset="0"/>
              </a:rPr>
              <a:t>παγκοσμιοποίησης αφήνουν </a:t>
            </a:r>
            <a:r>
              <a:rPr lang="el-GR" sz="1700" dirty="0">
                <a:solidFill>
                  <a:srgbClr val="4DE1EA"/>
                </a:solidFill>
                <a:latin typeface="Comic Sans MS" panose="030F0702030302020204" pitchFamily="66" charset="0"/>
              </a:rPr>
              <a:t>όλο και περισσότερες γυναίκες παγιδευμένες στο περιθώριο της κοινωνίας, </a:t>
            </a:r>
            <a:r>
              <a:rPr lang="el-GR" sz="1700" dirty="0" smtClean="0">
                <a:solidFill>
                  <a:srgbClr val="4DE1EA"/>
                </a:solidFill>
                <a:latin typeface="Comic Sans MS" panose="030F0702030302020204" pitchFamily="66" charset="0"/>
              </a:rPr>
              <a:t>είναι εξαιρετικά </a:t>
            </a:r>
            <a:r>
              <a:rPr lang="el-GR" sz="1700" dirty="0">
                <a:solidFill>
                  <a:srgbClr val="4DE1EA"/>
                </a:solidFill>
                <a:latin typeface="Comic Sans MS" panose="030F0702030302020204" pitchFamily="66" charset="0"/>
              </a:rPr>
              <a:t>δύσκολο γι' αυτές τις γυναίκες να ξεφύγουν από καταστάσεις κακοποίησης και </a:t>
            </a:r>
            <a:r>
              <a:rPr lang="el-GR" sz="1700" dirty="0" smtClean="0">
                <a:solidFill>
                  <a:srgbClr val="4DE1EA"/>
                </a:solidFill>
                <a:latin typeface="Comic Sans MS" panose="030F0702030302020204" pitchFamily="66" charset="0"/>
              </a:rPr>
              <a:t>να επιτύχουν </a:t>
            </a:r>
            <a:r>
              <a:rPr lang="el-GR" sz="1700" dirty="0">
                <a:solidFill>
                  <a:srgbClr val="4DE1EA"/>
                </a:solidFill>
                <a:latin typeface="Comic Sans MS" panose="030F0702030302020204" pitchFamily="66" charset="0"/>
              </a:rPr>
              <a:t>προστασία και επανόρθωση</a:t>
            </a:r>
            <a:r>
              <a:rPr lang="el-GR" sz="1700" dirty="0" smtClean="0">
                <a:solidFill>
                  <a:srgbClr val="4DE1EA"/>
                </a:solidFill>
                <a:latin typeface="Comic Sans MS" panose="030F0702030302020204" pitchFamily="66" charset="0"/>
              </a:rPr>
              <a:t>.</a:t>
            </a:r>
          </a:p>
          <a:p>
            <a:pPr marL="457200" indent="-457200" algn="l">
              <a:buFont typeface="Arial" panose="020B0604020202020204" pitchFamily="34" charset="0"/>
              <a:buChar char="•"/>
            </a:pPr>
            <a:r>
              <a:rPr lang="el-GR" sz="1700" dirty="0" smtClean="0">
                <a:latin typeface="Comic Sans MS" panose="030F0702030302020204" pitchFamily="66" charset="0"/>
              </a:rPr>
              <a:t> </a:t>
            </a:r>
            <a:r>
              <a:rPr lang="el-GR" sz="1700" dirty="0">
                <a:latin typeface="Comic Sans MS" panose="030F0702030302020204" pitchFamily="66" charset="0"/>
              </a:rPr>
              <a:t>Ο αναλφαβητισμός και η φτώχεια περιορίζουν </a:t>
            </a:r>
            <a:r>
              <a:rPr lang="el-GR" sz="1700" dirty="0" smtClean="0">
                <a:latin typeface="Comic Sans MS" panose="030F0702030302020204" pitchFamily="66" charset="0"/>
              </a:rPr>
              <a:t>σημαντικά τις </a:t>
            </a:r>
            <a:r>
              <a:rPr lang="el-GR" sz="1700" dirty="0">
                <a:latin typeface="Comic Sans MS" panose="030F0702030302020204" pitchFamily="66" charset="0"/>
              </a:rPr>
              <a:t>δυνατότητες των γυναικών να οργανωθούν για να αγωνιστούν για αλλαγή </a:t>
            </a:r>
            <a:r>
              <a:rPr lang="el-GR" sz="1700" dirty="0" smtClean="0">
                <a:latin typeface="Comic Sans MS" panose="030F0702030302020204" pitchFamily="66" charset="0"/>
              </a:rPr>
              <a:t>της κατάστασης.</a:t>
            </a:r>
          </a:p>
          <a:p>
            <a:pPr marL="457200" indent="-457200" algn="l">
              <a:buFont typeface="Arial" panose="020B0604020202020204" pitchFamily="34" charset="0"/>
              <a:buChar char="•"/>
            </a:pPr>
            <a:r>
              <a:rPr lang="el-GR" sz="1700" dirty="0" smtClean="0">
                <a:solidFill>
                  <a:srgbClr val="4DE1EA"/>
                </a:solidFill>
                <a:latin typeface="Comic Sans MS" panose="030F0702030302020204" pitchFamily="66" charset="0"/>
              </a:rPr>
              <a:t>Οι </a:t>
            </a:r>
            <a:r>
              <a:rPr lang="el-GR" sz="1700" dirty="0">
                <a:solidFill>
                  <a:srgbClr val="4DE1EA"/>
                </a:solidFill>
                <a:latin typeface="Comic Sans MS" panose="030F0702030302020204" pitchFamily="66" charset="0"/>
              </a:rPr>
              <a:t>νεαρές γυναίκες υπόκεινται συχνά σε σεξουαλική κακοποίηση όχι μόνο επειδή </a:t>
            </a:r>
            <a:r>
              <a:rPr lang="el-GR" sz="1700" dirty="0" smtClean="0">
                <a:solidFill>
                  <a:srgbClr val="4DE1EA"/>
                </a:solidFill>
                <a:latin typeface="Comic Sans MS" panose="030F0702030302020204" pitchFamily="66" charset="0"/>
              </a:rPr>
              <a:t>είναι γυναίκες</a:t>
            </a:r>
            <a:r>
              <a:rPr lang="el-GR" sz="1700" dirty="0">
                <a:solidFill>
                  <a:srgbClr val="4DE1EA"/>
                </a:solidFill>
                <a:latin typeface="Comic Sans MS" panose="030F0702030302020204" pitchFamily="66" charset="0"/>
              </a:rPr>
              <a:t>, αλλά και επειδή είναι νέες και ευάλωτες</a:t>
            </a:r>
            <a:r>
              <a:rPr lang="el-GR" sz="1700" dirty="0" smtClean="0">
                <a:solidFill>
                  <a:srgbClr val="4DE1EA"/>
                </a:solidFill>
                <a:latin typeface="Comic Sans MS" panose="030F0702030302020204" pitchFamily="66" charset="0"/>
              </a:rPr>
              <a:t>.</a:t>
            </a:r>
          </a:p>
          <a:p>
            <a:pPr marL="457200" indent="-457200" algn="l">
              <a:buFont typeface="Arial" panose="020B0604020202020204" pitchFamily="34" charset="0"/>
              <a:buChar char="•"/>
            </a:pPr>
            <a:r>
              <a:rPr lang="el-GR" sz="1700" dirty="0" smtClean="0">
                <a:latin typeface="Comic Sans MS" panose="030F0702030302020204" pitchFamily="66" charset="0"/>
              </a:rPr>
              <a:t> </a:t>
            </a:r>
            <a:r>
              <a:rPr lang="el-GR" sz="1700" dirty="0">
                <a:latin typeface="Comic Sans MS" panose="030F0702030302020204" pitchFamily="66" charset="0"/>
              </a:rPr>
              <a:t>Σε μερικές κοινωνίες, τα κορίτσια </a:t>
            </a:r>
            <a:r>
              <a:rPr lang="el-GR" sz="1700" dirty="0" smtClean="0">
                <a:latin typeface="Comic Sans MS" panose="030F0702030302020204" pitchFamily="66" charset="0"/>
              </a:rPr>
              <a:t>υποβάλλονται σε </a:t>
            </a:r>
            <a:r>
              <a:rPr lang="el-GR" sz="1700" dirty="0">
                <a:latin typeface="Comic Sans MS" panose="030F0702030302020204" pitchFamily="66" charset="0"/>
              </a:rPr>
              <a:t>καταναγκαστική σεξουαλική επαφή, εξαιτίας της πλάνης ότι η σεξουαλική επαφή με μία</a:t>
            </a:r>
            <a:br>
              <a:rPr lang="el-GR" sz="1700" dirty="0">
                <a:latin typeface="Comic Sans MS" panose="030F0702030302020204" pitchFamily="66" charset="0"/>
              </a:rPr>
            </a:br>
            <a:r>
              <a:rPr lang="el-GR" sz="1700" dirty="0">
                <a:latin typeface="Comic Sans MS" panose="030F0702030302020204" pitchFamily="66" charset="0"/>
              </a:rPr>
              <a:t>παρθένα θα θεραπεύσει τον άνδρα από το HIV/AIDS. Όμως, η ηλικία δεν προσφέρει </a:t>
            </a:r>
            <a:r>
              <a:rPr lang="el-GR" sz="1700" dirty="0" smtClean="0">
                <a:latin typeface="Comic Sans MS" panose="030F0702030302020204" pitchFamily="66" charset="0"/>
              </a:rPr>
              <a:t>καμία προστασία</a:t>
            </a:r>
            <a:r>
              <a:rPr lang="el-GR" sz="1700" dirty="0">
                <a:latin typeface="Comic Sans MS" panose="030F0702030302020204" pitchFamily="66" charset="0"/>
              </a:rPr>
              <a:t>. </a:t>
            </a:r>
            <a:endParaRPr lang="el-GR" sz="1700" dirty="0" smtClean="0">
              <a:latin typeface="Comic Sans MS" panose="030F0702030302020204" pitchFamily="66" charset="0"/>
            </a:endParaRPr>
          </a:p>
          <a:p>
            <a:pPr marL="457200" indent="-457200" algn="l">
              <a:buFont typeface="Arial" panose="020B0604020202020204" pitchFamily="34" charset="0"/>
              <a:buChar char="•"/>
            </a:pPr>
            <a:r>
              <a:rPr lang="el-GR" sz="1700" dirty="0" smtClean="0">
                <a:solidFill>
                  <a:srgbClr val="4DE1EA"/>
                </a:solidFill>
                <a:latin typeface="Comic Sans MS" panose="030F0702030302020204" pitchFamily="66" charset="0"/>
              </a:rPr>
              <a:t>Ενώ </a:t>
            </a:r>
            <a:r>
              <a:rPr lang="el-GR" sz="1700" dirty="0">
                <a:solidFill>
                  <a:srgbClr val="4DE1EA"/>
                </a:solidFill>
                <a:latin typeface="Comic Sans MS" panose="030F0702030302020204" pitchFamily="66" charset="0"/>
              </a:rPr>
              <a:t>κάποιες κοινωνίες σέβονται τη σοφία των ηλικιωμένων γυναικών και </a:t>
            </a:r>
            <a:r>
              <a:rPr lang="el-GR" sz="1700" dirty="0" smtClean="0">
                <a:solidFill>
                  <a:srgbClr val="4DE1EA"/>
                </a:solidFill>
                <a:latin typeface="Comic Sans MS" panose="030F0702030302020204" pitchFamily="66" charset="0"/>
              </a:rPr>
              <a:t>τους προσφέρουν </a:t>
            </a:r>
            <a:r>
              <a:rPr lang="el-GR" sz="1700" dirty="0">
                <a:solidFill>
                  <a:srgbClr val="4DE1EA"/>
                </a:solidFill>
                <a:latin typeface="Comic Sans MS" panose="030F0702030302020204" pitchFamily="66" charset="0"/>
              </a:rPr>
              <a:t>υψηλότερη κοινωνική θέση και μεγαλύτερη αυτονομία, άλλες </a:t>
            </a:r>
            <a:r>
              <a:rPr lang="el-GR" sz="1700" dirty="0" smtClean="0">
                <a:solidFill>
                  <a:srgbClr val="4DE1EA"/>
                </a:solidFill>
                <a:latin typeface="Comic Sans MS" panose="030F0702030302020204" pitchFamily="66" charset="0"/>
              </a:rPr>
              <a:t>κακομεταχειρίζονται αυτές </a:t>
            </a:r>
            <a:r>
              <a:rPr lang="el-GR" sz="1700" dirty="0">
                <a:solidFill>
                  <a:srgbClr val="4DE1EA"/>
                </a:solidFill>
                <a:latin typeface="Comic Sans MS" panose="030F0702030302020204" pitchFamily="66" charset="0"/>
              </a:rPr>
              <a:t>που είναι εύθραυστες και μόνες, ιδίως τις </a:t>
            </a:r>
            <a:r>
              <a:rPr lang="el-GR" sz="1700" dirty="0" smtClean="0">
                <a:solidFill>
                  <a:srgbClr val="4DE1EA"/>
                </a:solidFill>
                <a:latin typeface="Comic Sans MS" panose="030F0702030302020204" pitchFamily="66" charset="0"/>
              </a:rPr>
              <a:t>χήρες.</a:t>
            </a:r>
          </a:p>
          <a:p>
            <a:pPr marL="457200" indent="-457200" algn="l">
              <a:buFont typeface="Arial" panose="020B0604020202020204" pitchFamily="34" charset="0"/>
              <a:buChar char="•"/>
            </a:pPr>
            <a:r>
              <a:rPr lang="el-GR" sz="1700" dirty="0" smtClean="0">
                <a:latin typeface="Comic Sans MS" panose="030F0702030302020204" pitchFamily="66" charset="0"/>
              </a:rPr>
              <a:t>Ο </a:t>
            </a:r>
            <a:r>
              <a:rPr lang="el-GR" sz="1700" dirty="0">
                <a:latin typeface="Comic Sans MS" panose="030F0702030302020204" pitchFamily="66" charset="0"/>
              </a:rPr>
              <a:t>έλεγχος της γυναικείας σεξουαλικότητας είναι ένα ισχυρό μέσο, με το οποίο οι άνδρες </a:t>
            </a:r>
            <a:r>
              <a:rPr lang="el-GR" sz="1700" dirty="0" smtClean="0">
                <a:latin typeface="Comic Sans MS" panose="030F0702030302020204" pitchFamily="66" charset="0"/>
              </a:rPr>
              <a:t>ασκούν την </a:t>
            </a:r>
            <a:r>
              <a:rPr lang="el-GR" sz="1700" dirty="0">
                <a:latin typeface="Comic Sans MS" panose="030F0702030302020204" pitchFamily="66" charset="0"/>
              </a:rPr>
              <a:t>κυριαρχία τους πάνω στις γυναίκες</a:t>
            </a:r>
            <a:r>
              <a:rPr lang="el-GR" sz="1700" dirty="0" smtClean="0">
                <a:latin typeface="Comic Sans MS" panose="030F0702030302020204" pitchFamily="66" charset="0"/>
              </a:rPr>
              <a:t>.</a:t>
            </a:r>
          </a:p>
          <a:p>
            <a:pPr marL="285750" indent="-285750" algn="l">
              <a:buFont typeface="Arial" panose="020B0604020202020204" pitchFamily="34" charset="0"/>
              <a:buChar char="•"/>
            </a:pPr>
            <a:r>
              <a:rPr lang="el-GR" sz="1700" dirty="0" smtClean="0">
                <a:solidFill>
                  <a:srgbClr val="4DE1EA"/>
                </a:solidFill>
                <a:latin typeface="Comic Sans MS" panose="030F0702030302020204" pitchFamily="66" charset="0"/>
              </a:rPr>
              <a:t> </a:t>
            </a:r>
            <a:r>
              <a:rPr lang="el-GR" sz="1700" dirty="0">
                <a:solidFill>
                  <a:srgbClr val="4DE1EA"/>
                </a:solidFill>
                <a:latin typeface="Comic Sans MS" panose="030F0702030302020204" pitchFamily="66" charset="0"/>
              </a:rPr>
              <a:t>Οι γυναίκες που δεν συμμορφώνονται με τα καθιερωμένα</a:t>
            </a:r>
            <a:br>
              <a:rPr lang="el-GR" sz="1700" dirty="0">
                <a:solidFill>
                  <a:srgbClr val="4DE1EA"/>
                </a:solidFill>
                <a:latin typeface="Comic Sans MS" panose="030F0702030302020204" pitchFamily="66" charset="0"/>
              </a:rPr>
            </a:br>
            <a:r>
              <a:rPr lang="el-GR" sz="1700" dirty="0">
                <a:solidFill>
                  <a:srgbClr val="4DE1EA"/>
                </a:solidFill>
                <a:latin typeface="Comic Sans MS" panose="030F0702030302020204" pitchFamily="66" charset="0"/>
              </a:rPr>
              <a:t>πρότυπα θηλυκότητας, συχνά αντιμετωπίζουν αυστηρές τιμωρίες.</a:t>
            </a:r>
            <a:br>
              <a:rPr lang="el-GR" sz="1700" dirty="0">
                <a:solidFill>
                  <a:srgbClr val="4DE1EA"/>
                </a:solidFill>
                <a:latin typeface="Comic Sans MS" panose="030F0702030302020204" pitchFamily="66" charset="0"/>
              </a:rPr>
            </a:br>
            <a:endParaRPr lang="en-US" sz="1700" dirty="0">
              <a:solidFill>
                <a:srgbClr val="4DE1EA"/>
              </a:solidFill>
              <a:latin typeface="Comic Sans MS" panose="030F0702030302020204" pitchFamily="66" charset="0"/>
            </a:endParaRPr>
          </a:p>
        </p:txBody>
      </p:sp>
    </p:spTree>
    <p:extLst>
      <p:ext uri="{BB962C8B-B14F-4D97-AF65-F5344CB8AC3E}">
        <p14:creationId xmlns:p14="http://schemas.microsoft.com/office/powerpoint/2010/main" xmlns="" val="18908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2000"/>
                                        <p:tgtEl>
                                          <p:spTgt spid="3">
                                            <p:txEl>
                                              <p:pRg st="6" end="6"/>
                                            </p:txEl>
                                          </p:spTgt>
                                        </p:tgtEl>
                                      </p:cBhvr>
                                    </p:animEffect>
                                    <p:anim calcmode="lin" valueType="num">
                                      <p:cBhvr>
                                        <p:cTn id="42"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circle(in)">
                                      <p:cBhvr>
                                        <p:cTn id="5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957392"/>
          </a:xfrm>
        </p:spPr>
        <p:txBody>
          <a:bodyPr>
            <a:noAutofit/>
          </a:bodyPr>
          <a:lstStyle/>
          <a:p>
            <a:pPr marL="457200" indent="-457200" algn="l">
              <a:buFont typeface="Arial" panose="020B0604020202020204" pitchFamily="34" charset="0"/>
              <a:buChar char="•"/>
            </a:pPr>
            <a:r>
              <a:rPr lang="el-GR" sz="2300" dirty="0">
                <a:latin typeface="Comic Sans MS" panose="030F0702030302020204" pitchFamily="66" charset="0"/>
              </a:rPr>
              <a:t>Η βία κατά τη διάρκεια ενόπλων συγκρούσεων καταστρέφει τις ζωές ανδρών και γυναικών, </a:t>
            </a:r>
            <a:r>
              <a:rPr lang="el-GR" sz="2300" dirty="0" smtClean="0">
                <a:latin typeface="Comic Sans MS" panose="030F0702030302020204" pitchFamily="66" charset="0"/>
              </a:rPr>
              <a:t>αλλά ο </a:t>
            </a:r>
            <a:r>
              <a:rPr lang="el-GR" sz="2300" dirty="0">
                <a:latin typeface="Comic Sans MS" panose="030F0702030302020204" pitchFamily="66" charset="0"/>
              </a:rPr>
              <a:t>συστηματικός βιασμός, όπως παρατηρήθηκε σε πολλές πρόσφατες συγκρούσεις, </a:t>
            </a:r>
            <a:r>
              <a:rPr lang="el-GR" sz="2300" dirty="0" smtClean="0">
                <a:latin typeface="Comic Sans MS" panose="030F0702030302020204" pitchFamily="66" charset="0"/>
              </a:rPr>
              <a:t>στρέφεται πρωταρχικά </a:t>
            </a:r>
            <a:r>
              <a:rPr lang="el-GR" sz="2300" dirty="0">
                <a:latin typeface="Comic Sans MS" panose="030F0702030302020204" pitchFamily="66" charset="0"/>
              </a:rPr>
              <a:t>εναντίον των κοριτσιών και των γυναικών</a:t>
            </a:r>
            <a:r>
              <a:rPr lang="el-GR" sz="2300" dirty="0" smtClean="0">
                <a:latin typeface="Comic Sans MS" panose="030F0702030302020204" pitchFamily="66" charset="0"/>
              </a:rPr>
              <a:t>.</a:t>
            </a:r>
          </a:p>
          <a:p>
            <a:pPr marL="457200" indent="-457200" algn="l">
              <a:buFont typeface="Arial" panose="020B0604020202020204" pitchFamily="34" charset="0"/>
              <a:buChar char="•"/>
            </a:pPr>
            <a:r>
              <a:rPr lang="el-GR" sz="2300" dirty="0" smtClean="0">
                <a:solidFill>
                  <a:srgbClr val="4DE1EA"/>
                </a:solidFill>
                <a:latin typeface="Comic Sans MS" panose="030F0702030302020204" pitchFamily="66" charset="0"/>
              </a:rPr>
              <a:t> </a:t>
            </a:r>
            <a:r>
              <a:rPr lang="el-GR" sz="2300" dirty="0">
                <a:solidFill>
                  <a:srgbClr val="4DE1EA"/>
                </a:solidFill>
                <a:latin typeface="Comic Sans MS" panose="030F0702030302020204" pitchFamily="66" charset="0"/>
              </a:rPr>
              <a:t>Οι βιασμοί, οι ακρωτηριασμοί και </a:t>
            </a:r>
            <a:r>
              <a:rPr lang="el-GR" sz="2300" dirty="0" smtClean="0">
                <a:solidFill>
                  <a:srgbClr val="4DE1EA"/>
                </a:solidFill>
                <a:latin typeface="Comic Sans MS" panose="030F0702030302020204" pitchFamily="66" charset="0"/>
              </a:rPr>
              <a:t>οι δολοφονίες </a:t>
            </a:r>
            <a:r>
              <a:rPr lang="el-GR" sz="2300" dirty="0">
                <a:solidFill>
                  <a:srgbClr val="4DE1EA"/>
                </a:solidFill>
                <a:latin typeface="Comic Sans MS" panose="030F0702030302020204" pitchFamily="66" charset="0"/>
              </a:rPr>
              <a:t>κοριτσιών </a:t>
            </a:r>
            <a:r>
              <a:rPr lang="el-GR" sz="2300" dirty="0" smtClean="0">
                <a:solidFill>
                  <a:srgbClr val="4DE1EA"/>
                </a:solidFill>
                <a:latin typeface="Comic Sans MS" panose="030F0702030302020204" pitchFamily="66" charset="0"/>
              </a:rPr>
              <a:t>και γυναικών </a:t>
            </a:r>
            <a:r>
              <a:rPr lang="el-GR" sz="2300" dirty="0">
                <a:solidFill>
                  <a:srgbClr val="4DE1EA"/>
                </a:solidFill>
                <a:latin typeface="Comic Sans MS" panose="030F0702030302020204" pitchFamily="66" charset="0"/>
              </a:rPr>
              <a:t>αποτελούν συνηθισμένες πολεμικές πρακτικές </a:t>
            </a:r>
            <a:r>
              <a:rPr lang="el-GR" sz="2300" dirty="0" smtClean="0">
                <a:solidFill>
                  <a:srgbClr val="4DE1EA"/>
                </a:solidFill>
                <a:latin typeface="Comic Sans MS" panose="030F0702030302020204" pitchFamily="66" charset="0"/>
              </a:rPr>
              <a:t>και διαπράττονται </a:t>
            </a:r>
            <a:r>
              <a:rPr lang="el-GR" sz="2300" dirty="0">
                <a:solidFill>
                  <a:srgbClr val="4DE1EA"/>
                </a:solidFill>
                <a:latin typeface="Comic Sans MS" panose="030F0702030302020204" pitchFamily="66" charset="0"/>
              </a:rPr>
              <a:t>τόσο από τις κυβερνητικές δυνάμεις όσο και από ένοπλες ομάδες.</a:t>
            </a:r>
          </a:p>
          <a:p>
            <a:pPr marL="457200" indent="-457200" algn="l">
              <a:buFont typeface="Arial" panose="020B0604020202020204" pitchFamily="34" charset="0"/>
              <a:buChar char="•"/>
            </a:pPr>
            <a:r>
              <a:rPr lang="el-GR" sz="2300" dirty="0">
                <a:latin typeface="Comic Sans MS" panose="030F0702030302020204" pitchFamily="66" charset="0"/>
              </a:rPr>
              <a:t>Οι μορφές βίας που συνδέονται στενά με το φύλο είναι επίσης ενδημικές σε </a:t>
            </a:r>
            <a:r>
              <a:rPr lang="el-GR" sz="2300" dirty="0" smtClean="0">
                <a:latin typeface="Comic Sans MS" panose="030F0702030302020204" pitchFamily="66" charset="0"/>
              </a:rPr>
              <a:t>κοινωνίες στρατιωτικοποιημένες </a:t>
            </a:r>
            <a:r>
              <a:rPr lang="el-GR" sz="2300" dirty="0">
                <a:latin typeface="Comic Sans MS" panose="030F0702030302020204" pitchFamily="66" charset="0"/>
              </a:rPr>
              <a:t>ή σπαρασσόμενες από τον πόλεμο</a:t>
            </a:r>
            <a:r>
              <a:rPr lang="el-GR" sz="2300" dirty="0" smtClean="0">
                <a:latin typeface="Comic Sans MS" panose="030F0702030302020204" pitchFamily="66" charset="0"/>
              </a:rPr>
              <a:t>.</a:t>
            </a:r>
          </a:p>
          <a:p>
            <a:pPr marL="457200" indent="-457200" algn="l">
              <a:buFont typeface="Arial" panose="020B0604020202020204" pitchFamily="34" charset="0"/>
              <a:buChar char="•"/>
            </a:pPr>
            <a:r>
              <a:rPr lang="el-GR" sz="2300" dirty="0" smtClean="0">
                <a:solidFill>
                  <a:srgbClr val="4DE1EA"/>
                </a:solidFill>
                <a:latin typeface="Comic Sans MS" panose="030F0702030302020204" pitchFamily="66" charset="0"/>
              </a:rPr>
              <a:t> </a:t>
            </a:r>
            <a:r>
              <a:rPr lang="el-GR" sz="2300" dirty="0">
                <a:solidFill>
                  <a:srgbClr val="4DE1EA"/>
                </a:solidFill>
                <a:latin typeface="Comic Sans MS" panose="030F0702030302020204" pitchFamily="66" charset="0"/>
              </a:rPr>
              <a:t>Σε κοινωνίες που </a:t>
            </a:r>
            <a:r>
              <a:rPr lang="el-GR" sz="2300" dirty="0" smtClean="0">
                <a:solidFill>
                  <a:srgbClr val="4DE1EA"/>
                </a:solidFill>
                <a:latin typeface="Comic Sans MS" panose="030F0702030302020204" pitchFamily="66" charset="0"/>
              </a:rPr>
              <a:t>επηρεάζονται σημαντικά </a:t>
            </a:r>
            <a:r>
              <a:rPr lang="el-GR" sz="2300" dirty="0">
                <a:solidFill>
                  <a:srgbClr val="4DE1EA"/>
                </a:solidFill>
                <a:latin typeface="Comic Sans MS" panose="030F0702030302020204" pitchFamily="66" charset="0"/>
              </a:rPr>
              <a:t>από την «κουλτούρα των όπλων», η ιδιοκτησία και η χρήση όπλων μεγεθύνει </a:t>
            </a:r>
            <a:r>
              <a:rPr lang="el-GR" sz="2300" dirty="0" smtClean="0">
                <a:solidFill>
                  <a:srgbClr val="4DE1EA"/>
                </a:solidFill>
                <a:latin typeface="Comic Sans MS" panose="030F0702030302020204" pitchFamily="66" charset="0"/>
              </a:rPr>
              <a:t>τις υπάρχουσες </a:t>
            </a:r>
            <a:r>
              <a:rPr lang="el-GR" sz="2300" dirty="0">
                <a:solidFill>
                  <a:srgbClr val="4DE1EA"/>
                </a:solidFill>
                <a:latin typeface="Comic Sans MS" panose="030F0702030302020204" pitchFamily="66" charset="0"/>
              </a:rPr>
              <a:t>ανισότητες μεταξύ των φύλων, ενισχύοντας την κυριαρχική θέση των ανδρών </a:t>
            </a:r>
            <a:r>
              <a:rPr lang="el-GR" sz="2300" dirty="0" smtClean="0">
                <a:solidFill>
                  <a:srgbClr val="4DE1EA"/>
                </a:solidFill>
                <a:latin typeface="Comic Sans MS" panose="030F0702030302020204" pitchFamily="66" charset="0"/>
              </a:rPr>
              <a:t>και συντηρώντας </a:t>
            </a:r>
            <a:r>
              <a:rPr lang="el-GR" sz="2300" dirty="0">
                <a:solidFill>
                  <a:srgbClr val="4DE1EA"/>
                </a:solidFill>
                <a:latin typeface="Comic Sans MS" panose="030F0702030302020204" pitchFamily="66" charset="0"/>
              </a:rPr>
              <a:t>την υποταγή των γυναικών. </a:t>
            </a:r>
            <a:endParaRPr lang="el-GR" sz="2300" dirty="0" smtClean="0">
              <a:solidFill>
                <a:srgbClr val="4DE1EA"/>
              </a:solidFill>
              <a:latin typeface="Comic Sans MS" panose="030F0702030302020204" pitchFamily="66" charset="0"/>
            </a:endParaRPr>
          </a:p>
          <a:p>
            <a:pPr marL="457200" indent="-457200" algn="l">
              <a:buFont typeface="Arial" panose="020B0604020202020204" pitchFamily="34" charset="0"/>
              <a:buChar char="•"/>
            </a:pPr>
            <a:r>
              <a:rPr lang="el-GR" sz="2300" dirty="0" smtClean="0">
                <a:latin typeface="Comic Sans MS" panose="030F0702030302020204" pitchFamily="66" charset="0"/>
              </a:rPr>
              <a:t>Οι </a:t>
            </a:r>
            <a:r>
              <a:rPr lang="el-GR" sz="2300" dirty="0">
                <a:latin typeface="Comic Sans MS" panose="030F0702030302020204" pitchFamily="66" charset="0"/>
              </a:rPr>
              <a:t>βίαιες διενέξεις μέσα στο σπίτι συχνά γίνονται </a:t>
            </a:r>
            <a:r>
              <a:rPr lang="el-GR" sz="2300" dirty="0" smtClean="0">
                <a:latin typeface="Comic Sans MS" panose="030F0702030302020204" pitchFamily="66" charset="0"/>
              </a:rPr>
              <a:t>πιο θανάσιμες </a:t>
            </a:r>
            <a:r>
              <a:rPr lang="el-GR" sz="2300" dirty="0">
                <a:latin typeface="Comic Sans MS" panose="030F0702030302020204" pitchFamily="66" charset="0"/>
              </a:rPr>
              <a:t>για τα κορίτσια και τις γυναίκες όταν οι άνδρες έχουν όπλα</a:t>
            </a:r>
            <a:r>
              <a:rPr lang="el-GR" sz="2300" dirty="0" smtClean="0">
                <a:latin typeface="Comic Sans MS" panose="030F0702030302020204" pitchFamily="66" charset="0"/>
              </a:rPr>
              <a:t>.</a:t>
            </a:r>
            <a:endParaRPr lang="el-GR" sz="2300" dirty="0">
              <a:latin typeface="Comic Sans MS" panose="030F0702030302020204" pitchFamily="66" charset="0"/>
            </a:endParaRPr>
          </a:p>
        </p:txBody>
      </p:sp>
    </p:spTree>
    <p:extLst>
      <p:ext uri="{BB962C8B-B14F-4D97-AF65-F5344CB8AC3E}">
        <p14:creationId xmlns:p14="http://schemas.microsoft.com/office/powerpoint/2010/main" xmlns="" val="11099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733024"/>
          </a:xfrm>
        </p:spPr>
        <p:txBody>
          <a:bodyPr/>
          <a:lstStyle/>
          <a:p>
            <a:r>
              <a:rPr lang="el-GR" dirty="0" smtClean="0">
                <a:hlinkClick r:id="rId2"/>
              </a:rPr>
              <a:t>Αφγανιστάν: Ο γολγοθάς των γυναικών σε μία κοινωνία ανισοτήτων</a:t>
            </a:r>
            <a:endParaRPr lang="en-US" dirty="0"/>
          </a:p>
        </p:txBody>
      </p:sp>
    </p:spTree>
    <p:extLst>
      <p:ext uri="{BB962C8B-B14F-4D97-AF65-F5344CB8AC3E}">
        <p14:creationId xmlns:p14="http://schemas.microsoft.com/office/powerpoint/2010/main" xmlns="" val="760822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pPr algn="l"/>
            <a:r>
              <a:rPr lang="el-GR" sz="2800" dirty="0" smtClean="0">
                <a:solidFill>
                  <a:schemeClr val="tx1"/>
                </a:solidFill>
                <a:latin typeface="Comic Sans MS" panose="030F0702030302020204" pitchFamily="66" charset="0"/>
              </a:rPr>
              <a:t>                       </a:t>
            </a:r>
            <a:r>
              <a:rPr lang="el-GR" sz="3600" dirty="0" smtClean="0">
                <a:solidFill>
                  <a:schemeClr val="tx1"/>
                </a:solidFill>
                <a:latin typeface="Comic Sans MS" panose="030F0702030302020204" pitchFamily="66" charset="0"/>
              </a:rPr>
              <a:t>Μορφές βίας</a:t>
            </a:r>
            <a:r>
              <a:rPr lang="el-GR" sz="2800" dirty="0" smtClean="0">
                <a:solidFill>
                  <a:schemeClr val="tx1"/>
                </a:solidFill>
                <a:latin typeface="Comic Sans MS" panose="030F0702030302020204" pitchFamily="66" charset="0"/>
              </a:rPr>
              <a:t/>
            </a:r>
            <a:br>
              <a:rPr lang="el-GR" sz="2800" dirty="0" smtClean="0">
                <a:solidFill>
                  <a:schemeClr val="tx1"/>
                </a:solidFill>
                <a:latin typeface="Comic Sans MS" panose="030F0702030302020204" pitchFamily="66" charset="0"/>
              </a:rPr>
            </a:br>
            <a:r>
              <a:rPr lang="el-GR" sz="2800" dirty="0">
                <a:solidFill>
                  <a:schemeClr val="tx1"/>
                </a:solidFill>
                <a:latin typeface="Comic Sans MS" panose="030F0702030302020204" pitchFamily="66" charset="0"/>
              </a:rPr>
              <a:t/>
            </a:r>
            <a:br>
              <a:rPr lang="el-GR" sz="2800" dirty="0">
                <a:solidFill>
                  <a:schemeClr val="tx1"/>
                </a:solidFill>
                <a:latin typeface="Comic Sans MS" panose="030F0702030302020204" pitchFamily="66" charset="0"/>
              </a:rPr>
            </a:br>
            <a:r>
              <a:rPr lang="el-GR" sz="2000" dirty="0" smtClean="0">
                <a:solidFill>
                  <a:schemeClr val="tx1"/>
                </a:solidFill>
                <a:latin typeface="Comic Sans MS" panose="030F0702030302020204" pitchFamily="66" charset="0"/>
              </a:rPr>
              <a:t>Σωματική </a:t>
            </a:r>
            <a:r>
              <a:rPr lang="el-GR" sz="2000" dirty="0">
                <a:solidFill>
                  <a:schemeClr val="tx1"/>
                </a:solidFill>
                <a:latin typeface="Comic Sans MS" panose="030F0702030302020204" pitchFamily="66" charset="0"/>
              </a:rPr>
              <a:t>κακοποίηση είναι, όταν ο </a:t>
            </a:r>
            <a:r>
              <a:rPr lang="el-GR" sz="2000" dirty="0" smtClean="0">
                <a:solidFill>
                  <a:schemeClr val="tx1"/>
                </a:solidFill>
                <a:latin typeface="Comic Sans MS" panose="030F0702030302020204" pitchFamily="66" charset="0"/>
              </a:rPr>
              <a:t>άντρας: </a:t>
            </a:r>
            <a:br>
              <a:rPr lang="el-GR" sz="2000" dirty="0" smtClean="0">
                <a:solidFill>
                  <a:schemeClr val="tx1"/>
                </a:solidFill>
                <a:latin typeface="Comic Sans MS" panose="030F0702030302020204" pitchFamily="66" charset="0"/>
              </a:rPr>
            </a:br>
            <a:r>
              <a:rPr lang="el-GR" sz="2000" dirty="0" smtClean="0">
                <a:latin typeface="Comic Sans MS" panose="030F0702030302020204" pitchFamily="66" charset="0"/>
              </a:rPr>
              <a:t>-Χτυπάει </a:t>
            </a:r>
            <a:r>
              <a:rPr lang="el-GR" sz="2000" dirty="0">
                <a:latin typeface="Comic Sans MS" panose="030F0702030302020204" pitchFamily="66" charset="0"/>
              </a:rPr>
              <a:t>τη γυναίκα, στο πρόσωπο ή το σώμα, με τα χέρια του ή τα πόδια του.</a:t>
            </a:r>
            <a:br>
              <a:rPr lang="el-GR" sz="2000" dirty="0">
                <a:latin typeface="Comic Sans MS" panose="030F0702030302020204" pitchFamily="66" charset="0"/>
              </a:rPr>
            </a:br>
            <a:r>
              <a:rPr lang="el-GR" sz="2000" dirty="0" smtClean="0">
                <a:latin typeface="Comic Sans MS" panose="030F0702030302020204" pitchFamily="66" charset="0"/>
              </a:rPr>
              <a:t>-Την </a:t>
            </a:r>
            <a:r>
              <a:rPr lang="el-GR" sz="2000" dirty="0">
                <a:latin typeface="Comic Sans MS" panose="030F0702030302020204" pitchFamily="66" charset="0"/>
              </a:rPr>
              <a:t>απειλεί ή της επιτίθεται, με αιχμηρά αντικείμενα. </a:t>
            </a:r>
            <a:r>
              <a:rPr lang="el-GR" sz="2000" dirty="0" smtClean="0">
                <a:latin typeface="Comic Sans MS" panose="030F0702030302020204" pitchFamily="66" charset="0"/>
              </a:rPr>
              <a:t/>
            </a:r>
            <a:br>
              <a:rPr lang="el-GR" sz="2000" dirty="0" smtClean="0">
                <a:latin typeface="Comic Sans MS" panose="030F0702030302020204" pitchFamily="66" charset="0"/>
              </a:rPr>
            </a:br>
            <a:r>
              <a:rPr lang="el-GR" sz="2000" dirty="0">
                <a:latin typeface="Comic Sans MS" panose="030F0702030302020204" pitchFamily="66" charset="0"/>
              </a:rPr>
              <a:t>-</a:t>
            </a:r>
            <a:r>
              <a:rPr lang="el-GR" sz="2000" dirty="0" smtClean="0">
                <a:latin typeface="Comic Sans MS" panose="030F0702030302020204" pitchFamily="66" charset="0"/>
              </a:rPr>
              <a:t>Την </a:t>
            </a:r>
            <a:r>
              <a:rPr lang="el-GR" sz="2000" dirty="0">
                <a:latin typeface="Comic Sans MS" panose="030F0702030302020204" pitchFamily="66" charset="0"/>
              </a:rPr>
              <a:t>σπρώχνει βίαια.</a:t>
            </a:r>
            <a:br>
              <a:rPr lang="el-GR" sz="2000" dirty="0">
                <a:latin typeface="Comic Sans MS" panose="030F0702030302020204" pitchFamily="66" charset="0"/>
              </a:rPr>
            </a:br>
            <a:r>
              <a:rPr lang="el-GR" sz="2000" dirty="0">
                <a:solidFill>
                  <a:schemeClr val="tx1"/>
                </a:solidFill>
                <a:latin typeface="Comic Sans MS" panose="030F0702030302020204" pitchFamily="66" charset="0"/>
              </a:rPr>
              <a:t>Ψυχολογική κακοποίηση είναι, όταν ο άντρας:</a:t>
            </a:r>
            <a:br>
              <a:rPr lang="el-GR" sz="2000" dirty="0">
                <a:solidFill>
                  <a:schemeClr val="tx1"/>
                </a:solidFill>
                <a:latin typeface="Comic Sans MS" panose="030F0702030302020204" pitchFamily="66" charset="0"/>
              </a:rPr>
            </a:br>
            <a:r>
              <a:rPr lang="el-GR" sz="2000" dirty="0" smtClean="0">
                <a:solidFill>
                  <a:schemeClr val="tx1"/>
                </a:solidFill>
                <a:latin typeface="Comic Sans MS" panose="030F0702030302020204" pitchFamily="66" charset="0"/>
              </a:rPr>
              <a:t>-</a:t>
            </a:r>
            <a:r>
              <a:rPr lang="el-GR" sz="2000" dirty="0" smtClean="0">
                <a:latin typeface="Comic Sans MS" panose="030F0702030302020204" pitchFamily="66" charset="0"/>
              </a:rPr>
              <a:t>Χρησιμοποιεί </a:t>
            </a:r>
            <a:r>
              <a:rPr lang="el-GR" sz="2000" dirty="0">
                <a:latin typeface="Comic Sans MS" panose="030F0702030302020204" pitchFamily="66" charset="0"/>
              </a:rPr>
              <a:t>προσβλητικά λόγια, την εξευτελίζει, την ταπεινώνει, την βρίζει.</a:t>
            </a:r>
            <a:br>
              <a:rPr lang="el-GR" sz="2000" dirty="0">
                <a:latin typeface="Comic Sans MS" panose="030F0702030302020204" pitchFamily="66" charset="0"/>
              </a:rPr>
            </a:br>
            <a:r>
              <a:rPr lang="el-GR" sz="2000" dirty="0" smtClean="0">
                <a:latin typeface="Comic Sans MS" panose="030F0702030302020204" pitchFamily="66" charset="0"/>
              </a:rPr>
              <a:t>-Την </a:t>
            </a:r>
            <a:r>
              <a:rPr lang="el-GR" sz="2000" dirty="0">
                <a:latin typeface="Comic Sans MS" panose="030F0702030302020204" pitchFamily="66" charset="0"/>
              </a:rPr>
              <a:t>υποτιμά, την μειώνει, την κάνει να αισθάνεται ότι δεν είναι άξια να πει ή να κάνει τίποτα</a:t>
            </a:r>
            <a:br>
              <a:rPr lang="el-GR" sz="2000" dirty="0">
                <a:latin typeface="Comic Sans MS" panose="030F0702030302020204" pitchFamily="66" charset="0"/>
              </a:rPr>
            </a:br>
            <a:r>
              <a:rPr lang="el-GR" sz="2000" dirty="0">
                <a:latin typeface="Comic Sans MS" panose="030F0702030302020204" pitchFamily="66" charset="0"/>
              </a:rPr>
              <a:t>σωστά.</a:t>
            </a:r>
            <a:br>
              <a:rPr lang="el-GR" sz="2000" dirty="0">
                <a:latin typeface="Comic Sans MS" panose="030F0702030302020204" pitchFamily="66" charset="0"/>
              </a:rPr>
            </a:br>
            <a:r>
              <a:rPr lang="el-GR" sz="2000" dirty="0" smtClean="0">
                <a:latin typeface="Comic Sans MS" panose="030F0702030302020204" pitchFamily="66" charset="0"/>
              </a:rPr>
              <a:t>-Προσπαθεί </a:t>
            </a:r>
            <a:r>
              <a:rPr lang="el-GR" sz="2000" dirty="0">
                <a:latin typeface="Comic Sans MS" panose="030F0702030302020204" pitchFamily="66" charset="0"/>
              </a:rPr>
              <a:t>να την απομονώσει, από το φιλικό και οικογενειακό της περιβάλλον και, </a:t>
            </a:r>
            <a:r>
              <a:rPr lang="el-GR" sz="2000" dirty="0" smtClean="0">
                <a:latin typeface="Comic Sans MS" panose="030F0702030302020204" pitchFamily="66" charset="0"/>
              </a:rPr>
              <a:t>συστηματικά, σχολιάζει </a:t>
            </a:r>
            <a:r>
              <a:rPr lang="el-GR" sz="2000" dirty="0">
                <a:latin typeface="Comic Sans MS" panose="030F0702030302020204" pitchFamily="66" charset="0"/>
              </a:rPr>
              <a:t>αρνητικά και κατακρίνει τις σχέσεις, που έχει μαζί τους.</a:t>
            </a:r>
            <a:br>
              <a:rPr lang="el-GR" sz="2000" dirty="0">
                <a:latin typeface="Comic Sans MS" panose="030F0702030302020204" pitchFamily="66" charset="0"/>
              </a:rPr>
            </a:br>
            <a:r>
              <a:rPr lang="el-GR" sz="2000" dirty="0" smtClean="0">
                <a:latin typeface="Comic Sans MS" panose="030F0702030302020204" pitchFamily="66" charset="0"/>
              </a:rPr>
              <a:t>-Αποθαρρύνει </a:t>
            </a:r>
            <a:r>
              <a:rPr lang="el-GR" sz="2000" dirty="0">
                <a:latin typeface="Comic Sans MS" panose="030F0702030302020204" pitchFamily="66" charset="0"/>
              </a:rPr>
              <a:t>κάθε προσπάθειά της για εύρεση εργασίας.</a:t>
            </a:r>
            <a:br>
              <a:rPr lang="el-GR" sz="2000" dirty="0">
                <a:latin typeface="Comic Sans MS" panose="030F0702030302020204" pitchFamily="66" charset="0"/>
              </a:rPr>
            </a:br>
            <a:r>
              <a:rPr lang="el-GR" sz="2000" dirty="0" smtClean="0">
                <a:latin typeface="Comic Sans MS" panose="030F0702030302020204" pitchFamily="66" charset="0"/>
              </a:rPr>
              <a:t>-Προσπαθεί </a:t>
            </a:r>
            <a:r>
              <a:rPr lang="el-GR" sz="2000" dirty="0">
                <a:latin typeface="Comic Sans MS" panose="030F0702030302020204" pitchFamily="66" charset="0"/>
              </a:rPr>
              <a:t>να την έχει οικονομικά εξαρτημένη.</a:t>
            </a:r>
            <a:br>
              <a:rPr lang="el-GR" sz="2000" dirty="0">
                <a:latin typeface="Comic Sans MS" panose="030F0702030302020204" pitchFamily="66" charset="0"/>
              </a:rPr>
            </a:br>
            <a:r>
              <a:rPr lang="el-GR" sz="2000" dirty="0" smtClean="0">
                <a:latin typeface="Comic Sans MS" panose="030F0702030302020204" pitchFamily="66" charset="0"/>
              </a:rPr>
              <a:t>-Δεν </a:t>
            </a:r>
            <a:r>
              <a:rPr lang="el-GR" sz="2000" dirty="0">
                <a:latin typeface="Comic Sans MS" panose="030F0702030302020204" pitchFamily="66" charset="0"/>
              </a:rPr>
              <a:t>της επιτρέπει να διαχειρίζεται τα περιουσιακά της στοιχεία.</a:t>
            </a:r>
            <a:br>
              <a:rPr lang="el-GR" sz="2000" dirty="0">
                <a:latin typeface="Comic Sans MS" panose="030F0702030302020204" pitchFamily="66" charset="0"/>
              </a:rPr>
            </a:br>
            <a:r>
              <a:rPr lang="el-GR" sz="2000" dirty="0" smtClean="0">
                <a:latin typeface="Comic Sans MS" panose="030F0702030302020204" pitchFamily="66" charset="0"/>
              </a:rPr>
              <a:t>-Την </a:t>
            </a:r>
            <a:r>
              <a:rPr lang="el-GR" sz="2000" dirty="0">
                <a:latin typeface="Comic Sans MS" panose="030F0702030302020204" pitchFamily="66" charset="0"/>
              </a:rPr>
              <a:t>αναγκάζει να ζητά χρήματα ή έγκριση, για όλες τις προσωπικές </a:t>
            </a:r>
            <a:r>
              <a:rPr lang="el-GR" sz="2000" dirty="0" smtClean="0">
                <a:latin typeface="Comic Sans MS" panose="030F0702030302020204" pitchFamily="66" charset="0"/>
              </a:rPr>
              <a:t>ή οικογενειακές ανάγκες, ακόμα </a:t>
            </a:r>
            <a:r>
              <a:rPr lang="el-GR" sz="2000" dirty="0">
                <a:latin typeface="Comic Sans MS" panose="030F0702030302020204" pitchFamily="66" charset="0"/>
              </a:rPr>
              <a:t>κι αν εργάζεται.</a:t>
            </a:r>
            <a:br>
              <a:rPr lang="el-GR" sz="2000" dirty="0">
                <a:latin typeface="Comic Sans MS" panose="030F0702030302020204" pitchFamily="66" charset="0"/>
              </a:rPr>
            </a:br>
            <a:r>
              <a:rPr lang="el-GR" sz="2000" dirty="0" smtClean="0">
                <a:latin typeface="Comic Sans MS" panose="030F0702030302020204" pitchFamily="66" charset="0"/>
              </a:rPr>
              <a:t>-Την </a:t>
            </a:r>
            <a:r>
              <a:rPr lang="el-GR" sz="2000" dirty="0">
                <a:latin typeface="Comic Sans MS" panose="030F0702030302020204" pitchFamily="66" charset="0"/>
              </a:rPr>
              <a:t>υποβάλλει σε ψυχολογικούς εκβιασμούς και διλήμματα</a:t>
            </a:r>
            <a:r>
              <a:rPr lang="el-GR" sz="2000" dirty="0" smtClean="0">
                <a:latin typeface="Comic Sans MS" panose="030F0702030302020204" pitchFamily="66" charset="0"/>
              </a:rPr>
              <a:t>.</a:t>
            </a:r>
            <a:br>
              <a:rPr lang="el-GR" sz="2000" dirty="0" smtClean="0">
                <a:latin typeface="Comic Sans MS" panose="030F0702030302020204" pitchFamily="66" charset="0"/>
              </a:rPr>
            </a:br>
            <a:r>
              <a:rPr lang="el-GR" sz="2000" dirty="0" smtClean="0">
                <a:solidFill>
                  <a:schemeClr val="tx1"/>
                </a:solidFill>
                <a:latin typeface="Comic Sans MS" panose="030F0702030302020204" pitchFamily="66" charset="0"/>
              </a:rPr>
              <a:t>Σεξουαλική </a:t>
            </a:r>
            <a:r>
              <a:rPr lang="el-GR" sz="2000" dirty="0">
                <a:solidFill>
                  <a:schemeClr val="tx1"/>
                </a:solidFill>
                <a:latin typeface="Comic Sans MS" panose="030F0702030302020204" pitchFamily="66" charset="0"/>
              </a:rPr>
              <a:t>κακοποίηση είναι, όταν ο άντρας:</a:t>
            </a:r>
            <a:br>
              <a:rPr lang="el-GR" sz="2000" dirty="0">
                <a:solidFill>
                  <a:schemeClr val="tx1"/>
                </a:solidFill>
                <a:latin typeface="Comic Sans MS" panose="030F0702030302020204" pitchFamily="66" charset="0"/>
              </a:rPr>
            </a:br>
            <a:r>
              <a:rPr lang="el-GR" sz="2000" dirty="0" smtClean="0">
                <a:solidFill>
                  <a:srgbClr val="4DE1EA"/>
                </a:solidFill>
                <a:latin typeface="Comic Sans MS" panose="030F0702030302020204" pitchFamily="66" charset="0"/>
              </a:rPr>
              <a:t>-</a:t>
            </a:r>
            <a:r>
              <a:rPr lang="el-GR" sz="2000" b="0" dirty="0" smtClean="0">
                <a:latin typeface="Comic Sans MS" panose="030F0702030302020204" pitchFamily="66" charset="0"/>
              </a:rPr>
              <a:t>Εξαναγκάζει </a:t>
            </a:r>
            <a:r>
              <a:rPr lang="el-GR" sz="2000" b="0" dirty="0">
                <a:latin typeface="Comic Sans MS" panose="030F0702030302020204" pitchFamily="66" charset="0"/>
              </a:rPr>
              <a:t>τη γυναίκα σε συνουσία, χωρίς τη θέλησή της.</a:t>
            </a:r>
            <a:br>
              <a:rPr lang="el-GR" sz="2000" b="0" dirty="0">
                <a:latin typeface="Comic Sans MS" panose="030F0702030302020204" pitchFamily="66" charset="0"/>
              </a:rPr>
            </a:br>
            <a:r>
              <a:rPr lang="el-GR" sz="2000" b="0" dirty="0" smtClean="0">
                <a:latin typeface="Comic Sans MS" panose="030F0702030302020204" pitchFamily="66" charset="0"/>
              </a:rPr>
              <a:t>-Την </a:t>
            </a:r>
            <a:r>
              <a:rPr lang="el-GR" sz="2000" b="0" dirty="0">
                <a:latin typeface="Comic Sans MS" panose="030F0702030302020204" pitchFamily="66" charset="0"/>
              </a:rPr>
              <a:t>αντιμετωπίζει σαν σεξουαλικό αντικείμενο και κριτικάρει τη σεξουαλική της συμπεριφορά</a:t>
            </a:r>
            <a:r>
              <a:rPr lang="el-GR" sz="2000" b="0" dirty="0" smtClean="0">
                <a:latin typeface="Comic Sans MS" panose="030F0702030302020204" pitchFamily="66" charset="0"/>
              </a:rPr>
              <a:t>.</a:t>
            </a:r>
            <a:endParaRPr lang="en-US" sz="2000" dirty="0">
              <a:latin typeface="Comic Sans MS" panose="030F0702030302020204" pitchFamily="66" charset="0"/>
            </a:endParaRPr>
          </a:p>
        </p:txBody>
      </p:sp>
    </p:spTree>
    <p:extLst>
      <p:ext uri="{BB962C8B-B14F-4D97-AF65-F5344CB8AC3E}">
        <p14:creationId xmlns:p14="http://schemas.microsoft.com/office/powerpoint/2010/main" xmlns="" val="268012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l"/>
            <a:r>
              <a:rPr lang="el-GR" sz="1800" dirty="0" smtClean="0">
                <a:solidFill>
                  <a:schemeClr val="tx1"/>
                </a:solidFill>
                <a:latin typeface="Comic Sans MS" panose="030F0702030302020204" pitchFamily="66" charset="0"/>
              </a:rPr>
              <a:t>Η </a:t>
            </a:r>
            <a:r>
              <a:rPr lang="el-GR" sz="1800" dirty="0">
                <a:solidFill>
                  <a:schemeClr val="tx1"/>
                </a:solidFill>
                <a:latin typeface="Comic Sans MS" panose="030F0702030302020204" pitchFamily="66" charset="0"/>
              </a:rPr>
              <a:t>ενδοοικογενειακή βία είναι η πιο συνηθισμένη μορφή άσκησης σωματικής, ψυχολογικής,</a:t>
            </a:r>
            <a:br>
              <a:rPr lang="el-GR" sz="1800" dirty="0">
                <a:solidFill>
                  <a:schemeClr val="tx1"/>
                </a:solidFill>
                <a:latin typeface="Comic Sans MS" panose="030F0702030302020204" pitchFamily="66" charset="0"/>
              </a:rPr>
            </a:br>
            <a:r>
              <a:rPr lang="el-GR" sz="1800" dirty="0">
                <a:solidFill>
                  <a:schemeClr val="tx1"/>
                </a:solidFill>
                <a:latin typeface="Comic Sans MS" panose="030F0702030302020204" pitchFamily="66" charset="0"/>
              </a:rPr>
              <a:t>σεξουαλικής ή και οικονομικής βίας από έναν άντρα σε μία γυναίκα και η σωματική η πιο</a:t>
            </a:r>
            <a:br>
              <a:rPr lang="el-GR" sz="1800" dirty="0">
                <a:solidFill>
                  <a:schemeClr val="tx1"/>
                </a:solidFill>
                <a:latin typeface="Comic Sans MS" panose="030F0702030302020204" pitchFamily="66" charset="0"/>
              </a:rPr>
            </a:br>
            <a:r>
              <a:rPr lang="el-GR" sz="1800" dirty="0">
                <a:solidFill>
                  <a:schemeClr val="tx1"/>
                </a:solidFill>
                <a:latin typeface="Comic Sans MS" panose="030F0702030302020204" pitchFamily="66" charset="0"/>
              </a:rPr>
              <a:t>επικίνδυνη και φανερή εκδήλωσή της, γιατί βάζει σε κίνδυνο τη σωματική ακεραιότητα μίας</a:t>
            </a:r>
            <a:br>
              <a:rPr lang="el-GR" sz="1800" dirty="0">
                <a:solidFill>
                  <a:schemeClr val="tx1"/>
                </a:solidFill>
                <a:latin typeface="Comic Sans MS" panose="030F0702030302020204" pitchFamily="66" charset="0"/>
              </a:rPr>
            </a:br>
            <a:r>
              <a:rPr lang="el-GR" sz="1800" dirty="0">
                <a:solidFill>
                  <a:schemeClr val="tx1"/>
                </a:solidFill>
                <a:latin typeface="Comic Sans MS" panose="030F0702030302020204" pitchFamily="66" charset="0"/>
              </a:rPr>
              <a:t>γυναίκας. </a:t>
            </a:r>
            <a:r>
              <a:rPr lang="el-GR" sz="1800" dirty="0" smtClean="0">
                <a:solidFill>
                  <a:schemeClr val="tx1"/>
                </a:solidFill>
                <a:latin typeface="Comic Sans MS" panose="030F0702030302020204" pitchFamily="66" charset="0"/>
              </a:rPr>
              <a:t/>
            </a:r>
            <a:br>
              <a:rPr lang="el-GR" sz="1800" dirty="0" smtClean="0">
                <a:solidFill>
                  <a:schemeClr val="tx1"/>
                </a:solidFill>
                <a:latin typeface="Comic Sans MS" panose="030F0702030302020204" pitchFamily="66" charset="0"/>
              </a:rPr>
            </a:br>
            <a:r>
              <a:rPr lang="el-GR" sz="1800" dirty="0">
                <a:solidFill>
                  <a:schemeClr val="tx1"/>
                </a:solidFill>
                <a:latin typeface="Comic Sans MS" panose="030F0702030302020204" pitchFamily="66" charset="0"/>
              </a:rPr>
              <a:t>-</a:t>
            </a:r>
            <a:r>
              <a:rPr lang="el-GR" sz="1800" dirty="0" smtClean="0">
                <a:latin typeface="Comic Sans MS" panose="030F0702030302020204" pitchFamily="66" charset="0"/>
              </a:rPr>
              <a:t>Συνήθως </a:t>
            </a:r>
            <a:r>
              <a:rPr lang="el-GR" sz="1800" dirty="0">
                <a:latin typeface="Comic Sans MS" panose="030F0702030302020204" pitchFamily="66" charset="0"/>
              </a:rPr>
              <a:t>ξεκινά με ένα χαστούκι, κλιμακώνεται και καταλήγει σε καθημερινό εφιάλτη με</a:t>
            </a:r>
            <a:br>
              <a:rPr lang="el-GR" sz="1800" dirty="0">
                <a:latin typeface="Comic Sans MS" panose="030F0702030302020204" pitchFamily="66" charset="0"/>
              </a:rPr>
            </a:br>
            <a:r>
              <a:rPr lang="el-GR" sz="1800" dirty="0">
                <a:latin typeface="Comic Sans MS" panose="030F0702030302020204" pitchFamily="66" charset="0"/>
              </a:rPr>
              <a:t>τα εξής στάδια: επίθεση, μετάνοια, συγγνώμη, υπόσχεση ότι δεν θα επαναληφθεί, περίοδο</a:t>
            </a:r>
            <a:br>
              <a:rPr lang="el-GR" sz="1800" dirty="0">
                <a:latin typeface="Comic Sans MS" panose="030F0702030302020204" pitchFamily="66" charset="0"/>
              </a:rPr>
            </a:br>
            <a:r>
              <a:rPr lang="el-GR" sz="1800" dirty="0">
                <a:latin typeface="Comic Sans MS" panose="030F0702030302020204" pitchFamily="66" charset="0"/>
              </a:rPr>
              <a:t>συμφιλίωσης και ξανά επίθεση.</a:t>
            </a:r>
            <a:br>
              <a:rPr lang="el-GR" sz="1800" dirty="0">
                <a:latin typeface="Comic Sans MS" panose="030F0702030302020204" pitchFamily="66" charset="0"/>
              </a:rPr>
            </a:br>
            <a:r>
              <a:rPr lang="el-GR" sz="1800" dirty="0">
                <a:solidFill>
                  <a:schemeClr val="tx1"/>
                </a:solidFill>
                <a:latin typeface="Comic Sans MS" panose="030F0702030302020204" pitchFamily="66" charset="0"/>
              </a:rPr>
              <a:t>Η ψυχολογική ή οικονομική βία μπορεί να μην καταλήγουν πάντα και σε σωματική, μία</a:t>
            </a:r>
            <a:br>
              <a:rPr lang="el-GR" sz="1800" dirty="0">
                <a:solidFill>
                  <a:schemeClr val="tx1"/>
                </a:solidFill>
                <a:latin typeface="Comic Sans MS" panose="030F0702030302020204" pitchFamily="66" charset="0"/>
              </a:rPr>
            </a:br>
            <a:r>
              <a:rPr lang="el-GR" sz="1800" dirty="0">
                <a:solidFill>
                  <a:schemeClr val="tx1"/>
                </a:solidFill>
                <a:latin typeface="Comic Sans MS" panose="030F0702030302020204" pitchFamily="66" charset="0"/>
              </a:rPr>
              <a:t>σωματικά όμως κακοποιημένη γυναίκα έχει σίγουρα κακοποιηθεί και ψυχολογικά</a:t>
            </a:r>
            <a:r>
              <a:rPr lang="el-GR" sz="1800" dirty="0">
                <a:latin typeface="Comic Sans MS" panose="030F0702030302020204" pitchFamily="66" charset="0"/>
              </a:rPr>
              <a:t>. </a:t>
            </a:r>
            <a:r>
              <a:rPr lang="el-GR" sz="1800" dirty="0" smtClean="0">
                <a:latin typeface="Comic Sans MS" panose="030F0702030302020204" pitchFamily="66" charset="0"/>
              </a:rPr>
              <a:t/>
            </a:r>
            <a:br>
              <a:rPr lang="el-GR" sz="1800" dirty="0" smtClean="0">
                <a:latin typeface="Comic Sans MS" panose="030F0702030302020204" pitchFamily="66" charset="0"/>
              </a:rPr>
            </a:br>
            <a:r>
              <a:rPr lang="el-GR" sz="1800" dirty="0" smtClean="0">
                <a:latin typeface="Comic Sans MS" panose="030F0702030302020204" pitchFamily="66" charset="0"/>
              </a:rPr>
              <a:t>Ο </a:t>
            </a:r>
            <a:r>
              <a:rPr lang="el-GR" sz="1800" dirty="0">
                <a:latin typeface="Comic Sans MS" panose="030F0702030302020204" pitchFamily="66" charset="0"/>
              </a:rPr>
              <a:t>σύντροφος ή </a:t>
            </a:r>
            <a:r>
              <a:rPr lang="el-GR" sz="1800" dirty="0" smtClean="0">
                <a:latin typeface="Comic Sans MS" panose="030F0702030302020204" pitchFamily="66" charset="0"/>
              </a:rPr>
              <a:t>ο σύζυγός </a:t>
            </a:r>
            <a:r>
              <a:rPr lang="el-GR" sz="1800" dirty="0">
                <a:latin typeface="Comic Sans MS" panose="030F0702030302020204" pitchFamily="66" charset="0"/>
              </a:rPr>
              <a:t>της ελέγχει τη ζωή της, την απομονώνει από το περιβάλλον της, της στερεί την </a:t>
            </a:r>
            <a:r>
              <a:rPr lang="el-GR" sz="1800" dirty="0" smtClean="0">
                <a:latin typeface="Comic Sans MS" panose="030F0702030302020204" pitchFamily="66" charset="0"/>
              </a:rPr>
              <a:t>ελευθερία, την </a:t>
            </a:r>
            <a:r>
              <a:rPr lang="el-GR" sz="1800" dirty="0">
                <a:latin typeface="Comic Sans MS" panose="030F0702030302020204" pitchFamily="66" charset="0"/>
              </a:rPr>
              <a:t>εκβιάζει, την απειλεί, με αποτέλεσμα εκείνη να χάσει τον αυτοσεβασμό της, να απομονωθεί </a:t>
            </a:r>
            <a:r>
              <a:rPr lang="el-GR" sz="1800" dirty="0" smtClean="0">
                <a:latin typeface="Comic Sans MS" panose="030F0702030302020204" pitchFamily="66" charset="0"/>
              </a:rPr>
              <a:t>και να </a:t>
            </a:r>
            <a:r>
              <a:rPr lang="el-GR" sz="1800" dirty="0">
                <a:latin typeface="Comic Sans MS" panose="030F0702030302020204" pitchFamily="66" charset="0"/>
              </a:rPr>
              <a:t>καταλήξει σε αρκετές περιπτώσεις με σοβαρές ψυχικές διαταραχές, όπως μελαγχολία </a:t>
            </a:r>
            <a:r>
              <a:rPr lang="el-GR" sz="1800" dirty="0" smtClean="0">
                <a:latin typeface="Comic Sans MS" panose="030F0702030302020204" pitchFamily="66" charset="0"/>
              </a:rPr>
              <a:t>και κατάθλιψη</a:t>
            </a:r>
            <a:r>
              <a:rPr lang="el-GR" sz="1800" dirty="0">
                <a:latin typeface="Comic Sans MS" panose="030F0702030302020204" pitchFamily="66" charset="0"/>
              </a:rPr>
              <a:t>. ’Aλλοτε, η άσκηση βίας είναι οικονομική οδηγώντας σε πλήρη εξάρτηση της </a:t>
            </a:r>
            <a:r>
              <a:rPr lang="el-GR" sz="1800" dirty="0" smtClean="0">
                <a:latin typeface="Comic Sans MS" panose="030F0702030302020204" pitchFamily="66" charset="0"/>
              </a:rPr>
              <a:t>γυναίκας από </a:t>
            </a:r>
            <a:r>
              <a:rPr lang="el-GR" sz="1800" dirty="0">
                <a:latin typeface="Comic Sans MS" panose="030F0702030302020204" pitchFamily="66" charset="0"/>
              </a:rPr>
              <a:t>το σύζυγο ή σύντροφό της, ο οποίος ελέγχει απόλυτα τα έσοδα και τα έξοδά της και </a:t>
            </a:r>
            <a:r>
              <a:rPr lang="el-GR" sz="1800" dirty="0" smtClean="0">
                <a:latin typeface="Comic Sans MS" panose="030F0702030302020204" pitchFamily="66" charset="0"/>
              </a:rPr>
              <a:t>της αφαιρεί </a:t>
            </a:r>
            <a:r>
              <a:rPr lang="el-GR" sz="1800" dirty="0">
                <a:latin typeface="Comic Sans MS" panose="030F0702030302020204" pitchFamily="66" charset="0"/>
              </a:rPr>
              <a:t>το δικαίωμα να διαχειρίζεται τα χρήματά της.</a:t>
            </a:r>
            <a:br>
              <a:rPr lang="el-GR" sz="1800" dirty="0">
                <a:latin typeface="Comic Sans MS" panose="030F0702030302020204" pitchFamily="66" charset="0"/>
              </a:rPr>
            </a:br>
            <a:endParaRPr lang="en-US" sz="1800" dirty="0">
              <a:latin typeface="Comic Sans MS" panose="030F0702030302020204" pitchFamily="66" charset="0"/>
            </a:endParaRPr>
          </a:p>
        </p:txBody>
      </p:sp>
    </p:spTree>
    <p:extLst>
      <p:ext uri="{BB962C8B-B14F-4D97-AF65-F5344CB8AC3E}">
        <p14:creationId xmlns:p14="http://schemas.microsoft.com/office/powerpoint/2010/main" xmlns="" val="28244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420</TotalTime>
  <Words>1945</Words>
  <Application>Microsoft Office PowerPoint</Application>
  <PresentationFormat>Προβολή στην οθόνη (4:3)</PresentationFormat>
  <Paragraphs>60</Paragraphs>
  <Slides>28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Flow</vt:lpstr>
      <vt:lpstr>Η Θέση της γυναίκας στη σύγχρονη κοινωνία</vt:lpstr>
      <vt:lpstr>Διαφάνεια 2</vt:lpstr>
      <vt:lpstr>ΒΙΑ ΚΑΤΑ ΤΩΝ ΓΥΝΑΙΚΩΝ: ΕΝΑ ΠΡΟΒΛΗΜΑ - ΠΟΛΛΕΣ ΟΨΕΙΣ</vt:lpstr>
      <vt:lpstr>               Οι ρίζες της βίας   -Το βαθύτερο αίτιο της βίας κατά των γυναικών βρίσκεται στις δυσμενείς διακρίσεις, οι οποίες αρνούνται στις γυναίκες την ισότητα με τους άνδρες σε όλους τους τομείς της ζωής. - Η βία είναι ριζωμένη στις διακρίσεις και ταυτόχρονα εξυπηρετεί την ενίσχυση των διακρίσεων. - Η βία κατά των γυναικών δεν είναι ούτε «φυσιολογική», ούτε «αναπόφευκτη».  -Αποτελεί έκφραση συγκεκριμένων, ιστορικά και πολιτισμικά προσδιορισμένων, αξιών και προτύπων.  -Οι κοινωνικοί και πολιτικοί θεσμοί καλλιεργούν την υποταγή των γυναικών και τη βία κατά των γυναικών. </vt:lpstr>
      <vt:lpstr>Διαφάνεια 5</vt:lpstr>
      <vt:lpstr>Διαφάνεια 6</vt:lpstr>
      <vt:lpstr>Αφγανιστάν: Ο γολγοθάς των γυναικών σε μία κοινωνία ανισοτήτων</vt:lpstr>
      <vt:lpstr>                       Μορφές βίας  Σωματική κακοποίηση είναι, όταν ο άντρας:  -Χτυπάει τη γυναίκα, στο πρόσωπο ή το σώμα, με τα χέρια του ή τα πόδια του. -Την απειλεί ή της επιτίθεται, με αιχμηρά αντικείμενα.  -Την σπρώχνει βίαια. Ψυχολογική κακοποίηση είναι, όταν ο άντρας: -Χρησιμοποιεί προσβλητικά λόγια, την εξευτελίζει, την ταπεινώνει, την βρίζει. -Την υποτιμά, την μειώνει, την κάνει να αισθάνεται ότι δεν είναι άξια να πει ή να κάνει τίποτα σωστά. -Προσπαθεί να την απομονώσει, από το φιλικό και οικογενειακό της περιβάλλον και, συστηματικά, σχολιάζει αρνητικά και κατακρίνει τις σχέσεις, που έχει μαζί τους. -Αποθαρρύνει κάθε προσπάθειά της για εύρεση εργασίας. -Προσπαθεί να την έχει οικονομικά εξαρτημένη. -Δεν της επιτρέπει να διαχειρίζεται τα περιουσιακά της στοιχεία. -Την αναγκάζει να ζητά χρήματα ή έγκριση, για όλες τις προσωπικές ή οικογενειακές ανάγκες, ακόμα κι αν εργάζεται. -Την υποβάλλει σε ψυχολογικούς εκβιασμούς και διλήμματα. Σεξουαλική κακοποίηση είναι, όταν ο άντρας: -Εξαναγκάζει τη γυναίκα σε συνουσία, χωρίς τη θέλησή της. -Την αντιμετωπίζει σαν σεξουαλικό αντικείμενο και κριτικάρει τη σεξουαλική της συμπεριφορά.</vt:lpstr>
      <vt:lpstr>Η ενδοοικογενειακή βία είναι η πιο συνηθισμένη μορφή άσκησης σωματικής, ψυχολογικής, σεξουαλικής ή και οικονομικής βίας από έναν άντρα σε μία γυναίκα και η σωματική η πιο επικίνδυνη και φανερή εκδήλωσή της, γιατί βάζει σε κίνδυνο τη σωματική ακεραιότητα μίας γυναίκας.  -Συνήθως ξεκινά με ένα χαστούκι, κλιμακώνεται και καταλήγει σε καθημερινό εφιάλτη με τα εξής στάδια: επίθεση, μετάνοια, συγγνώμη, υπόσχεση ότι δεν θα επαναληφθεί, περίοδο συμφιλίωσης και ξανά επίθεση. Η ψυχολογική ή οικονομική βία μπορεί να μην καταλήγουν πάντα και σε σωματική, μία σωματικά όμως κακοποιημένη γυναίκα έχει σίγουρα κακοποιηθεί και ψυχολογικά.  Ο σύντροφος ή ο σύζυγός της ελέγχει τη ζωή της, την απομονώνει από το περιβάλλον της, της στερεί την ελευθερία, την εκβιάζει, την απειλεί, με αποτέλεσμα εκείνη να χάσει τον αυτοσεβασμό της, να απομονωθεί και να καταλήξει σε αρκετές περιπτώσεις με σοβαρές ψυχικές διαταραχές, όπως μελαγχολία και κατάθλιψη. ’Aλλοτε, η άσκηση βίας είναι οικονομική οδηγώντας σε πλήρη εξάρτηση της γυναίκας από το σύζυγο ή σύντροφό της, ο οποίος ελέγχει απόλυτα τα έσοδα και τα έξοδά της και της αφαιρεί το δικαίωμα να διαχειρίζεται τα χρήματά της. </vt:lpstr>
      <vt:lpstr>Ταλιμπάν λιθοβολούν μοιχαλίδα</vt:lpstr>
      <vt:lpstr>Η γυναίκα στο Κοράνι   Ξεκινώντας από τη θρησκεία, βλέπουμε πώς το ιερό βιβλίο των μουσουλμάνων, το Κοράνι, τονίζει ότι οι γυναίκες «οφείλουσι να εκπληρώσι τα εαυτών καθήκοντα ώς αρμόζει, οι δε άνδρες να προσφέρωνται προς αυτάς μετά δικαιοσύνης, αλλ’ έχουσι την εαυτών εξουσίαν» (Η Βούς, 2:228). Κατά τη μουσουλμανική θρησκευτική παράδοση, ο Μωάμεθ είπε χαρακτηριστικά για τη στάση της γυναίκας προς τον σύζυγο της: «Αν είχα εξουσία για το προσκύνημα, θα έδινα εντολή να προσκυνά η γυναίκα τον άνδρα της»2. Κάθε σύζυγος είναι υποχρεωμένη να έχει στάση προσοχής απέναντι στον σύζυγο της και να τον υπακούει, εκτός εάν αυτός θέλει κάτι το οποίο είναι θρησκευτικά απαγορευμένο. Αυτή διαμένει στην κατοικία του άνδρα της. Χωρίς την άδειά του, δεν μπορεί να κάνει επισκέψεις, ούτε και ελεύθερη επαγγελματική ζωή. Η απαγόρευση αυτή υπάρχει και σε νεώτερες νομοθεσίες, όπως, παραδείγματος χάριν, στην Αίγυπτο, στη Συρία, στο Ιράν και στο Ιράκ.  </vt:lpstr>
      <vt:lpstr>Τα κορίτσια του Ισλάμ</vt:lpstr>
      <vt:lpstr>Όπως φαίνεται από τα πιο πάνω χωρία, μιλώντας συνήθως για τη γυναίκα και τη θέση της στην ισλαμική κοινωνία γίνεται αναφορά στη σύζυγο-γυναίκα, μια και στις μουσουλμανικές χώρες το μοντέλο της ελεύθερης μοναχικής γυναικας είναι άγνωστο. Κάθε σύζυγος εχει το δικαίωμα να επισκέπτεται τους γονείς της και τους στενούς συγγενείς της, παρόλο πού ο σύζυγος μπορεί να της απαγορεύσει να δέχεται επισκέψεις, εξαιρουμένων μικρών παιδιών από προηγούμενο γάμο, και κατά τους Μαλικίτες ακόμα και τους γονείς της μέχρι μόνο μία φορά την εβδομάδα. Η γυναίκα είναι υποχρεωμένη να έχει συζυγικές σχέσεις με τον άνδρα της, εκτός αν ο τελευταίος δεν έχει καταβάλει το συμφωνημένο μέρος της προίκας η εάν ένεκα νηστείας δικαιούται να αρνηθεί. Αδικαιολόγητη άρνηση των συζυγικών σχέσεων δίνει αυτόματα στον άνδρα το δικαίωμα για έκφραση της αποπομπής. Το ίδιο αποτέλεσμα έχει και η τυχόν χρήση αντισυλληπτικών εκ μέρους της γυναίκας.  Το Κοράνι επιτρέπει στους άνδρες να τιμωρούν τις γυναίκες σε περιπτώσεις απείθειας, μή εφαρμογής των καθηκόντων τους, αλλά και για λόγους βελτίωσης του χαρακτήρα. Χαρακτηριστικά είναι στην προκειμένη περίπτωση τα λόγια του χωρίου (Αι Γυναίκες, 4:38); «Οί άνδρες είναι ανώτεροι των γυναικών ένεκα της ιδιότητος δι’ ης ο Θεός ύψ’ωσε τους μέν επί των δέ, και διότι οι άνδρες προικίζουσι τάς γυναίκας εκ του πλούτου αυτών… Ονειδίζετε εκείνας, ων την απείθειαν πτοεισθε. Θέλετε ορίσει εις αυτάς χωριστήν κοίτην, τύπτοντες αυτάς. Εάν όμως ύπακούωσιν υμάς, έστε προς αυτάς ευμενείς».  Ο ισλαμικός φονταμενταλιασμός από τη μια και η πατριαρχική δομή της κοινωνίας από την άλλη συμβάλλουν στη διατήρηση της ανισότητας μεταξύ των δύο φύλων.  Κατά τον μεγάλο μουσουλμάνο θεολόγο Al Ghazali «Ο γάμος είναι ένα είδος σκλαβιάς για τη γυναίκα. Καθήκον της είναι η απόλυτη υπακοή στον άνδρα σε κάθε πράγμα, εκτός εάν αυτό βρίσκεται σε αντίθεση με τους νόμους του Ισλάμ».</vt:lpstr>
      <vt:lpstr>Οι γυναίκες στο Ισλάμ</vt:lpstr>
      <vt:lpstr>Διαφάνεια 15</vt:lpstr>
      <vt:lpstr>-Στον Ινδουισμό, η γυναίκα έχει θέση μόνο εντός της οικογένειας και, σύμφωνα με την ινδουιστική παράδοση, «μια γυναίκα δίχως σύζυγο δεν είναι ολοκληρωμένη». -Μονάχα η έλευση του γιου θεωρείται ευλογία. Η έλευση της κόρης είναι συχνά συνώνυμο της κατάρας. -Η χηρεία είναι «τιμωρία», εξ ου και οι γάμοι ανήλικων κοριτσιών με ηλικιωμένους. -Σύμφωνα με τις Γραφές, υπήρχαν τρεις εναλλακτικές για τις χήρες: να ταφούν μαζί με τον νεκρό, να παντρευτούν τον αδερφό του ή να ζήσουν απομονωμένες. Ενάρετη θεωρούνταν, ωστόσο, μονάχα η σύζυγος που ακολουθούσε το νεκρό σύζυγο στη νεκρική πυρά και καιγόταν μαζί του.</vt:lpstr>
      <vt:lpstr>-Υπάρχουν γυναίκες που πέφτουν αυτοβούλως στην πυρά, προκειμένου να γίνουν «σάτι», κάτι που σχεδόν ισοδυναμεί με το να αγιάσουν. -Τον βασανιστικό αυτό θάνατο μπορούν να αποφύγουν οι έγκυες και οι μητέρες μικρών παιδιών, αλλά όσες από τις υπόλοιπες δεν το κάνουν, τιμωρούνται και ξαναγεννιούνται ως γυναίκες μέχρι τελικώς να δεχτούν να γίνουν κάρβουνο μαζί με τον νεκρό σύντροφο. -Όσες επιλέξουν να ζήσουν είναι καταδικασμένες στην απομόνωση, στο στιγματισμό, στο αιώνιο πένθος και στην ένδεια, αφού, είναι υποχρεωμένες να παραιτηθούν της περιουσίας τους. -Η παράδοση προστάζει η γη να μένει πάντα στα αρσενικά μέλη της οικογένειας.</vt:lpstr>
      <vt:lpstr>-Ο παραλογισμός ενάντια στη γυναίκα δε σταματά εκεί στον ινδουισμό. Εφόσον μια γυναίκα γεννήσει κορίτσι, αυτό είναι ένα μωρό ανεπιθύμητο, σε αντίθεση φυσικά με το αγόρι το οποίο είναι καλοδεχούμενο. -Αυτό δε γίνεται μόνο επειδή το αγόρι θα αυξήσει τα εισοδήματα της οικογένειας με το γάμο του, αλλά και επειδή θα εξασφαλίσει την μετενσάρκωση των γονιών του. -Άλλωστε, οι ινδουιστές γονείς μετενσαρκώνονται κανονικά μόνο αν ο γιος τους χορέψει έναν τελετουργικό χορό γύρω από την πυρά όπου θα καούν μετά το θάνατό τους. -Ο τοκετός γίνεται στο σπίτι με τη βοήθεια μιας «άγιαα», δηλαδή μαίας, και το μωρό σκοτώνεται επί τόπου αν δεν έχει το πολυπόθητο φύλο. Η μητέρα βεβαίως δεν ερωτάται αφού όλα συμφωνούνται μεταξύ πατέρα και άγιαα, η οποία δηλώνει ότι το μωρό γεννήθηκε νεκρό.  </vt:lpstr>
      <vt:lpstr>Η ΘΕΣΗ ΤΗΣ ΓΥΝΑΙΚΑΣ ΣΤΟ ΒΟΥΔΙΣΜΟ -Στο Βουδισμό, στη θρησκεία που έχει καταχωριστεί ως περισσότερο φιλική απέναντι στο ασθενές φύλο, η γυναίκα βρίσκεται στο περιθώριο και εξαιρείται από τη μελέτη και το διαλογισμό. -Λέγεται ότι η θεία του Βούδα τον είχε ακολουθήσει μαζί με άλλους μαθητές του στο δρόμο για τη Φώτιση. Είχε κάνει όλη την προετοιμασία, είχε νηστέψει, είχε ξυρίσει το κεφάλι της και τη μεγάλη μέρα μαζεύτηκαν όλοι οι μαθητές προκειμένου να πάρουν τα νάματα της σοφίας του Βούδα. Τι απέγινε η καημένη η θεία; Αποκλείστηκε διότι ήταν γυναίκα!!! </vt:lpstr>
      <vt:lpstr>-Ένα χαρακτηριστικό στοιχείο που δείχνει ότι η μειονεκτική θέση της γυναίκας είναι βαθιά ριζωμένη στη βουδιστική θεώρηση των πραγμάτων είναι ότι σύμφωνα με τις παραδόσεις της Νοτιοανατολικής Ασίας, το πέρασμα στη νιρβάνα είναι κάτι που το καταφέρνουν μόνο άνδρες. -Οι γυναίκες δεν απαγορεύεται να καταφύγουν στο μοναχισμό. Όμως οι μοναχές, οι «μπικκούνι» είναι υποχρεωμένες να υπακούουν στους μοναχούς, να κάνουν τις καθημερινές δουλειές του μοναστηριού και η μελέτη του «θείου λόγου» αφήνεται στους άνδρες. -Επίσης, πολλές γυναίκες που βρέθηκαν στο παρελθόν στο Ντόλμα Λινγκ, βουδιστικό μοναστήρι στα Ιμαλάια, έχουν υποστεί βασανιστήρια επειδή διέπραξαν φοβερά αδικήματα όπως είναι η αναφορά στον Δαλάι Λάμα!! Κάποιες που προσπάθησαν να ξεφύγουν χάθηκαν, ενώ πολλές υπέστησαν ακρωτηριασμούς λόγω των κρυοπαγημάτων.</vt:lpstr>
      <vt:lpstr>«οὐκ ἔνι ἄρσεν καὶ θῆλυ»</vt:lpstr>
      <vt:lpstr>Διαφάνεια 22</vt:lpstr>
      <vt:lpstr>-Η θέση των γυναικών και των παιδιών στην οικογένεια και την κοινωνία στα χρόνια του Χριστού ήταν πολύ υποτιμητική. Με συγκεκριμένα λόγια και πράξεις του ο Ιησούς άνοιξε πρωτοποριακά τον δρόμο, για να αλλάξει η απαράδεκτη κατάσταση. Από τότε μέχρι σήμερα έγιναν αρκετά για βελτίωση της θέσης τους. Απομένει όμως να γίνουν ακόμη πάρα πολλά, για να λυθεί ικανοποιητικά - γιατί όχι οριστικά; - το πρόβλημα.  -Το πλήθος των μαθητών και οπαδών του Χριστού γρήγορα αυξήθηκε πολύ. Τον ακολουθούσαν παντού. Και ήταν άντρες και γυναίκες, ηλικιωμένοι και νέοι, άνθρωποι κάθε λογής. Κάποια στιγμή διάλεξε δώδεκα μόνιμους - συμβολικά ως εκπροσώπους των παλιών 12 φυλών. Δεν ήταν οι σοφότεροι ούτε οι σπουδαιότεροι των ημερών του· πάντως ήταν αξιόλογοι άνθρωποι. Επί τρία περίπου χρόνια μοιράστηκαν τη ζωή και τη δράση του.  </vt:lpstr>
      <vt:lpstr>-Την εντύπωση πως η γυναίκα υφίσταται υποτίμηση και στη σύγχρονη λατρεία δίνουν και οι ευχές που διαβάζονται στη λεχώνα κατά τον «εκκλησιασμό» του βρέφους, την τεσσαρακοστή ημέρα. Σ' αυτές ζητείται η χάρη του Θεού για την προστασία και τη σωματική αποκατάσταση της μητέρας, συγχώρηση γι' αυτήν και για όσους την άγγιξαν ενώ μόνο τα αγόρια εισάγονται στο άγιο Βήμα. Πρέπει να πούμε ότι αυτά είναι παλαιές αντιλήψεις, που πέρασαν στη χριστιανική λατρεία. Η διδασκαλία της Εκκλησίας τις σχετικοποιεί, προβάλλοντας σταθερά την ισοτιμία των δύο φύλων και το καθήκον που έχουν άνδρες και γυναίκες να συμβάλλουν κατά το χάρισμά τους στο πνευματικό και ποιμαντικό έργο της ενορίας. Εξ άλλου, κατά τους Πατέρες, οι ευχές αναφέρονται στη ροπή όλων των ανθρώπων στην αμαρτία. Όπου, βέβαια, υπάρχει εκκλησιαστικό φρόνημα, όλα αυτά δε σκανδαλίζουν. Αξίζει να σημειωθεί ότι ήδη υπάρχουν νέες ευχές που μπορούν να εισέλθουν στη λειτουργική χρήση.</vt:lpstr>
      <vt:lpstr>-Η Εκκλησία ευλογεί και εντάσσει στο σώμα της την ένωση του άνδρα και της γυναίκας με το μυστήριο του Γάμου. Με την ευλογία του Θεού, η ένωση αυτή γίνεται συζυγία, κοινωνία ζωής και σωμάτων με στόχο την τελείωση των προσώπων και τη σωτηρία. -Ο Θεός δημιούργησε και ευλόγησε το πρώτο ζευγάρι. Η Εύα ήταν για τον Αδάμ σάρκα από τη σάρκα του, συμπορευτής του στο δρόμο για την τελείωση και την ένωση με το Θεό. Η αρχική αυτή ενότητα και η κοινή πορεία του ζεύγους διασπάστηκε από την πτώση του ανθρώπου. Έτσι άρχισαν οι έχθρες και οι εγωιστικές αντιπαραθέσεις μεταξύ του άνδρα και της γυναίκας. Ο Χριστός, όμως, ευλογώντας το Γάμο, μεταμορφώνει τα αποτελέσματα της πτώσης σε μια κοινωνία ενότητας του ανδρογύνου, μεταξύ τους και με το Θεό. -Η σημαντικότερη στιγμή του μυστηρίου του Γάμου είναι όταν ο ιερέας ενώνει τα χέρια των νυμφευόμενων (η λεγόμενη «άρμοση των χειρών»). Η ωραία αυτή συνήθεια σημαίνει την αδιάσπαστη ένωσή τους αλλά και την τιμή που δείχνει στο νέο ζευγάρι ο Θεός, ο οποίος οδηγεί τη γυναίκα προς τον άνδρα ως νυμφαγωγός, όπως κάποτε είχε οδηγήσει την Εύα προς τον Αδάμ. -Ο απόστολος Παύλος ονομάζει «μέγα» το μυστήριο του Γάμου, διότι η ένωση του άνδρα και της γυναίκας έχει ως πρότυπο την ένωση του Χριστού με την Εκκλησία. Είναι αδύνατη η εφαρμογή της αγάπης μεταξύ των ανθρώπων χωρίς την αναφορά στο Θεό. Γι' αυτό τονίζεται ότι ο άνδρας αγαπά και φροντίζει τη γυναίκα όπως αγάπησε την Εκκλησία ο Χριστός (δηλαδή μέχρι θανάτου), η δε γυναίκα υπακούει στον άνδρα όπως η Εκκλησία στο Χριστό. Ο άνδρας θεωρείται ως κεφαλή της γυναίκας όχι με την έννοια της εξουσίας, αλλά με την έννοια της θυσίας όπως ακριβώς συνέβη με το Χριστό, που είναι η κεφαλή της Εκκλησίας. </vt:lpstr>
      <vt:lpstr>Διαφάνεια 26</vt:lpstr>
      <vt:lpstr>Δυστυχώς υπάρχουν περιστατικά βίας κατά των γυναικών και στη σύγχρονη χριστιανική κοινωνία και οικογένεια. Οι όποιες διακρίσεις σε βάρος τους, όμως,  οφείλονται στους «χριστιανούς» και όχι  στην ουσία του Χριστιανισμού.  Ο Χριστός αποδέχτηκε τις  γυναίκες ως ισότιμα μέλη της κοινωνίας  σε μια εποχή που η θέση τους στην κοινωνία ήταν υποβαθμισμένη.  Αντίθετα, ακόμα και σήμερα, αν και σαφώς έχουν βελτιωθεί πολλά, υπάρχουν τοπικές κοινωνίες και άτομα που διατηρούν την άδικη στάση τους  απέναντι στο γυναικείο φύλο.  </vt:lpstr>
      <vt:lpstr>ΓΡΑΜΜΗ SOS 15900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Θέση της γυναίκας στη σύγχρονη κοινωνία</dc:title>
  <dc:creator>Lalakis</dc:creator>
  <cp:lastModifiedBy>user 07</cp:lastModifiedBy>
  <cp:revision>34</cp:revision>
  <dcterms:created xsi:type="dcterms:W3CDTF">2018-04-19T07:43:12Z</dcterms:created>
  <dcterms:modified xsi:type="dcterms:W3CDTF">2021-06-14T05:24:12Z</dcterms:modified>
</cp:coreProperties>
</file>