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Trebuchet MS" panose="020B0603020202020204" pitchFamily="3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ZK9b0BOs8gk+XeidYh8jCdYUA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72798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b5eb923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bb5eb923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bb5eb923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1</a:t>
            </a:fld>
            <a:endParaRPr/>
          </a:p>
        </p:txBody>
      </p:sp>
    </p:spTree>
    <p:extLst>
      <p:ext uri="{BB962C8B-B14F-4D97-AF65-F5344CB8AC3E}">
        <p14:creationId xmlns:p14="http://schemas.microsoft.com/office/powerpoint/2010/main" val="141491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d812860d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d812860d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dd812860d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2</a:t>
            </a:fld>
            <a:endParaRPr/>
          </a:p>
        </p:txBody>
      </p:sp>
    </p:spTree>
    <p:extLst>
      <p:ext uri="{BB962C8B-B14F-4D97-AF65-F5344CB8AC3E}">
        <p14:creationId xmlns:p14="http://schemas.microsoft.com/office/powerpoint/2010/main" val="354862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d812860d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d812860d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dd812860d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Tree>
    <p:extLst>
      <p:ext uri="{BB962C8B-B14F-4D97-AF65-F5344CB8AC3E}">
        <p14:creationId xmlns:p14="http://schemas.microsoft.com/office/powerpoint/2010/main" val="263007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b5eb9236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bb5eb9236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bb5eb92367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4</a:t>
            </a:fld>
            <a:endParaRPr/>
          </a:p>
        </p:txBody>
      </p:sp>
    </p:spTree>
    <p:extLst>
      <p:ext uri="{BB962C8B-B14F-4D97-AF65-F5344CB8AC3E}">
        <p14:creationId xmlns:p14="http://schemas.microsoft.com/office/powerpoint/2010/main" val="324492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d812860d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d812860d4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dd812860d4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5</a:t>
            </a:fld>
            <a:endParaRPr/>
          </a:p>
        </p:txBody>
      </p:sp>
    </p:spTree>
    <p:extLst>
      <p:ext uri="{BB962C8B-B14F-4D97-AF65-F5344CB8AC3E}">
        <p14:creationId xmlns:p14="http://schemas.microsoft.com/office/powerpoint/2010/main" val="144821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d812860d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d812860d4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dd812860d4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6</a:t>
            </a:fld>
            <a:endParaRPr/>
          </a:p>
        </p:txBody>
      </p:sp>
    </p:spTree>
    <p:extLst>
      <p:ext uri="{BB962C8B-B14F-4D97-AF65-F5344CB8AC3E}">
        <p14:creationId xmlns:p14="http://schemas.microsoft.com/office/powerpoint/2010/main" val="69891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d812860d4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d812860d4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dd812860d4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extLst>
      <p:ext uri="{BB962C8B-B14F-4D97-AF65-F5344CB8AC3E}">
        <p14:creationId xmlns:p14="http://schemas.microsoft.com/office/powerpoint/2010/main" val="315178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b5eb9236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bb5eb9236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bb5eb92367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8</a:t>
            </a:fld>
            <a:endParaRPr/>
          </a:p>
        </p:txBody>
      </p:sp>
    </p:spTree>
    <p:extLst>
      <p:ext uri="{BB962C8B-B14F-4D97-AF65-F5344CB8AC3E}">
        <p14:creationId xmlns:p14="http://schemas.microsoft.com/office/powerpoint/2010/main" val="159432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d812860d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d812860d4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dd812860d4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9</a:t>
            </a:fld>
            <a:endParaRPr/>
          </a:p>
        </p:txBody>
      </p:sp>
    </p:spTree>
    <p:extLst>
      <p:ext uri="{BB962C8B-B14F-4D97-AF65-F5344CB8AC3E}">
        <p14:creationId xmlns:p14="http://schemas.microsoft.com/office/powerpoint/2010/main" val="392732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9" name="Google Shape;29;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8"/>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6" name="Google Shape;96;p1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7" name="Google Shape;97;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1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
        <p:nvSpPr>
          <p:cNvPr id="107" name="Google Shape;107;p1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l-GR"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1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l-GR"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2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
        <p:nvSpPr>
          <p:cNvPr id="122" name="Google Shape;122;p2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l-GR"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2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l-GR"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2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3"/>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5" name="Google Shape;35;p1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6" name="Google Shape;36;p1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7" name="Google Shape;37;p1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8" name="Google Shape;38;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1"/>
        <p:cNvGrpSpPr/>
        <p:nvPr/>
      </p:nvGrpSpPr>
      <p:grpSpPr>
        <a:xfrm>
          <a:off x="0" y="0"/>
          <a:ext cx="0" cy="0"/>
          <a:chOff x="0" y="0"/>
          <a:chExt cx="0" cy="0"/>
        </a:xfrm>
      </p:grpSpPr>
      <p:grpSp>
        <p:nvGrpSpPr>
          <p:cNvPr id="52" name="Google Shape;52;p13"/>
          <p:cNvGrpSpPr/>
          <p:nvPr/>
        </p:nvGrpSpPr>
        <p:grpSpPr>
          <a:xfrm>
            <a:off x="0" y="-8467"/>
            <a:ext cx="12192000" cy="6866467"/>
            <a:chOff x="0" y="-8467"/>
            <a:chExt cx="12192000" cy="6866467"/>
          </a:xfrm>
        </p:grpSpPr>
        <p:cxnSp>
          <p:nvCxnSpPr>
            <p:cNvPr id="53" name="Google Shape;53;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4" name="Google Shape;54;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5" name="Google Shape;55;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56" name="Google Shape;56;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7" name="Google Shape;57;p13"/>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59" name="Google Shape;59;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60" name="Google Shape;60;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61" name="Google Shape;61;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3"/>
            <p:cNvSpPr/>
            <p:nvPr/>
          </p:nvSpPr>
          <p:spPr>
            <a:xfrm rot="10800000">
              <a:off x="0" y="0"/>
              <a:ext cx="842596" cy="5666154"/>
            </a:xfrm>
            <a:prstGeom prst="triangle">
              <a:avLst>
                <a:gd name="adj" fmla="val 10000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 name="Google Shape;63;p13"/>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65" name="Google Shape;65;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1" name="Google Shape;71;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7" name="Google Shape;77;p1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9" name="Google Shape;89;p1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0" name="Google Shape;9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8"/>
          <p:cNvGrpSpPr/>
          <p:nvPr/>
        </p:nvGrpSpPr>
        <p:grpSpPr>
          <a:xfrm>
            <a:off x="0" y="-8467"/>
            <a:ext cx="12192000" cy="6866467"/>
            <a:chOff x="0" y="-8467"/>
            <a:chExt cx="12192000" cy="6866467"/>
          </a:xfrm>
        </p:grpSpPr>
        <p:cxnSp>
          <p:nvCxnSpPr>
            <p:cNvPr id="11" name="Google Shape;11;p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8"/>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7" name="Google Shape;17;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8" name="Google Shape;18;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9" name="Google Shape;19;p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
            <p:cNvSpPr/>
            <p:nvPr/>
          </p:nvSpPr>
          <p:spPr>
            <a:xfrm>
              <a:off x="0" y="4013200"/>
              <a:ext cx="448733" cy="2844800"/>
            </a:xfrm>
            <a:prstGeom prst="triangle">
              <a:avLst>
                <a:gd name="adj" fmla="val 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bb5eb92367_0_0"/>
          <p:cNvSpPr txBox="1">
            <a:spLocks noGrp="1"/>
          </p:cNvSpPr>
          <p:nvPr>
            <p:ph type="title"/>
          </p:nvPr>
        </p:nvSpPr>
        <p:spPr>
          <a:xfrm>
            <a:off x="677325" y="609600"/>
            <a:ext cx="8596800" cy="1435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l-GR"/>
              <a:t>Σχολικός Εκφοβισμός και Βία (School Bullying) </a:t>
            </a:r>
            <a:endParaRPr/>
          </a:p>
        </p:txBody>
      </p:sp>
      <p:pic>
        <p:nvPicPr>
          <p:cNvPr id="149" name="Google Shape;149;gbb5eb92367_0_0"/>
          <p:cNvPicPr preferRelativeResize="0"/>
          <p:nvPr/>
        </p:nvPicPr>
        <p:blipFill>
          <a:blip r:embed="rId3">
            <a:alphaModFix/>
          </a:blip>
          <a:stretch>
            <a:fillRect/>
          </a:stretch>
        </p:blipFill>
        <p:spPr>
          <a:xfrm>
            <a:off x="1485525" y="2251250"/>
            <a:ext cx="7677900" cy="460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d812860d4_0_1"/>
          <p:cNvSpPr txBox="1">
            <a:spLocks noGrp="1"/>
          </p:cNvSpPr>
          <p:nvPr>
            <p:ph type="title"/>
          </p:nvPr>
        </p:nvSpPr>
        <p:spPr>
          <a:xfrm>
            <a:off x="677325" y="609600"/>
            <a:ext cx="8596800" cy="1147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l-GR"/>
              <a:t>Τι είναι ο σχολικός εκφοβισμός?</a:t>
            </a:r>
            <a:endParaRPr/>
          </a:p>
        </p:txBody>
      </p:sp>
      <p:sp>
        <p:nvSpPr>
          <p:cNvPr id="156" name="Google Shape;156;gdd812860d4_0_1"/>
          <p:cNvSpPr txBox="1">
            <a:spLocks noGrp="1"/>
          </p:cNvSpPr>
          <p:nvPr>
            <p:ph type="body" idx="1"/>
          </p:nvPr>
        </p:nvSpPr>
        <p:spPr>
          <a:xfrm>
            <a:off x="677325" y="2100275"/>
            <a:ext cx="8596800" cy="3941100"/>
          </a:xfrm>
          <a:prstGeom prst="rect">
            <a:avLst/>
          </a:prstGeom>
        </p:spPr>
        <p:txBody>
          <a:bodyPr spcFirstLastPara="1" wrap="square" lIns="91425" tIns="45700" rIns="91425" bIns="45700" anchor="ctr" anchorCtr="0">
            <a:normAutofit/>
          </a:bodyPr>
          <a:lstStyle/>
          <a:p>
            <a:pPr marL="457200" marR="0" lvl="0" indent="-345440" algn="l" rtl="0">
              <a:lnSpc>
                <a:spcPct val="100000"/>
              </a:lnSpc>
              <a:spcBef>
                <a:spcPts val="1000"/>
              </a:spcBef>
              <a:spcAft>
                <a:spcPts val="0"/>
              </a:spcAft>
              <a:buSzPts val="1840"/>
              <a:buChar char="-"/>
            </a:pPr>
            <a:r>
              <a:rPr lang="el-GR" sz="2200" dirty="0"/>
              <a:t>Το φαινόμενο του σχολικού εκφοβισμού μελετήθηκε για πρώτη φορά το 1978 στη Νορβηγία και 9 χρόνια μετά, το 1987, σε πολλά επιστημονικά περιοδικά εμφανίζεται ο σχετικός όρος “bullying”. Ενώ σαν φαινόμενο επισημαίνεται και καταγράφεται τη δεκαετία του 1970, δεν θα πρέπει να θεωρηθεί ότι εμφανίζεται και τότε. Εξάλλου αποτελεί μια ακόμη </a:t>
            </a:r>
            <a:r>
              <a:rPr lang="el-GR" sz="2200"/>
              <a:t>έκφραση </a:t>
            </a:r>
            <a:r>
              <a:rPr lang="el-GR" sz="2200" smtClean="0"/>
              <a:t>βίαιης </a:t>
            </a:r>
            <a:r>
              <a:rPr lang="el-GR" sz="2200" dirty="0" smtClean="0"/>
              <a:t>συμπεριφοράς</a:t>
            </a: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d812860d4_0_8"/>
          <p:cNvSpPr txBox="1">
            <a:spLocks noGrp="1"/>
          </p:cNvSpPr>
          <p:nvPr>
            <p:ph type="title"/>
          </p:nvPr>
        </p:nvSpPr>
        <p:spPr>
          <a:xfrm>
            <a:off x="677325" y="609600"/>
            <a:ext cx="8596800" cy="1147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l-GR"/>
              <a:t>Τι είναι ο σχολικός εκφοβισμός?</a:t>
            </a:r>
            <a:endParaRPr/>
          </a:p>
        </p:txBody>
      </p:sp>
      <p:sp>
        <p:nvSpPr>
          <p:cNvPr id="163" name="Google Shape;163;gdd812860d4_0_8"/>
          <p:cNvSpPr txBox="1">
            <a:spLocks noGrp="1"/>
          </p:cNvSpPr>
          <p:nvPr>
            <p:ph type="body" idx="1"/>
          </p:nvPr>
        </p:nvSpPr>
        <p:spPr>
          <a:xfrm>
            <a:off x="677325" y="1671650"/>
            <a:ext cx="8596800" cy="3941100"/>
          </a:xfrm>
          <a:prstGeom prst="rect">
            <a:avLst/>
          </a:prstGeom>
        </p:spPr>
        <p:txBody>
          <a:bodyPr spcFirstLastPara="1" wrap="square" lIns="91425" tIns="45700" rIns="91425" bIns="45700" anchor="ctr" anchorCtr="0">
            <a:normAutofit/>
          </a:bodyPr>
          <a:lstStyle/>
          <a:p>
            <a:pPr marL="457200" marR="0" lvl="0" indent="-345440" algn="l" rtl="0">
              <a:lnSpc>
                <a:spcPct val="100000"/>
              </a:lnSpc>
              <a:spcBef>
                <a:spcPts val="1000"/>
              </a:spcBef>
              <a:spcAft>
                <a:spcPts val="0"/>
              </a:spcAft>
              <a:buSzPts val="1840"/>
              <a:buChar char="-"/>
            </a:pPr>
            <a:r>
              <a:rPr lang="el-GR" sz="2200"/>
              <a:t>Ο όρος «εκφοβισμός και βία στο σχολείο» (school bullying), χρησιμοποιούνται για να περιγράψουν μια κατάσταση κατά την οποία ασκείται εσκεμμένη, απρόκλητη, και επαναλαμβανόμενη βία και επιθετική συμπεριφορά με σκοπό την επιβολή, την καταδυνάστευση και την πρόκληση σωματικού και ψυχικού πόνου σε μαθητές από συμμαθητές τους, εντός και εκτός σχολείου. Τα προβλήματα που προκαλεί μπορεί να ακολουθούν το θύμα σε όλη του τη ζωή.</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bb5eb92367_0_6"/>
          <p:cNvSpPr txBox="1">
            <a:spLocks noGrp="1"/>
          </p:cNvSpPr>
          <p:nvPr>
            <p:ph type="title"/>
          </p:nvPr>
        </p:nvSpPr>
        <p:spPr>
          <a:xfrm>
            <a:off x="677325" y="609600"/>
            <a:ext cx="8596800" cy="140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l-GR"/>
              <a:t>Είδη εκφοβισμού</a:t>
            </a:r>
            <a:endParaRPr/>
          </a:p>
        </p:txBody>
      </p:sp>
      <p:sp>
        <p:nvSpPr>
          <p:cNvPr id="170" name="Google Shape;170;gbb5eb92367_0_6"/>
          <p:cNvSpPr txBox="1">
            <a:spLocks noGrp="1"/>
          </p:cNvSpPr>
          <p:nvPr>
            <p:ph type="body" idx="1"/>
          </p:nvPr>
        </p:nvSpPr>
        <p:spPr>
          <a:xfrm>
            <a:off x="677325" y="1672000"/>
            <a:ext cx="8596800" cy="4803300"/>
          </a:xfrm>
          <a:prstGeom prst="rect">
            <a:avLst/>
          </a:prstGeom>
          <a:noFill/>
          <a:ln>
            <a:noFill/>
          </a:ln>
        </p:spPr>
        <p:txBody>
          <a:bodyPr spcFirstLastPara="1" wrap="square" lIns="91425" tIns="45700" rIns="91425" bIns="45700" anchor="ctr" anchorCtr="0">
            <a:noAutofit/>
          </a:bodyPr>
          <a:lstStyle/>
          <a:p>
            <a:pPr marL="457200" lvl="0" indent="-345440" algn="l" rtl="0">
              <a:lnSpc>
                <a:spcPct val="100000"/>
              </a:lnSpc>
              <a:spcBef>
                <a:spcPts val="1000"/>
              </a:spcBef>
              <a:spcAft>
                <a:spcPts val="0"/>
              </a:spcAft>
              <a:buSzPts val="1840"/>
              <a:buChar char="-"/>
            </a:pPr>
            <a:r>
              <a:rPr lang="el-GR" sz="2200" b="1"/>
              <a:t>Άμεσος: </a:t>
            </a:r>
            <a:r>
              <a:rPr lang="el-GR" sz="2200"/>
              <a:t>Συμπεριφορές όπως υβριστικοί χαρακτηρισμοί, ενοχλητικά πειράγματα, σπρώξιμο ή τραβολόγημα κάποιου, χτύπημα ή επίθεση, να παίρνει κάποιος την τσάντα του άλλου ή άλλα πράγματα του, απειλές εναντίον κάποιου λόγω χρώματος, εθνικότητας, θρησκείας, αναπηρίας, σεξουαλικού προσανατολισμού, πεποιθήσεων κ.α</a:t>
            </a:r>
            <a:endParaRPr sz="2200"/>
          </a:p>
          <a:p>
            <a:pPr marL="457200" lvl="0" indent="-345440" algn="l" rtl="0">
              <a:lnSpc>
                <a:spcPct val="100000"/>
              </a:lnSpc>
              <a:spcBef>
                <a:spcPts val="0"/>
              </a:spcBef>
              <a:spcAft>
                <a:spcPts val="0"/>
              </a:spcAft>
              <a:buSzPts val="1840"/>
              <a:buChar char="-"/>
            </a:pPr>
            <a:r>
              <a:rPr lang="el-GR" sz="2200" b="1"/>
              <a:t>Έμμεσος: </a:t>
            </a:r>
            <a:r>
              <a:rPr lang="el-GR" sz="2200"/>
              <a:t>Διάδοση φημών με πρόθεση την κοινωνική απομόνωση του θύματος, διαδικτυακός εκφοβισμός</a:t>
            </a:r>
            <a:endParaRPr sz="2200"/>
          </a:p>
          <a:p>
            <a:pPr marL="0" lvl="0" indent="0" algn="l" rtl="0">
              <a:lnSpc>
                <a:spcPct val="100000"/>
              </a:lnSpc>
              <a:spcBef>
                <a:spcPts val="1000"/>
              </a:spcBef>
              <a:spcAft>
                <a:spcPts val="0"/>
              </a:spcAft>
              <a:buSzPts val="1440"/>
              <a:buNone/>
            </a:pPr>
            <a:r>
              <a:rPr lang="el-GR" sz="2200" b="1"/>
              <a:t>Επίπτωση:</a:t>
            </a:r>
            <a:r>
              <a:rPr lang="el-GR" sz="2200"/>
              <a:t>Ψυχολογικός εκφοβισμός που δημιουργεί ένα μοτίβο συστηματικής παρενόχλησης/κακοποίησης</a:t>
            </a:r>
            <a:endParaRPr sz="2200"/>
          </a:p>
          <a:p>
            <a:pPr marL="0" lvl="0" indent="0" algn="l" rtl="0">
              <a:lnSpc>
                <a:spcPct val="100000"/>
              </a:lnSpc>
              <a:spcBef>
                <a:spcPts val="1000"/>
              </a:spcBef>
              <a:spcAft>
                <a:spcPts val="0"/>
              </a:spcAft>
              <a:buSzPts val="1440"/>
              <a:buNone/>
            </a:pPr>
            <a:r>
              <a:rPr lang="el-GR" sz="2200" b="1"/>
              <a:t>Καταπάτηση θεμελιωδών δικαιωμάτων:</a:t>
            </a:r>
            <a:r>
              <a:rPr lang="el-GR" sz="2200"/>
              <a:t> Δικαίωμα στην αξιοπρέπεια, Δικαίωμα στην προστασία από όλες τις μορφές βίας</a:t>
            </a:r>
            <a:endParaRPr sz="2200"/>
          </a:p>
          <a:p>
            <a:pPr marL="0" lvl="0" indent="0" algn="l" rtl="0">
              <a:lnSpc>
                <a:spcPct val="100000"/>
              </a:lnSpc>
              <a:spcBef>
                <a:spcPts val="1000"/>
              </a:spcBef>
              <a:spcAft>
                <a:spcPts val="0"/>
              </a:spcAft>
              <a:buSzPts val="1440"/>
              <a:buNone/>
            </a:pP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d812860d4_0_15"/>
          <p:cNvSpPr txBox="1">
            <a:spLocks noGrp="1"/>
          </p:cNvSpPr>
          <p:nvPr>
            <p:ph type="title"/>
          </p:nvPr>
        </p:nvSpPr>
        <p:spPr>
          <a:xfrm>
            <a:off x="677327" y="609600"/>
            <a:ext cx="7180800" cy="2519400"/>
          </a:xfrm>
          <a:prstGeom prst="rect">
            <a:avLst/>
          </a:prstGeom>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4400"/>
              <a:buFont typeface="Arial"/>
              <a:buNone/>
            </a:pPr>
            <a:r>
              <a:rPr lang="el-GR"/>
              <a:t>Στο φαινόμενο του bullying εμπλέκονται πολλά μέρη</a:t>
            </a:r>
            <a:endParaRPr/>
          </a:p>
        </p:txBody>
      </p:sp>
      <p:sp>
        <p:nvSpPr>
          <p:cNvPr id="177" name="Google Shape;177;gdd812860d4_0_15"/>
          <p:cNvSpPr txBox="1">
            <a:spLocks noGrp="1"/>
          </p:cNvSpPr>
          <p:nvPr>
            <p:ph type="body" idx="1"/>
          </p:nvPr>
        </p:nvSpPr>
        <p:spPr>
          <a:xfrm>
            <a:off x="677325" y="2827325"/>
            <a:ext cx="8880900" cy="3373500"/>
          </a:xfrm>
          <a:prstGeom prst="rect">
            <a:avLst/>
          </a:prstGeom>
        </p:spPr>
        <p:txBody>
          <a:bodyPr spcFirstLastPara="1" wrap="square" lIns="91425" tIns="45700" rIns="91425" bIns="45700" anchor="ctr" anchorCtr="0">
            <a:normAutofit/>
          </a:bodyPr>
          <a:lstStyle/>
          <a:p>
            <a:pPr marL="457200" marR="0" lvl="0" indent="-345440" algn="l" rtl="0">
              <a:lnSpc>
                <a:spcPct val="100000"/>
              </a:lnSpc>
              <a:spcBef>
                <a:spcPts val="1000"/>
              </a:spcBef>
              <a:spcAft>
                <a:spcPts val="0"/>
              </a:spcAft>
              <a:buSzPts val="1840"/>
              <a:buChar char="-"/>
            </a:pPr>
            <a:r>
              <a:rPr lang="el-GR" sz="2200"/>
              <a:t>Το παιδί που εκφοβίζεται  </a:t>
            </a:r>
            <a:endParaRPr sz="2200"/>
          </a:p>
          <a:p>
            <a:pPr marL="457200" marR="0" lvl="0" indent="-345440" algn="l" rtl="0">
              <a:lnSpc>
                <a:spcPct val="100000"/>
              </a:lnSpc>
              <a:spcBef>
                <a:spcPts val="1000"/>
              </a:spcBef>
              <a:spcAft>
                <a:spcPts val="0"/>
              </a:spcAft>
              <a:buSzPts val="1840"/>
              <a:buChar char="-"/>
            </a:pPr>
            <a:r>
              <a:rPr lang="el-GR" sz="2200"/>
              <a:t>Το παιδί ή ομάδα παιδιών που εκφοβίζει</a:t>
            </a:r>
            <a:endParaRPr sz="2200"/>
          </a:p>
          <a:p>
            <a:pPr marL="457200" marR="0" lvl="0" indent="-345440" algn="l" rtl="0">
              <a:lnSpc>
                <a:spcPct val="100000"/>
              </a:lnSpc>
              <a:spcBef>
                <a:spcPts val="1000"/>
              </a:spcBef>
              <a:spcAft>
                <a:spcPts val="0"/>
              </a:spcAft>
              <a:buSzPts val="1840"/>
              <a:buChar char="-"/>
            </a:pPr>
            <a:r>
              <a:rPr lang="el-GR" sz="2200"/>
              <a:t>Οι παρατηρητές / οι παρατηρήτριες του φαινόμενου </a:t>
            </a:r>
            <a:endParaRPr sz="2200"/>
          </a:p>
          <a:p>
            <a:pPr marL="457200" marR="0" lvl="0" indent="-345440" algn="l" rtl="0">
              <a:lnSpc>
                <a:spcPct val="100000"/>
              </a:lnSpc>
              <a:spcBef>
                <a:spcPts val="1000"/>
              </a:spcBef>
              <a:spcAft>
                <a:spcPts val="0"/>
              </a:spcAft>
              <a:buSzPts val="1840"/>
              <a:buChar char="-"/>
            </a:pPr>
            <a:r>
              <a:rPr lang="el-GR" sz="2200"/>
              <a:t>Οι εκπαιδευτικοί </a:t>
            </a:r>
            <a:endParaRPr sz="2200"/>
          </a:p>
          <a:p>
            <a:pPr marL="457200" marR="0" lvl="0" indent="-345440" algn="l" rtl="0">
              <a:lnSpc>
                <a:spcPct val="100000"/>
              </a:lnSpc>
              <a:spcBef>
                <a:spcPts val="1000"/>
              </a:spcBef>
              <a:spcAft>
                <a:spcPts val="0"/>
              </a:spcAft>
              <a:buSzPts val="1840"/>
              <a:buChar char="-"/>
            </a:pPr>
            <a:r>
              <a:rPr lang="el-GR" sz="2200"/>
              <a:t>Οι γονείς</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dd812860d4_0_22"/>
          <p:cNvSpPr txBox="1">
            <a:spLocks noGrp="1"/>
          </p:cNvSpPr>
          <p:nvPr>
            <p:ph type="title"/>
          </p:nvPr>
        </p:nvSpPr>
        <p:spPr>
          <a:xfrm>
            <a:off x="591600" y="657225"/>
            <a:ext cx="8596800" cy="1371600"/>
          </a:xfrm>
          <a:prstGeom prst="rect">
            <a:avLst/>
          </a:prstGeom>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l-GR"/>
              <a:t>α. Το παιδί που</a:t>
            </a:r>
            <a:r>
              <a:rPr lang="el-GR" sz="1050">
                <a:solidFill>
                  <a:srgbClr val="3B3835"/>
                </a:solidFill>
                <a:highlight>
                  <a:srgbClr val="FFFFFF"/>
                </a:highlight>
                <a:latin typeface="Roboto"/>
                <a:ea typeface="Roboto"/>
                <a:cs typeface="Roboto"/>
                <a:sym typeface="Roboto"/>
              </a:rPr>
              <a:t>  </a:t>
            </a:r>
            <a:r>
              <a:rPr lang="el-GR"/>
              <a:t>εκφοβίζεται</a:t>
            </a:r>
            <a:r>
              <a:rPr lang="el-GR" sz="1050">
                <a:solidFill>
                  <a:srgbClr val="3B3835"/>
                </a:solidFill>
                <a:highlight>
                  <a:srgbClr val="FFFFFF"/>
                </a:highlight>
                <a:latin typeface="Roboto"/>
                <a:ea typeface="Roboto"/>
                <a:cs typeface="Roboto"/>
                <a:sym typeface="Roboto"/>
              </a:rPr>
              <a:t> </a:t>
            </a:r>
            <a:endParaRPr/>
          </a:p>
        </p:txBody>
      </p:sp>
      <p:sp>
        <p:nvSpPr>
          <p:cNvPr id="184" name="Google Shape;184;gdd812860d4_0_22"/>
          <p:cNvSpPr txBox="1">
            <a:spLocks noGrp="1"/>
          </p:cNvSpPr>
          <p:nvPr>
            <p:ph type="body" idx="1"/>
          </p:nvPr>
        </p:nvSpPr>
        <p:spPr>
          <a:xfrm>
            <a:off x="677325" y="2357450"/>
            <a:ext cx="8596800" cy="3684300"/>
          </a:xfrm>
          <a:prstGeom prst="rect">
            <a:avLst/>
          </a:prstGeom>
        </p:spPr>
        <p:txBody>
          <a:bodyPr spcFirstLastPara="1" wrap="square" lIns="91425" tIns="45700" rIns="91425" bIns="45700" anchor="ctr" anchorCtr="0">
            <a:noAutofit/>
          </a:bodyPr>
          <a:lstStyle/>
          <a:p>
            <a:pPr marL="457200" marR="0" lvl="0" indent="-354837" algn="l" rtl="0">
              <a:lnSpc>
                <a:spcPct val="90000"/>
              </a:lnSpc>
              <a:spcBef>
                <a:spcPts val="1000"/>
              </a:spcBef>
              <a:spcAft>
                <a:spcPts val="0"/>
              </a:spcAft>
              <a:buSzPts val="1988"/>
              <a:buChar char="-"/>
            </a:pPr>
            <a:r>
              <a:rPr lang="el-GR" sz="2240"/>
              <a:t>Το παιδί που εκφοβίζει επιλέγει το παιδί που θα εκφοβίσει πολύ συγκεκριμένα και καθόλου τυχαία. Συνήθως θα επιλέξει παιδί που  </a:t>
            </a:r>
            <a:endParaRPr sz="2240"/>
          </a:p>
          <a:p>
            <a:pPr marL="457200" marR="0" lvl="0" indent="-354837" algn="l" rtl="0">
              <a:lnSpc>
                <a:spcPct val="90000"/>
              </a:lnSpc>
              <a:spcBef>
                <a:spcPts val="1000"/>
              </a:spcBef>
              <a:spcAft>
                <a:spcPts val="0"/>
              </a:spcAft>
              <a:buSzPts val="1988"/>
              <a:buChar char="-"/>
            </a:pPr>
            <a:r>
              <a:rPr lang="el-GR" sz="2240"/>
              <a:t>Διαφέρει με κάποιον τρόπο από τα υπόλοιπα (π.χ. είναι από άλλη χώρα, έχει άλλη θρησκεία, φοράει σιδεράκια και γενικά παιδί που διαφέρει από τη μέση εικόνα ενός μαθητή) </a:t>
            </a:r>
            <a:endParaRPr sz="2240"/>
          </a:p>
          <a:p>
            <a:pPr marL="457200" marR="0" lvl="0" indent="-354837" algn="l" rtl="0">
              <a:lnSpc>
                <a:spcPct val="90000"/>
              </a:lnSpc>
              <a:spcBef>
                <a:spcPts val="1000"/>
              </a:spcBef>
              <a:spcAft>
                <a:spcPts val="0"/>
              </a:spcAft>
              <a:buSzPts val="1988"/>
              <a:buChar char="-"/>
            </a:pPr>
            <a:r>
              <a:rPr lang="el-GR" sz="2240"/>
              <a:t>Δύσκολα θα βοηθήσει κάποιος (παιδιά μοναχικά που δεν κάνουν εύκολα φίλους)  </a:t>
            </a:r>
            <a:endParaRPr sz="2240"/>
          </a:p>
          <a:p>
            <a:pPr marL="457200" marR="0" lvl="0" indent="-354837" algn="l" rtl="0">
              <a:lnSpc>
                <a:spcPct val="90000"/>
              </a:lnSpc>
              <a:spcBef>
                <a:spcPts val="1000"/>
              </a:spcBef>
              <a:spcAft>
                <a:spcPts val="0"/>
              </a:spcAft>
              <a:buSzPts val="1988"/>
              <a:buChar char="-"/>
            </a:pPr>
            <a:r>
              <a:rPr lang="el-GR" sz="2240"/>
              <a:t>Που είναι «λιγότερα» δυνατά</a:t>
            </a:r>
            <a:endParaRPr sz="2240"/>
          </a:p>
          <a:p>
            <a:pPr marL="457200" marR="0" lvl="0" indent="0" algn="l" rtl="0">
              <a:lnSpc>
                <a:spcPct val="90000"/>
              </a:lnSpc>
              <a:spcBef>
                <a:spcPts val="1000"/>
              </a:spcBef>
              <a:spcAft>
                <a:spcPts val="0"/>
              </a:spcAft>
              <a:buNone/>
            </a:pPr>
            <a:endParaRPr sz="224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dd812860d4_0_29"/>
          <p:cNvSpPr txBox="1">
            <a:spLocks noGrp="1"/>
          </p:cNvSpPr>
          <p:nvPr>
            <p:ph type="title"/>
          </p:nvPr>
        </p:nvSpPr>
        <p:spPr>
          <a:xfrm>
            <a:off x="591600" y="657225"/>
            <a:ext cx="8596800" cy="1371600"/>
          </a:xfrm>
          <a:prstGeom prst="rect">
            <a:avLst/>
          </a:prstGeom>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None/>
            </a:pPr>
            <a:r>
              <a:rPr lang="el-GR"/>
              <a:t>β. Το παιδί ή ομάδα παιδιών που εκφοβίζει </a:t>
            </a:r>
            <a:endParaRPr/>
          </a:p>
        </p:txBody>
      </p:sp>
      <p:sp>
        <p:nvSpPr>
          <p:cNvPr id="191" name="Google Shape;191;gdd812860d4_0_29"/>
          <p:cNvSpPr txBox="1">
            <a:spLocks noGrp="1"/>
          </p:cNvSpPr>
          <p:nvPr>
            <p:ph type="body" idx="1"/>
          </p:nvPr>
        </p:nvSpPr>
        <p:spPr>
          <a:xfrm>
            <a:off x="691600" y="2300300"/>
            <a:ext cx="8596800" cy="41700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None/>
            </a:pPr>
            <a:r>
              <a:rPr lang="el-GR" sz="1500"/>
              <a:t>Πίσω από ένα παιδί ή ομάδα παιδιών που εκφοβίζει θα βρεθούν  </a:t>
            </a:r>
            <a:endParaRPr sz="1500"/>
          </a:p>
          <a:p>
            <a:pPr marL="457200" marR="0" lvl="0" indent="-310388" algn="l" rtl="0">
              <a:lnSpc>
                <a:spcPct val="90000"/>
              </a:lnSpc>
              <a:spcBef>
                <a:spcPts val="1000"/>
              </a:spcBef>
              <a:spcAft>
                <a:spcPts val="0"/>
              </a:spcAft>
              <a:buSzPts val="1288"/>
              <a:buChar char="-"/>
            </a:pPr>
            <a:r>
              <a:rPr lang="el-GR" sz="1500"/>
              <a:t>Ανάγκη για κυριαρχία πάνω σε άλλους </a:t>
            </a:r>
            <a:endParaRPr sz="1500"/>
          </a:p>
          <a:p>
            <a:pPr marL="457200" marR="0" lvl="0" indent="-310388" algn="l" rtl="0">
              <a:lnSpc>
                <a:spcPct val="90000"/>
              </a:lnSpc>
              <a:spcBef>
                <a:spcPts val="1000"/>
              </a:spcBef>
              <a:spcAft>
                <a:spcPts val="0"/>
              </a:spcAft>
              <a:buSzPts val="1288"/>
              <a:buChar char="-"/>
            </a:pPr>
            <a:r>
              <a:rPr lang="el-GR" sz="1500"/>
              <a:t>Αδυναμία ελέγχου παρορμήσεων </a:t>
            </a:r>
            <a:endParaRPr sz="1500"/>
          </a:p>
          <a:p>
            <a:pPr marL="457200" marR="0" lvl="0" indent="-310388" algn="l" rtl="0">
              <a:lnSpc>
                <a:spcPct val="90000"/>
              </a:lnSpc>
              <a:spcBef>
                <a:spcPts val="1000"/>
              </a:spcBef>
              <a:spcAft>
                <a:spcPts val="0"/>
              </a:spcAft>
              <a:buSzPts val="1288"/>
              <a:buChar char="-"/>
            </a:pPr>
            <a:r>
              <a:rPr lang="el-GR" sz="1500"/>
              <a:t>Μειωμένη ικανότητα αυτοελέγχου </a:t>
            </a:r>
            <a:endParaRPr sz="1500"/>
          </a:p>
          <a:p>
            <a:pPr marL="457200" marR="0" lvl="0" indent="-310388" algn="l" rtl="0">
              <a:lnSpc>
                <a:spcPct val="90000"/>
              </a:lnSpc>
              <a:spcBef>
                <a:spcPts val="1000"/>
              </a:spcBef>
              <a:spcAft>
                <a:spcPts val="0"/>
              </a:spcAft>
              <a:buSzPts val="1288"/>
              <a:buChar char="-"/>
            </a:pPr>
            <a:r>
              <a:rPr lang="el-GR" sz="1500"/>
              <a:t>Αδυναμία τήρησης κανόνων και ορίων </a:t>
            </a:r>
            <a:endParaRPr sz="1500"/>
          </a:p>
          <a:p>
            <a:pPr marL="457200" marR="0" lvl="0" indent="-310388" algn="l" rtl="0">
              <a:lnSpc>
                <a:spcPct val="90000"/>
              </a:lnSpc>
              <a:spcBef>
                <a:spcPts val="1000"/>
              </a:spcBef>
              <a:spcAft>
                <a:spcPts val="0"/>
              </a:spcAft>
              <a:buSzPts val="1288"/>
              <a:buChar char="-"/>
            </a:pPr>
            <a:r>
              <a:rPr lang="el-GR" sz="1500"/>
              <a:t>Ασυνήθιστα χαμηλό άγχος </a:t>
            </a:r>
            <a:endParaRPr sz="1500"/>
          </a:p>
          <a:p>
            <a:pPr marL="457200" marR="0" lvl="0" indent="-310388" algn="l" rtl="0">
              <a:lnSpc>
                <a:spcPct val="90000"/>
              </a:lnSpc>
              <a:spcBef>
                <a:spcPts val="1000"/>
              </a:spcBef>
              <a:spcAft>
                <a:spcPts val="0"/>
              </a:spcAft>
              <a:buSzPts val="1288"/>
              <a:buChar char="-"/>
            </a:pPr>
            <a:r>
              <a:rPr lang="el-GR" sz="1500"/>
              <a:t>Διογκωμένη αυτοεικόνα </a:t>
            </a:r>
            <a:endParaRPr sz="1500"/>
          </a:p>
          <a:p>
            <a:pPr marL="457200" marR="0" lvl="0" indent="-310388" algn="l" rtl="0">
              <a:lnSpc>
                <a:spcPct val="90000"/>
              </a:lnSpc>
              <a:spcBef>
                <a:spcPts val="1000"/>
              </a:spcBef>
              <a:spcAft>
                <a:spcPts val="0"/>
              </a:spcAft>
              <a:buSzPts val="1288"/>
              <a:buChar char="-"/>
            </a:pPr>
            <a:r>
              <a:rPr lang="el-GR" sz="1500"/>
              <a:t>Έλλειψη αίσθησης του μέτρου </a:t>
            </a:r>
            <a:endParaRPr sz="1500"/>
          </a:p>
          <a:p>
            <a:pPr marL="457200" marR="0" lvl="0" indent="-310388" algn="l" rtl="0">
              <a:lnSpc>
                <a:spcPct val="90000"/>
              </a:lnSpc>
              <a:spcBef>
                <a:spcPts val="1000"/>
              </a:spcBef>
              <a:spcAft>
                <a:spcPts val="0"/>
              </a:spcAft>
              <a:buSzPts val="1288"/>
              <a:buChar char="-"/>
            </a:pPr>
            <a:r>
              <a:rPr lang="el-GR" sz="1500"/>
              <a:t>Η δημοτικότητα τους βρίσκεται στο μέσο όρο ή κάτω από αυτόν και χαμηλώνει καθώς προσχωρούν στις εκπαιδευτικές βαθμίδες  </a:t>
            </a:r>
            <a:endParaRPr sz="1500"/>
          </a:p>
          <a:p>
            <a:pPr marL="457200" marR="0" lvl="0" indent="-310388" algn="l" rtl="0">
              <a:lnSpc>
                <a:spcPct val="90000"/>
              </a:lnSpc>
              <a:spcBef>
                <a:spcPts val="1000"/>
              </a:spcBef>
              <a:spcAft>
                <a:spcPts val="0"/>
              </a:spcAft>
              <a:buSzPts val="1288"/>
              <a:buChar char="-"/>
            </a:pPr>
            <a:r>
              <a:rPr lang="el-GR" sz="1500"/>
              <a:t>Είναι εχθρικό απέναντι στο περιβάλλον του (ιδιαίτερα σε γονείς και εκπαιδευτικούς)  </a:t>
            </a:r>
            <a:endParaRPr sz="1500"/>
          </a:p>
          <a:p>
            <a:pPr marL="457200" marR="0" lvl="0" indent="-310388" algn="l" rtl="0">
              <a:lnSpc>
                <a:spcPct val="90000"/>
              </a:lnSpc>
              <a:spcBef>
                <a:spcPts val="1000"/>
              </a:spcBef>
              <a:spcAft>
                <a:spcPts val="0"/>
              </a:spcAft>
              <a:buSzPts val="1288"/>
              <a:buChar char="-"/>
            </a:pPr>
            <a:r>
              <a:rPr lang="el-GR" sz="1500"/>
              <a:t>Απόλυτη έλλειψη ενσυναίσθησης  </a:t>
            </a:r>
            <a:endParaRPr sz="1500"/>
          </a:p>
          <a:p>
            <a:pPr marL="457200" marR="0" lvl="0" indent="-310388" algn="l" rtl="0">
              <a:lnSpc>
                <a:spcPct val="90000"/>
              </a:lnSpc>
              <a:spcBef>
                <a:spcPts val="1000"/>
              </a:spcBef>
              <a:spcAft>
                <a:spcPts val="0"/>
              </a:spcAft>
              <a:buSzPts val="1288"/>
              <a:buChar char="-"/>
            </a:pPr>
            <a:r>
              <a:rPr lang="el-GR" sz="1500"/>
              <a:t>Είναι δυνατό να περιβάλλονται από άλλους συμμαθητές τους οι οποίοι δεν εκφοβίζουν άμεσα αλλά ενισχύουν το παιδί που εκφοβίζει</a:t>
            </a:r>
            <a:endParaRPr sz="1540"/>
          </a:p>
          <a:p>
            <a:pPr marL="457200" marR="0" lvl="0" indent="0" algn="l" rtl="0">
              <a:lnSpc>
                <a:spcPct val="90000"/>
              </a:lnSpc>
              <a:spcBef>
                <a:spcPts val="1000"/>
              </a:spcBef>
              <a:spcAft>
                <a:spcPts val="0"/>
              </a:spcAft>
              <a:buNone/>
            </a:pPr>
            <a:endParaRPr sz="154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bb5eb92367_0_12"/>
          <p:cNvSpPr txBox="1">
            <a:spLocks noGrp="1"/>
          </p:cNvSpPr>
          <p:nvPr>
            <p:ph type="title"/>
          </p:nvPr>
        </p:nvSpPr>
        <p:spPr>
          <a:xfrm>
            <a:off x="677325" y="355600"/>
            <a:ext cx="8596800" cy="118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l-GR" sz="2800"/>
              <a:t>Ενέργειες του εκπαιδευτικού για να προλάβει την εμφάνιση του εκφοβισμού και της βίας στο σχολείο</a:t>
            </a:r>
            <a:endParaRPr sz="2800"/>
          </a:p>
        </p:txBody>
      </p:sp>
      <p:sp>
        <p:nvSpPr>
          <p:cNvPr id="198" name="Google Shape;198;gbb5eb92367_0_12"/>
          <p:cNvSpPr txBox="1"/>
          <p:nvPr/>
        </p:nvSpPr>
        <p:spPr>
          <a:xfrm>
            <a:off x="342900" y="1543000"/>
            <a:ext cx="10458300" cy="4902300"/>
          </a:xfrm>
          <a:prstGeom prst="rect">
            <a:avLst/>
          </a:prstGeom>
          <a:noFill/>
          <a:ln>
            <a:noFill/>
          </a:ln>
        </p:spPr>
        <p:txBody>
          <a:bodyPr spcFirstLastPara="1" wrap="square" lIns="91425" tIns="91425" rIns="91425" bIns="91425" anchor="ctr" anchorCtr="0">
            <a:spAutoFit/>
          </a:bodyPr>
          <a:lstStyle/>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συζητά με τους μαθητές για τα δικαιώματά τους, τους κανόνες συμπεριφοράς, στο σχολείο και τους τρόπους αντιμετώπισης του εκφοβισμού και της βίας στο σχολείο,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παρέχει από νωρίς στους μαθητές κατάλληλους τρόπους έκφρασης της επιθετικότητας (όπως τα αθλήματα, οι τέχνες κτλ.) και ανάλογες ευκαιρίες για επιτεύγματα και καταξίωση,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 να ενισχύει τη φιλία μεταξύ των μαθητών και να αναδεικνύει την αλληλεγγύη της παρέας των φίλων ως το πλέον κατάλληλο μέσο για την αντιμετώπιση περιστατικών εκφοβισμού και βίας στο σχολείο,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ευαισθητοποιεί τους γονείς για το πρόβλημα, στις ατομικές και στις ομαδικές συνεργασίες,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αντιμετωπίζει τις αιτίες απομόνωσης και περιθωριοποίησης μαθητών,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δείχνει ιδιαίτερο ενδιαφέρον για την ένταξη στη σχολική ομάδα των νεοφερμένων μαθητών ή των μαθητών με ειδικά προβλήματα και ανάγκες,  </a:t>
            </a:r>
            <a:endParaRPr sz="1900">
              <a:solidFill>
                <a:srgbClr val="3F3F3F"/>
              </a:solidFill>
              <a:latin typeface="Trebuchet MS"/>
              <a:ea typeface="Trebuchet MS"/>
              <a:cs typeface="Trebuchet MS"/>
              <a:sym typeface="Trebuchet MS"/>
            </a:endParaRPr>
          </a:p>
          <a:p>
            <a:pPr marL="457200" marR="0" lvl="0" indent="-335787" algn="l" rtl="0">
              <a:lnSpc>
                <a:spcPct val="90000"/>
              </a:lnSpc>
              <a:spcBef>
                <a:spcPts val="1000"/>
              </a:spcBef>
              <a:spcAft>
                <a:spcPts val="0"/>
              </a:spcAft>
              <a:buClr>
                <a:schemeClr val="accent1"/>
              </a:buClr>
              <a:buSzPts val="1688"/>
              <a:buFont typeface="Noto Sans Symbols"/>
              <a:buChar char="-"/>
            </a:pPr>
            <a:r>
              <a:rPr lang="el-GR" sz="1900">
                <a:solidFill>
                  <a:srgbClr val="3F3F3F"/>
                </a:solidFill>
                <a:latin typeface="Trebuchet MS"/>
                <a:ea typeface="Trebuchet MS"/>
                <a:cs typeface="Trebuchet MS"/>
                <a:sym typeface="Trebuchet MS"/>
              </a:rPr>
              <a:t>να ασκεί ουσιαστική εποπτεία των χώρων του σχολείου στους οποίους πιθανολογείται εκδήλωση εκφοβισμού και βίας μεταξύ των μαθητών.</a:t>
            </a:r>
            <a:endParaRPr sz="1900">
              <a:solidFill>
                <a:srgbClr val="3F3F3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dd812860d4_0_41"/>
          <p:cNvSpPr txBox="1">
            <a:spLocks noGrp="1"/>
          </p:cNvSpPr>
          <p:nvPr>
            <p:ph type="title"/>
          </p:nvPr>
        </p:nvSpPr>
        <p:spPr>
          <a:xfrm>
            <a:off x="677325" y="328943"/>
            <a:ext cx="8438100" cy="1647900"/>
          </a:xfrm>
          <a:prstGeom prst="rect">
            <a:avLst/>
          </a:prstGeom>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l-GR" sz="2800" dirty="0"/>
              <a:t>Ενέργειες του εκπαιδευτικού για την αντιμετώπιση περιστατικών εκφοβισμού και βίας στο σχολείο</a:t>
            </a:r>
            <a:endParaRPr sz="2800" dirty="0"/>
          </a:p>
        </p:txBody>
      </p:sp>
      <p:sp>
        <p:nvSpPr>
          <p:cNvPr id="205" name="Google Shape;205;gdd812860d4_0_41"/>
          <p:cNvSpPr txBox="1">
            <a:spLocks noGrp="1"/>
          </p:cNvSpPr>
          <p:nvPr>
            <p:ph type="body" idx="1"/>
          </p:nvPr>
        </p:nvSpPr>
        <p:spPr>
          <a:xfrm>
            <a:off x="677325" y="2057400"/>
            <a:ext cx="8596800" cy="4572000"/>
          </a:xfrm>
          <a:prstGeom prst="rect">
            <a:avLst/>
          </a:prstGeom>
        </p:spPr>
        <p:txBody>
          <a:bodyPr spcFirstLastPara="1" wrap="square" lIns="91425" tIns="45700" rIns="91425" bIns="45700" anchor="ctr" anchorCtr="0">
            <a:normAutofit fontScale="92500"/>
          </a:bodyPr>
          <a:lstStyle/>
          <a:p>
            <a:pPr marL="457200" marR="0" lvl="0" indent="-335787" algn="l" rtl="0">
              <a:lnSpc>
                <a:spcPct val="90000"/>
              </a:lnSpc>
              <a:spcBef>
                <a:spcPts val="1000"/>
              </a:spcBef>
              <a:spcAft>
                <a:spcPts val="0"/>
              </a:spcAft>
              <a:buSzPts val="1688"/>
              <a:buChar char="-"/>
            </a:pPr>
            <a:r>
              <a:rPr lang="el-GR" sz="1900"/>
              <a:t>Ο εκπαιδευτικός για την άμεση αντιμετώπιση περιστατικών εκφοβισμού και βίας στο σχολείο πρέπει:  </a:t>
            </a:r>
            <a:endParaRPr sz="1900"/>
          </a:p>
          <a:p>
            <a:pPr marL="457200" marR="0" lvl="0" indent="-335787" algn="l" rtl="0">
              <a:lnSpc>
                <a:spcPct val="90000"/>
              </a:lnSpc>
              <a:spcBef>
                <a:spcPts val="1000"/>
              </a:spcBef>
              <a:spcAft>
                <a:spcPts val="0"/>
              </a:spcAft>
              <a:buSzPts val="1688"/>
              <a:buChar char="-"/>
            </a:pPr>
            <a:r>
              <a:rPr lang="el-GR" sz="1900"/>
              <a:t>να διαβεβαιώσει το παιδί-θύμα ότι «δεν ευθύνεται το ίδιο για ό,τι έχει συμβεί»,  </a:t>
            </a:r>
            <a:endParaRPr sz="1900"/>
          </a:p>
          <a:p>
            <a:pPr marL="457200" marR="0" lvl="0" indent="-335787" algn="l" rtl="0">
              <a:lnSpc>
                <a:spcPct val="90000"/>
              </a:lnSpc>
              <a:spcBef>
                <a:spcPts val="1000"/>
              </a:spcBef>
              <a:spcAft>
                <a:spcPts val="0"/>
              </a:spcAft>
              <a:buSzPts val="1688"/>
              <a:buChar char="-"/>
            </a:pPr>
            <a:r>
              <a:rPr lang="el-GR" sz="1900"/>
              <a:t>να του θυμίσει ότι το νοιάζεται και ότι ο εκπαιδευτικός μπορεί να το προστατεύει,</a:t>
            </a:r>
            <a:endParaRPr sz="1900"/>
          </a:p>
          <a:p>
            <a:pPr marL="457200" marR="0" lvl="0" indent="-335787" algn="l" rtl="0">
              <a:lnSpc>
                <a:spcPct val="90000"/>
              </a:lnSpc>
              <a:spcBef>
                <a:spcPts val="1000"/>
              </a:spcBef>
              <a:spcAft>
                <a:spcPts val="0"/>
              </a:spcAft>
              <a:buSzPts val="1688"/>
              <a:buChar char="-"/>
            </a:pPr>
            <a:r>
              <a:rPr lang="el-GR" sz="1900"/>
              <a:t>  να του πει ότι τα πράγματα μπορούν να αλλάξουν μόνο αν «σπάσει η σιωπή» και να εξηγήσει ότι η κοινοποίηση των περιστατικών εκφοβισμού και βίας στο σχολείο δεν αποτελεί «κάρφωμα»,  </a:t>
            </a:r>
            <a:endParaRPr sz="1900"/>
          </a:p>
          <a:p>
            <a:pPr marL="457200" marR="0" lvl="0" indent="-335787" algn="l" rtl="0">
              <a:lnSpc>
                <a:spcPct val="90000"/>
              </a:lnSpc>
              <a:spcBef>
                <a:spcPts val="1000"/>
              </a:spcBef>
              <a:spcAft>
                <a:spcPts val="0"/>
              </a:spcAft>
              <a:buSzPts val="1688"/>
              <a:buChar char="-"/>
            </a:pPr>
            <a:r>
              <a:rPr lang="el-GR" sz="1900"/>
              <a:t>να συζητήσει το γεγονός στην ομάδα τάξης ως κάτι σοβαρό και ως ευθύνη όλων, να κινητοποιήσει την αλληλεγγύη των μαθητών, </a:t>
            </a:r>
            <a:endParaRPr sz="1900"/>
          </a:p>
          <a:p>
            <a:pPr marL="457200" marR="0" lvl="0" indent="-335787" algn="l" rtl="0">
              <a:lnSpc>
                <a:spcPct val="90000"/>
              </a:lnSpc>
              <a:spcBef>
                <a:spcPts val="1000"/>
              </a:spcBef>
              <a:spcAft>
                <a:spcPts val="0"/>
              </a:spcAft>
              <a:buSzPts val="1688"/>
              <a:buChar char="-"/>
            </a:pPr>
            <a:r>
              <a:rPr lang="el-GR" sz="1900"/>
              <a:t> να προτείνει στο παιδί και στην ομάδα τάξης πρακτικούς τρόπους για την αντιμετώπιση δύσκολων καταστάσεων, </a:t>
            </a:r>
            <a:endParaRPr sz="1900"/>
          </a:p>
          <a:p>
            <a:pPr marL="457200" marR="0" lvl="0" indent="-335787" algn="l" rtl="0">
              <a:lnSpc>
                <a:spcPct val="90000"/>
              </a:lnSpc>
              <a:spcBef>
                <a:spcPts val="1000"/>
              </a:spcBef>
              <a:spcAft>
                <a:spcPts val="0"/>
              </a:spcAft>
              <a:buSzPts val="1688"/>
              <a:buChar char="-"/>
            </a:pPr>
            <a:r>
              <a:rPr lang="el-GR" sz="1900"/>
              <a:t> να ενημερώσει αμέσως τους γονείς του παιδιού,  </a:t>
            </a:r>
            <a:endParaRPr sz="1900"/>
          </a:p>
          <a:p>
            <a:pPr marL="457200" marR="0" lvl="0" indent="-335787" algn="l" rtl="0">
              <a:lnSpc>
                <a:spcPct val="90000"/>
              </a:lnSpc>
              <a:spcBef>
                <a:spcPts val="1000"/>
              </a:spcBef>
              <a:spcAft>
                <a:spcPts val="0"/>
              </a:spcAft>
              <a:buSzPts val="1688"/>
              <a:buChar char="-"/>
            </a:pPr>
            <a:r>
              <a:rPr lang="el-GR" sz="1900"/>
              <a:t>να ενημερώσει παράλληλα την ομάδα των εκπαιδευτικών και το διευθυντή του σχολείου,  εάν κρίνεται αναγκαίο, να ζητήσει τη βοήθεια ενός ειδικού ψυχικής υγείας.</a:t>
            </a:r>
            <a:endParaRPr sz="1900"/>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Widescreen</PresentationFormat>
  <Paragraphs>60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Trebuchet MS</vt:lpstr>
      <vt:lpstr>Roboto</vt:lpstr>
      <vt:lpstr>Noto Sans Symbols</vt:lpstr>
      <vt:lpstr>Calibri</vt:lpstr>
      <vt:lpstr>Facet</vt:lpstr>
      <vt:lpstr>Σχολικός Εκφοβισμός και Βία (School Bullying) </vt:lpstr>
      <vt:lpstr>Τι είναι ο σχολικός εκφοβισμός?</vt:lpstr>
      <vt:lpstr>Τι είναι ο σχολικός εκφοβισμός?</vt:lpstr>
      <vt:lpstr>Είδη εκφοβισμού</vt:lpstr>
      <vt:lpstr>Στο φαινόμενο του bullying εμπλέκονται πολλά μέρη</vt:lpstr>
      <vt:lpstr>α. Το παιδί που  εκφοβίζεται </vt:lpstr>
      <vt:lpstr>β. Το παιδί ή ομάδα παιδιών που εκφοβίζει </vt:lpstr>
      <vt:lpstr>Ενέργειες του εκπαιδευτικού για να προλάβει την εμφάνιση του εκφοβισμού και της βίας στο σχολείο</vt:lpstr>
      <vt:lpstr>Ενέργειες του εκπαιδευτικού για την αντιμετώπιση περιστατικών εκφοβισμού και βίας στο σχολείο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 και Βία (School Bullying) </dc:title>
  <dc:creator>Titi</dc:creator>
  <cp:lastModifiedBy>Titi</cp:lastModifiedBy>
  <cp:revision>2</cp:revision>
  <dcterms:created xsi:type="dcterms:W3CDTF">2021-01-05T11:50:37Z</dcterms:created>
  <dcterms:modified xsi:type="dcterms:W3CDTF">2021-06-02T16:03:44Z</dcterms:modified>
</cp:coreProperties>
</file>