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0"/>
  </p:notesMasterIdLst>
  <p:handoutMasterIdLst>
    <p:handoutMasterId r:id="rId21"/>
  </p:handoutMasterIdLst>
  <p:sldIdLst>
    <p:sldId id="269" r:id="rId2"/>
    <p:sldId id="256" r:id="rId3"/>
    <p:sldId id="265" r:id="rId4"/>
    <p:sldId id="257" r:id="rId5"/>
    <p:sldId id="267" r:id="rId6"/>
    <p:sldId id="258" r:id="rId7"/>
    <p:sldId id="259" r:id="rId8"/>
    <p:sldId id="260" r:id="rId9"/>
    <p:sldId id="261" r:id="rId10"/>
    <p:sldId id="262" r:id="rId11"/>
    <p:sldId id="263" r:id="rId12"/>
    <p:sldId id="274" r:id="rId13"/>
    <p:sldId id="264" r:id="rId14"/>
    <p:sldId id="266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44" autoAdjust="0"/>
    <p:restoredTop sz="85125" autoAdjust="0"/>
  </p:normalViewPr>
  <p:slideViewPr>
    <p:cSldViewPr>
      <p:cViewPr varScale="1">
        <p:scale>
          <a:sx n="75" d="100"/>
          <a:sy n="75" d="100"/>
        </p:scale>
        <p:origin x="-1694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9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F662D1-7EAA-441A-9B82-D3E8D2024901}" type="datetimeFigureOut">
              <a:rPr lang="el-GR" smtClean="0"/>
              <a:pPr/>
              <a:t>16/6/2021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2E0113-0841-4FA5-8B4A-71AA73A4F1E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1A3B2-B9A5-4B35-9B96-1708CF36CDD9}" type="datetimeFigureOut">
              <a:rPr lang="el-GR" smtClean="0"/>
              <a:pPr/>
              <a:t>16/6/2021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0F1B2-391D-4759-B9AE-424D021A282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0F1B2-391D-4759-B9AE-424D021A2821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0F1B2-391D-4759-B9AE-424D021A2821}" type="slidenum">
              <a:rPr lang="el-GR" smtClean="0"/>
              <a:pPr/>
              <a:t>10</a:t>
            </a:fld>
            <a:endParaRPr 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Φθηνά</a:t>
            </a:r>
          </a:p>
          <a:p>
            <a:r>
              <a:rPr lang="el-GR" dirty="0" err="1" smtClean="0"/>
              <a:t>επαναγγράψιμα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0F1B2-391D-4759-B9AE-424D021A2821}" type="slidenum">
              <a:rPr lang="el-GR" smtClean="0"/>
              <a:pPr/>
              <a:t>11</a:t>
            </a:fld>
            <a:endParaRPr lang="el-G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0F1B2-391D-4759-B9AE-424D021A2821}" type="slidenum">
              <a:rPr lang="el-GR" smtClean="0"/>
              <a:pPr/>
              <a:t>12</a:t>
            </a:fld>
            <a:endParaRPr lang="el-G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Πλεονεκτήματα</a:t>
            </a:r>
            <a:r>
              <a:rPr lang="el-GR" baseline="0" dirty="0" smtClean="0"/>
              <a:t> </a:t>
            </a:r>
            <a:r>
              <a:rPr lang="el-GR" baseline="0" dirty="0" err="1" smtClean="0"/>
              <a:t>φλασάκι</a:t>
            </a:r>
            <a:endParaRPr lang="el-GR" baseline="0" dirty="0" smtClean="0"/>
          </a:p>
          <a:p>
            <a:pPr>
              <a:buFont typeface="Arial" pitchFamily="34" charset="0"/>
              <a:buChar char="•"/>
            </a:pPr>
            <a:r>
              <a:rPr lang="el-GR" baseline="0" dirty="0" smtClean="0"/>
              <a:t>Δεν φθείρεται εύκολα</a:t>
            </a:r>
          </a:p>
          <a:p>
            <a:pPr>
              <a:buFont typeface="Arial" pitchFamily="34" charset="0"/>
              <a:buChar char="•"/>
            </a:pPr>
            <a:r>
              <a:rPr lang="el-GR" baseline="0" dirty="0" smtClean="0"/>
              <a:t>Μικρό μέγεθος</a:t>
            </a:r>
          </a:p>
          <a:p>
            <a:pPr>
              <a:buFont typeface="Arial" pitchFamily="34" charset="0"/>
              <a:buChar char="•"/>
            </a:pPr>
            <a:r>
              <a:rPr lang="el-GR" baseline="0" dirty="0" smtClean="0"/>
              <a:t>Μεγάλη χωρητικότητα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0F1B2-391D-4759-B9AE-424D021A2821}" type="slidenum">
              <a:rPr lang="el-GR" smtClean="0"/>
              <a:pPr/>
              <a:t>13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0F1B2-391D-4759-B9AE-424D021A2821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0F1B2-391D-4759-B9AE-424D021A2821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Στη</a:t>
            </a:r>
            <a:r>
              <a:rPr lang="el-GR" baseline="0" dirty="0" smtClean="0"/>
              <a:t> μνήμη </a:t>
            </a:r>
            <a:r>
              <a:rPr lang="en-US" baseline="0" dirty="0" smtClean="0"/>
              <a:t>RAM </a:t>
            </a:r>
            <a:r>
              <a:rPr lang="el-GR" baseline="0" dirty="0" smtClean="0"/>
              <a:t>ή μνήμη τυχαίας προσπέλασης (</a:t>
            </a:r>
            <a:r>
              <a:rPr lang="en-US" baseline="0" dirty="0" smtClean="0"/>
              <a:t>RANDOM  ACCESS MEMORY) </a:t>
            </a:r>
            <a:br>
              <a:rPr lang="en-US" baseline="0" dirty="0" smtClean="0"/>
            </a:br>
            <a:r>
              <a:rPr lang="el-GR" baseline="0" dirty="0" smtClean="0"/>
              <a:t>αποθηκεύονται  τα δεδομένα και οι κατάλληλες για επεξεργασία τους εντολές</a:t>
            </a:r>
          </a:p>
          <a:p>
            <a:r>
              <a:rPr lang="el-GR" baseline="0" dirty="0" smtClean="0"/>
              <a:t>Στη συνέχεια γίνεται επεξεργασία τους από την ΚΜΕ ανάλογα με τις εντολές που δίνουμε. </a:t>
            </a:r>
            <a:br>
              <a:rPr lang="el-GR" baseline="0" dirty="0" smtClean="0"/>
            </a:br>
            <a:r>
              <a:rPr lang="el-GR" baseline="0" dirty="0" smtClean="0"/>
              <a:t>Τα αποτελέσματα αποθηκεύονται και αυτά με την σειρά τους προσωρινά στην μνήμη </a:t>
            </a:r>
            <a:r>
              <a:rPr lang="en-US" baseline="0" dirty="0" smtClean="0"/>
              <a:t>RAM.</a:t>
            </a:r>
          </a:p>
          <a:p>
            <a:r>
              <a:rPr lang="el-GR" baseline="0" dirty="0" smtClean="0"/>
              <a:t>Όμως όταν σταματήσει να τροφοδοτείται με ρεύμα τότε όλα τα δεδομένα που βρίσκονται στη μνήμη </a:t>
            </a:r>
            <a:r>
              <a:rPr lang="en-US" baseline="0" dirty="0" smtClean="0"/>
              <a:t>RAM </a:t>
            </a:r>
            <a:r>
              <a:rPr lang="el-GR" baseline="0" dirty="0" smtClean="0"/>
              <a:t>χάνονται.</a:t>
            </a:r>
            <a:br>
              <a:rPr lang="el-GR" baseline="0" dirty="0" smtClean="0"/>
            </a:br>
            <a:endParaRPr lang="el-GR" baseline="0" dirty="0" smtClean="0"/>
          </a:p>
          <a:p>
            <a:r>
              <a:rPr lang="el-GR" baseline="0" dirty="0" smtClean="0"/>
              <a:t>Μονάδες Αποθήκευσης</a:t>
            </a:r>
          </a:p>
          <a:p>
            <a:r>
              <a:rPr lang="el-GR" baseline="0" dirty="0" smtClean="0"/>
              <a:t>Είναι ειδικές συσκευές που διατηρούν μόνιμα δεδομένα και πληροφορίες και όταν ο υπολογιστής δεν έχει ρεύμα.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0F1B2-391D-4759-B9AE-424D021A2821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0F1B2-391D-4759-B9AE-424D021A2821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0F1B2-391D-4759-B9AE-424D021A2821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Γιατί;;;;</a:t>
            </a:r>
          </a:p>
          <a:p>
            <a:r>
              <a:rPr lang="el-GR" dirty="0" smtClean="0"/>
              <a:t>Επειδή</a:t>
            </a:r>
            <a:r>
              <a:rPr lang="el-GR" baseline="0" dirty="0" smtClean="0"/>
              <a:t> μπορούν να αποθηκεύσουν χιλιάδες φορές περισσότερα δεδομένα από μια δισκέτα.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0F1B2-391D-4759-B9AE-424D021A2821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0F1B2-391D-4759-B9AE-424D021A2821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0F1B2-391D-4759-B9AE-424D021A2821}" type="slidenum">
              <a:rPr lang="el-GR" smtClean="0"/>
              <a:pPr/>
              <a:t>9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D92A1D-5ED4-4280-9EAB-B95A62892D09}" type="datetimeFigureOut">
              <a:rPr lang="el-GR" smtClean="0"/>
              <a:pPr/>
              <a:t>16/6/2021</a:t>
            </a:fld>
            <a:endParaRPr lang="el-GR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C3B7C5-D863-4E1C-A2DC-8E94B3BE2DE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D92A1D-5ED4-4280-9EAB-B95A62892D09}" type="datetimeFigureOut">
              <a:rPr lang="el-GR" smtClean="0"/>
              <a:pPr/>
              <a:t>16/6/2021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C3B7C5-D863-4E1C-A2DC-8E94B3BE2DE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D92A1D-5ED4-4280-9EAB-B95A62892D09}" type="datetimeFigureOut">
              <a:rPr lang="el-GR" smtClean="0"/>
              <a:pPr/>
              <a:t>16/6/2021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C3B7C5-D863-4E1C-A2DC-8E94B3BE2DE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D92A1D-5ED4-4280-9EAB-B95A62892D09}" type="datetimeFigureOut">
              <a:rPr lang="el-GR" smtClean="0"/>
              <a:pPr/>
              <a:t>16/6/2021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C3B7C5-D863-4E1C-A2DC-8E94B3BE2DE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D92A1D-5ED4-4280-9EAB-B95A62892D09}" type="datetimeFigureOut">
              <a:rPr lang="el-GR" smtClean="0"/>
              <a:pPr/>
              <a:t>16/6/2021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C3B7C5-D863-4E1C-A2DC-8E94B3BE2DE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D92A1D-5ED4-4280-9EAB-B95A62892D09}" type="datetimeFigureOut">
              <a:rPr lang="el-GR" smtClean="0"/>
              <a:pPr/>
              <a:t>16/6/2021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C3B7C5-D863-4E1C-A2DC-8E94B3BE2DE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D92A1D-5ED4-4280-9EAB-B95A62892D09}" type="datetimeFigureOut">
              <a:rPr lang="el-GR" smtClean="0"/>
              <a:pPr/>
              <a:t>16/6/2021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C3B7C5-D863-4E1C-A2DC-8E94B3BE2DE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D92A1D-5ED4-4280-9EAB-B95A62892D09}" type="datetimeFigureOut">
              <a:rPr lang="el-GR" smtClean="0"/>
              <a:pPr/>
              <a:t>16/6/2021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C3B7C5-D863-4E1C-A2DC-8E94B3BE2DE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D92A1D-5ED4-4280-9EAB-B95A62892D09}" type="datetimeFigureOut">
              <a:rPr lang="el-GR" smtClean="0"/>
              <a:pPr/>
              <a:t>16/6/2021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C3B7C5-D863-4E1C-A2DC-8E94B3BE2DE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D92A1D-5ED4-4280-9EAB-B95A62892D09}" type="datetimeFigureOut">
              <a:rPr lang="el-GR" smtClean="0"/>
              <a:pPr/>
              <a:t>16/6/2021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C3B7C5-D863-4E1C-A2DC-8E94B3BE2DE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D92A1D-5ED4-4280-9EAB-B95A62892D09}" type="datetimeFigureOut">
              <a:rPr lang="el-GR" smtClean="0"/>
              <a:pPr/>
              <a:t>16/6/2021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C3B7C5-D863-4E1C-A2DC-8E94B3BE2DE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7D92A1D-5ED4-4280-9EAB-B95A62892D09}" type="datetimeFigureOut">
              <a:rPr lang="el-GR" smtClean="0"/>
              <a:pPr/>
              <a:t>16/6/2021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8C3B7C5-D863-4E1C-A2DC-8E94B3BE2DE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511606"/>
          </a:xfrm>
        </p:spPr>
        <p:txBody>
          <a:bodyPr>
            <a:normAutofit/>
          </a:bodyPr>
          <a:lstStyle/>
          <a:p>
            <a:pPr algn="ctr"/>
            <a:r>
              <a:rPr lang="el-GR" sz="3600" b="1" dirty="0" smtClean="0"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Η ΜΝΗΜΗ ΤΟΥ ΥΠΟΛΟΓΙΣΤΗ ΚΑΙ ΤΑ ΑΠΟΘΗΚΕΥΤΙΚΑ ΜΕΣΑ </a:t>
            </a:r>
            <a:endParaRPr lang="el-GR" sz="3600" b="1" dirty="0">
              <a:solidFill>
                <a:srgbClr val="00B0F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2 - Εικόνα" descr="images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4612" y="1857364"/>
            <a:ext cx="5000628" cy="46988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b="1" dirty="0" smtClean="0"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Ψηφιακός Ευέλικτος Δίσκος (</a:t>
            </a:r>
            <a:r>
              <a:rPr lang="en-US" sz="3600" b="1" dirty="0" smtClean="0"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DVD)</a:t>
            </a:r>
            <a:endParaRPr lang="el-GR" sz="3600" b="1" dirty="0">
              <a:solidFill>
                <a:srgbClr val="00B0F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Πρωτοπαρουσιάστηκε στην αγορά το 1997 για την αποθήκευση ψηφιακού βίντεο.</a:t>
            </a:r>
          </a:p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Μοιάζει με το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CD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αλλά χωράει πολύ περισσότερα δεδομένα από το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CD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(7-25 περίπου φορές ανάλογα με το είδος του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DVD).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- Εικόνα" descr="images (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7620" y="4857760"/>
            <a:ext cx="4095750" cy="1114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68346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CD-DVD</a:t>
            </a:r>
            <a:endParaRPr lang="el-GR" sz="3600" b="1" dirty="0">
              <a:solidFill>
                <a:srgbClr val="00B0F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9591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l-GR" b="1" u="sng" dirty="0" smtClean="0">
                <a:latin typeface="Times New Roman" pitchFamily="18" charset="0"/>
                <a:cs typeface="Times New Roman" pitchFamily="18" charset="0"/>
              </a:rPr>
              <a:t>Πλεονεκτήματα: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Χρησιμοποιούνται για τη μεταφορά πληροφοριών από τον ένα υπολογιστή στον άλλο, αλλά και για τη δημιουργία αντιγράφων ασφαλείας.</a:t>
            </a:r>
          </a:p>
          <a:p>
            <a:pPr algn="just">
              <a:buNone/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b="1" u="sng" dirty="0" smtClean="0">
                <a:latin typeface="Times New Roman" pitchFamily="18" charset="0"/>
                <a:cs typeface="Times New Roman" pitchFamily="18" charset="0"/>
              </a:rPr>
              <a:t>Μειονεκτήματα: 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3200" dirty="0" smtClean="0">
                <a:latin typeface="Times New Roman" pitchFamily="18" charset="0"/>
                <a:cs typeface="Times New Roman" pitchFamily="18" charset="0"/>
              </a:rPr>
              <a:t> Γρατζούνιουνται εύκολα</a:t>
            </a:r>
          </a:p>
          <a:p>
            <a:pPr lvl="1" algn="just"/>
            <a:r>
              <a:rPr lang="el-GR" sz="3200" dirty="0" smtClean="0">
                <a:latin typeface="Times New Roman" pitchFamily="18" charset="0"/>
                <a:cs typeface="Times New Roman" pitchFamily="18" charset="0"/>
              </a:rPr>
              <a:t>Θέλουν ειδικό εξοπλισμό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3200" dirty="0" smtClean="0">
                <a:latin typeface="Times New Roman" pitchFamily="18" charset="0"/>
                <a:cs typeface="Times New Roman" pitchFamily="18" charset="0"/>
              </a:rPr>
              <a:t>για να γράψουμε δεδομένα σ’ αυτά</a:t>
            </a:r>
          </a:p>
          <a:p>
            <a:pPr lvl="1" algn="just"/>
            <a:r>
              <a:rPr lang="el-GR" sz="3200" dirty="0" smtClean="0">
                <a:latin typeface="Times New Roman" pitchFamily="18" charset="0"/>
                <a:cs typeface="Times New Roman" pitchFamily="18" charset="0"/>
              </a:rPr>
              <a:t>Έχουν μεγαλύτερο μέγεθος από τα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USB sticks</a:t>
            </a:r>
            <a:endParaRPr lang="el-GR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- Εικόνα" descr="αρχείο λήψης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5206" y="3143248"/>
            <a:ext cx="1657346" cy="15227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b="1" dirty="0" smtClean="0"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ΟΔΗΓΟΣ  ΔΙΣΚΕΤΑΣ, </a:t>
            </a:r>
            <a:r>
              <a:rPr lang="en-US" sz="4000" b="1" dirty="0" smtClean="0"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CD,DVD</a:t>
            </a:r>
            <a:endParaRPr lang="el-GR" sz="4000" b="1" dirty="0">
              <a:solidFill>
                <a:srgbClr val="00B0F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Οι δισκέτες και οι ψηφιακοί δίσκοι τύπου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CD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και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DVD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χρειάζονται ειδικές συσκευές τους οδηγούς ή τις μονάδες για να μπορέσουμε να διαβάσουμε ή να γράψουμε δεδομένα σε αυτές</a:t>
            </a:r>
          </a:p>
        </p:txBody>
      </p:sp>
      <p:pic>
        <p:nvPicPr>
          <p:cNvPr id="4" name="3 - Εικόνα" descr="images (5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2198" y="4214818"/>
            <a:ext cx="24003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b="1" dirty="0" smtClean="0"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Μνήμες Αναλαμπής (</a:t>
            </a:r>
            <a:r>
              <a:rPr lang="en-US" sz="3600" b="1" dirty="0" smtClean="0"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flash memory)</a:t>
            </a:r>
            <a:endParaRPr lang="el-GR" sz="3600" b="1" dirty="0">
              <a:solidFill>
                <a:srgbClr val="00B0F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481530"/>
          </a:xfrm>
        </p:spPr>
        <p:txBody>
          <a:bodyPr/>
          <a:lstStyle/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Οι κάρτες μνήμης </a:t>
            </a:r>
          </a:p>
          <a:p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Φλασάκι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 USB Stick)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6 - Εικόνα" descr="-mesaapothikeusi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9322" y="1571612"/>
            <a:ext cx="2143122" cy="2143122"/>
          </a:xfrm>
          <a:prstGeom prst="rect">
            <a:avLst/>
          </a:prstGeom>
        </p:spPr>
      </p:pic>
      <p:pic>
        <p:nvPicPr>
          <p:cNvPr id="8" name="7 - Εικόνα" descr="flash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3636" y="4500570"/>
            <a:ext cx="2290763" cy="20469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b="1" dirty="0" smtClean="0"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ΦΥΛΛΟ ΕΦΑΡΜΟΓΗΣ</a:t>
            </a:r>
            <a:endParaRPr lang="el-GR" sz="3600" b="1" dirty="0">
              <a:solidFill>
                <a:srgbClr val="00B0F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1357290" y="2714620"/>
          <a:ext cx="7499350" cy="3714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675"/>
                <a:gridCol w="3749675"/>
              </a:tblGrid>
              <a:tr h="417198">
                <a:tc>
                  <a:txBody>
                    <a:bodyPr/>
                    <a:lstStyle/>
                    <a:p>
                      <a:r>
                        <a:rPr lang="el-GR" dirty="0" smtClean="0"/>
                        <a:t>ΣΤΗΛΗ Α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ΣΤΗΛΗ Β</a:t>
                      </a:r>
                      <a:endParaRPr lang="el-GR" dirty="0"/>
                    </a:p>
                  </a:txBody>
                  <a:tcPr/>
                </a:tc>
              </a:tr>
              <a:tr h="720095"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l-GR" baseline="0" dirty="0" smtClean="0"/>
                        <a:t>1) ΔΙΣΚΕΤΑ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Α) Είναι η κύρια μνήμη του υπολογιστή</a:t>
                      </a:r>
                      <a:endParaRPr lang="el-GR" dirty="0"/>
                    </a:p>
                  </a:txBody>
                  <a:tcPr/>
                </a:tc>
              </a:tr>
              <a:tr h="417198">
                <a:tc>
                  <a:txBody>
                    <a:bodyPr/>
                    <a:lstStyle/>
                    <a:p>
                      <a:r>
                        <a:rPr lang="el-GR" dirty="0" smtClean="0"/>
                        <a:t>2) </a:t>
                      </a:r>
                      <a:r>
                        <a:rPr lang="en-US" dirty="0" smtClean="0"/>
                        <a:t>FLASH DISK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Β) Φθείρεται</a:t>
                      </a:r>
                      <a:r>
                        <a:rPr lang="el-GR" baseline="0" dirty="0" smtClean="0"/>
                        <a:t> εύκολα</a:t>
                      </a:r>
                      <a:endParaRPr lang="el-GR" dirty="0"/>
                    </a:p>
                  </a:txBody>
                  <a:tcPr/>
                </a:tc>
              </a:tr>
              <a:tr h="720095">
                <a:tc>
                  <a:txBody>
                    <a:bodyPr/>
                    <a:lstStyle/>
                    <a:p>
                      <a:r>
                        <a:rPr lang="en-US" dirty="0" smtClean="0"/>
                        <a:t>3)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CD - DVD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Γ) Είναι το πιο παλιό μέσο αποθήκευσης </a:t>
                      </a:r>
                      <a:endParaRPr lang="el-GR" dirty="0"/>
                    </a:p>
                  </a:txBody>
                  <a:tcPr/>
                </a:tc>
              </a:tr>
              <a:tr h="720095">
                <a:tc>
                  <a:txBody>
                    <a:bodyPr/>
                    <a:lstStyle/>
                    <a:p>
                      <a:r>
                        <a:rPr lang="en-US" dirty="0" smtClean="0"/>
                        <a:t>4) </a:t>
                      </a:r>
                      <a:r>
                        <a:rPr lang="el-GR" dirty="0" smtClean="0"/>
                        <a:t>ΣΚΛΗΡΟΣ</a:t>
                      </a:r>
                      <a:r>
                        <a:rPr lang="el-GR" baseline="0" dirty="0" smtClean="0"/>
                        <a:t> ΔΙΣΚΟΣ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Δ) Είναι τόσο μικρό σε μέγεθος αλλά έχει πολύ μεγάλη</a:t>
                      </a:r>
                      <a:r>
                        <a:rPr lang="el-GR" baseline="0" dirty="0" smtClean="0"/>
                        <a:t> χωρητικότητα</a:t>
                      </a:r>
                      <a:endParaRPr lang="el-GR" dirty="0"/>
                    </a:p>
                  </a:txBody>
                  <a:tcPr/>
                </a:tc>
              </a:tr>
              <a:tr h="720095">
                <a:tc>
                  <a:txBody>
                    <a:bodyPr/>
                    <a:lstStyle/>
                    <a:p>
                      <a:r>
                        <a:rPr lang="el-GR" dirty="0" smtClean="0"/>
                        <a:t>5)</a:t>
                      </a:r>
                      <a:r>
                        <a:rPr lang="en-US" dirty="0" smtClean="0"/>
                        <a:t> </a:t>
                      </a:r>
                      <a:r>
                        <a:rPr lang="el-GR" dirty="0" smtClean="0"/>
                        <a:t> </a:t>
                      </a:r>
                      <a:r>
                        <a:rPr lang="en-US" dirty="0" smtClean="0"/>
                        <a:t>RAM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Ε)</a:t>
                      </a:r>
                      <a:r>
                        <a:rPr lang="el-GR" baseline="0" dirty="0" smtClean="0"/>
                        <a:t> Υπάρχουν και εσωτερικοί και εξωτερικοί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57290" y="1428737"/>
            <a:ext cx="735805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l-G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Να αντιστοιχήσετε τα δεδομένα της στήλης Α με τα κατάλληλα δεδομένα της στήλης Β.</a:t>
            </a:r>
            <a:endParaRPr kumimoji="0" lang="el-G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4400" b="1" dirty="0" smtClean="0"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ΦΥΛΛΟ ΕΦΑΡΜΟΓΗΣ</a:t>
            </a:r>
            <a:endParaRPr lang="el-GR" dirty="0"/>
          </a:p>
        </p:txBody>
      </p:sp>
      <p:pic>
        <p:nvPicPr>
          <p:cNvPr id="4" name="6 - Εικόνα" descr="images (1)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2" y="2857496"/>
            <a:ext cx="1357307" cy="1500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16 - Εικόνα" descr="DT101G2 8GB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2928934"/>
            <a:ext cx="1204914" cy="1347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9 - Εικόνα" descr="193913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16" y="3000372"/>
            <a:ext cx="1500198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25 - Εικόνα" descr="αρχείο λήψης (1).jp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14546" y="5000636"/>
            <a:ext cx="127635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26 - Εικόνα" descr="αρχείο λήψης.jpg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00628" y="4857760"/>
            <a:ext cx="101917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27 - Εικόνα" descr="images.jpg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72330" y="4857760"/>
            <a:ext cx="1390653" cy="1266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- TextBox"/>
          <p:cNvSpPr txBox="1"/>
          <p:nvPr/>
        </p:nvSpPr>
        <p:spPr>
          <a:xfrm>
            <a:off x="1724004" y="2081202"/>
            <a:ext cx="5205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dirty="0"/>
          </a:p>
        </p:txBody>
      </p:sp>
      <p:sp>
        <p:nvSpPr>
          <p:cNvPr id="12" name="11 - TextBox"/>
          <p:cNvSpPr txBox="1"/>
          <p:nvPr/>
        </p:nvSpPr>
        <p:spPr>
          <a:xfrm>
            <a:off x="1428728" y="1571612"/>
            <a:ext cx="7286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Παρακαλώ για κάθε μία από τις παρακάτω εικόνες μέσων αποθήκευσης ορίστε το όνομα τους	( σκληρός δίσκος,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USB stick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, κάρτες μνήμης,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cd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dvd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, δισκέτα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28728" y="274638"/>
            <a:ext cx="7504960" cy="1143000"/>
          </a:xfrm>
        </p:spPr>
        <p:txBody>
          <a:bodyPr/>
          <a:lstStyle/>
          <a:p>
            <a:pPr algn="ctr"/>
            <a:r>
              <a:rPr lang="el-GR" sz="4000" b="1" dirty="0" smtClean="0"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ΦΥΛΛΟ</a:t>
            </a:r>
            <a:r>
              <a:rPr lang="en-US" sz="4000" b="1" dirty="0" smtClean="0"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4000" b="1" dirty="0" smtClean="0"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ΕΛΕΓΧΟΥ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71538" y="1714488"/>
            <a:ext cx="7929586" cy="4857784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Η μνήμη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RAM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χρησιμοποιείται για την μόνιμη αποθήκευση δεδομένων και πληροφοριών.     Σ - Λ</a:t>
            </a:r>
          </a:p>
          <a:p>
            <a:pPr lvl="0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Οι δισκέτες έχουν σήμερα αντικατασταθεί από άλλα αποθηκευτικά μέσα όπως τα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CD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και τα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Flash Memory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.     Σ - Λ</a:t>
            </a:r>
          </a:p>
          <a:p>
            <a:pPr lvl="0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Οι σκληροί δίσκοι μπορεί να είναι είτε εσωτερικοί είτε εξωτερικοί.   Σ -  Λ</a:t>
            </a:r>
          </a:p>
          <a:p>
            <a:pPr lvl="0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Η κύρια μνήμη του υπολογιστή μπορεί να είναι και έξω από την Κεντρική Μονάδα.     Σ – 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4400" b="1" dirty="0" smtClean="0"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ΦΥΛΛΟ</a:t>
            </a:r>
            <a:r>
              <a:rPr lang="en-US" sz="4400" b="1" dirty="0" smtClean="0"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4400" b="1" dirty="0" smtClean="0"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ΕΛΕΓΧΟΥ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Όταν λέμε “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USB stick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” ή «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στικάκι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» εννοούμε το ίδιο πράγμα , μια μικρή συσκευή στην οποία μπορούμε να αποθηκεύσουμε μόνιμα πληροφορίες και που συνδέεται στον υπολογιστή σε ένα μικρό άνοιγμα που λέγεται “θύρα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USB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”.       Σ – Λ</a:t>
            </a:r>
          </a:p>
          <a:p>
            <a:pPr lvl="0" algn="just">
              <a:buNone/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Ένα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CD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έχει μεγαλύτερη χωρητικότητα από ένα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DVD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   Σ – Λ</a:t>
            </a:r>
          </a:p>
          <a:p>
            <a:pPr lvl="0" algn="just">
              <a:buNone/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Τα δεδομένα του σκληρού δίσκου χάνονται όταν γίνει διακοπή του ρεύματος.   Σ – Λ</a:t>
            </a:r>
          </a:p>
          <a:p>
            <a:pPr algn="just">
              <a:buNone/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439850"/>
          </a:xfrm>
        </p:spPr>
        <p:txBody>
          <a:bodyPr/>
          <a:lstStyle/>
          <a:p>
            <a:pPr algn="ctr"/>
            <a:r>
              <a:rPr lang="el-GR" sz="4000" b="1" dirty="0" smtClean="0"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ΑΝΑΚΕΦΑΛΑΙΩΣΗ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2428868"/>
            <a:ext cx="7498080" cy="3819532"/>
          </a:xfrm>
        </p:spPr>
        <p:txBody>
          <a:bodyPr/>
          <a:lstStyle/>
          <a:p>
            <a:r>
              <a:rPr lang="el-GR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Τι γνωρίζεται για την μνήμη 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RAM;</a:t>
            </a:r>
            <a:endParaRPr lang="el-GR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l-GR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Ποια αποθηκευτικά μέσα γνωρίζετε;</a:t>
            </a:r>
          </a:p>
          <a:p>
            <a:pPr>
              <a:buNone/>
            </a:pPr>
            <a:endParaRPr lang="el-GR" dirty="0"/>
          </a:p>
        </p:txBody>
      </p:sp>
      <p:pic>
        <p:nvPicPr>
          <p:cNvPr id="1026" name="Picture 2" descr="C:\Users\xara\Desktop\kids-empty-thoughts-white-background-471859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72" y="285728"/>
            <a:ext cx="1133475" cy="137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428728" y="1071546"/>
            <a:ext cx="7406640" cy="4722208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l-GR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Πως μπορεί ένας υπολογιστής να μοιάζει με άνθρωπο; </a:t>
            </a:r>
          </a:p>
          <a:p>
            <a:endParaRPr lang="el-GR" sz="3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l-G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Ο υπολογιστής έχει μνήμη και επεξεργαστή που λειτουργούν  σαν τη μνήμη και τον εγκέφαλο μας.</a:t>
            </a:r>
          </a:p>
          <a:p>
            <a:pPr algn="just">
              <a:buFont typeface="Wingdings" pitchFamily="2" charset="2"/>
              <a:buChar char="v"/>
            </a:pPr>
            <a:endParaRPr lang="el-GR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l-G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Κεντρικό ρόλο στη λειτουργία του υπολογιστή έχει η μνήμη του.</a:t>
            </a:r>
          </a:p>
          <a:p>
            <a:pPr algn="just">
              <a:buFont typeface="Wingdings" pitchFamily="2" charset="2"/>
              <a:buChar char="v"/>
            </a:pPr>
            <a:endParaRPr lang="el-GR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endParaRPr lang="el-GR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l-GR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l-GR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l-G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000232" y="1447800"/>
            <a:ext cx="6357982" cy="2838456"/>
          </a:xfrm>
        </p:spPr>
        <p:txBody>
          <a:bodyPr>
            <a:normAutofit/>
          </a:bodyPr>
          <a:lstStyle/>
          <a:p>
            <a:pPr algn="just"/>
            <a:r>
              <a:rPr lang="el-GR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Που, όμως, αποθηκεύει ο υπολογιστής τις πληροφορίες που θέλουμε;</a:t>
            </a:r>
          </a:p>
          <a:p>
            <a:pPr>
              <a:buNone/>
            </a:pPr>
            <a:endParaRPr lang="el-G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b="1" dirty="0" smtClean="0"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ΑΠΟΘΗΚΕΥΣΗ ΠΛΗΡΟΦΟΡΙΩΝ</a:t>
            </a:r>
            <a:endParaRPr lang="el-GR" sz="3600" b="1" dirty="0">
              <a:solidFill>
                <a:srgbClr val="00B0F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Στρογγυλεμένο ορθογώνιο"/>
          <p:cNvSpPr/>
          <p:nvPr/>
        </p:nvSpPr>
        <p:spPr>
          <a:xfrm>
            <a:off x="1142976" y="3143248"/>
            <a:ext cx="2286016" cy="1143008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 smtClean="0">
                <a:solidFill>
                  <a:schemeClr val="tx1"/>
                </a:solidFill>
              </a:rPr>
              <a:t>ΑΠΟΘΗΚΕΥΣΗ ΠΛΗΡΟΦΟΡΙΩΝ</a:t>
            </a:r>
          </a:p>
          <a:p>
            <a:pPr algn="ctr"/>
            <a:endParaRPr lang="el-GR" dirty="0"/>
          </a:p>
        </p:txBody>
      </p:sp>
      <p:sp>
        <p:nvSpPr>
          <p:cNvPr id="5" name="4 - Ορθογώνιο"/>
          <p:cNvSpPr/>
          <p:nvPr/>
        </p:nvSpPr>
        <p:spPr>
          <a:xfrm>
            <a:off x="3786182" y="1785926"/>
            <a:ext cx="2357454" cy="128588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 smtClean="0">
                <a:solidFill>
                  <a:schemeClr val="tx1"/>
                </a:solidFill>
              </a:rPr>
              <a:t>ΠΡΟΣΩΡΙΝΗ ΑΠΟΘΗΚΕΥΣΗ ΠΛΗΡΟΦΟΡΙΩΝ</a:t>
            </a:r>
            <a:endParaRPr lang="el-GR" sz="2000" b="1" dirty="0">
              <a:solidFill>
                <a:schemeClr val="tx1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3571868" y="5000636"/>
            <a:ext cx="2357454" cy="128588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 smtClean="0">
                <a:solidFill>
                  <a:schemeClr val="tx1"/>
                </a:solidFill>
              </a:rPr>
              <a:t>ΜΟΝΙΜΗ ΑΠΟΘΗΚΕΥΣΗ ΠΛΗΡΟΦΟΡΙΩΝ</a:t>
            </a:r>
            <a:endParaRPr lang="el-GR" sz="2000" b="1" dirty="0">
              <a:solidFill>
                <a:schemeClr val="tx1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7215206" y="2000240"/>
            <a:ext cx="1428760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 smtClean="0">
                <a:solidFill>
                  <a:schemeClr val="tx1"/>
                </a:solidFill>
              </a:rPr>
              <a:t>ΜΝΗΜΗ </a:t>
            </a:r>
            <a:r>
              <a:rPr lang="en-US" sz="2000" b="1" dirty="0" smtClean="0">
                <a:solidFill>
                  <a:schemeClr val="tx1"/>
                </a:solidFill>
              </a:rPr>
              <a:t>RAM</a:t>
            </a:r>
            <a:endParaRPr lang="el-GR" sz="2000" b="1" dirty="0">
              <a:solidFill>
                <a:schemeClr val="tx1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6858016" y="5214950"/>
            <a:ext cx="2143140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 smtClean="0">
                <a:solidFill>
                  <a:schemeClr val="tx1"/>
                </a:solidFill>
              </a:rPr>
              <a:t>ΜΟΝΑΔΕΣ ΑΠΟΘΗΚΕΥΣΗΣ</a:t>
            </a:r>
            <a:endParaRPr lang="el-GR" sz="2000" b="1" dirty="0">
              <a:solidFill>
                <a:schemeClr val="tx1"/>
              </a:solidFill>
            </a:endParaRPr>
          </a:p>
        </p:txBody>
      </p:sp>
      <p:sp>
        <p:nvSpPr>
          <p:cNvPr id="14" name="13 - Λυγισμένο βέλος"/>
          <p:cNvSpPr/>
          <p:nvPr/>
        </p:nvSpPr>
        <p:spPr>
          <a:xfrm>
            <a:off x="3000364" y="2357430"/>
            <a:ext cx="571504" cy="500066"/>
          </a:xfrm>
          <a:prstGeom prst="ben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15" name="14 - Δεξιό βέλος"/>
          <p:cNvSpPr/>
          <p:nvPr/>
        </p:nvSpPr>
        <p:spPr>
          <a:xfrm>
            <a:off x="6215074" y="5357826"/>
            <a:ext cx="500066" cy="4846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15 - Δεξιό βέλος"/>
          <p:cNvSpPr/>
          <p:nvPr/>
        </p:nvSpPr>
        <p:spPr>
          <a:xfrm>
            <a:off x="6357950" y="2143116"/>
            <a:ext cx="621218" cy="4846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12 - Λυγισμένο βέλος"/>
          <p:cNvSpPr/>
          <p:nvPr/>
        </p:nvSpPr>
        <p:spPr>
          <a:xfrm rot="21660000" flipV="1">
            <a:off x="2934118" y="4576949"/>
            <a:ext cx="571504" cy="600079"/>
          </a:xfrm>
          <a:prstGeom prst="ben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214546" y="714356"/>
            <a:ext cx="5500726" cy="2214578"/>
          </a:xfrm>
        </p:spPr>
        <p:txBody>
          <a:bodyPr>
            <a:normAutofit/>
          </a:bodyPr>
          <a:lstStyle/>
          <a:p>
            <a:pPr algn="ctr"/>
            <a:r>
              <a:rPr lang="el-GR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Ποια αποθηκευτικά μέσα γνωρίζετε;</a:t>
            </a:r>
          </a:p>
          <a:p>
            <a:pPr algn="ctr">
              <a:buNone/>
            </a:pPr>
            <a:endParaRPr lang="el-GR" sz="4400" b="1" dirty="0"/>
          </a:p>
        </p:txBody>
      </p:sp>
      <p:pic>
        <p:nvPicPr>
          <p:cNvPr id="4" name="3 - Εικόνα" descr="images (1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7554" y="3286124"/>
            <a:ext cx="3238508" cy="33709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b="1" dirty="0" smtClean="0"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ΑΠΟΘΗΚΕΥΤΙΚΑ  ΜΕΣΑ</a:t>
            </a:r>
            <a:endParaRPr lang="el-GR" sz="36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Blip>
                <a:blip r:embed="rId3"/>
              </a:buBlip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Δισκέτα</a:t>
            </a:r>
          </a:p>
          <a:p>
            <a:pPr>
              <a:buBlip>
                <a:blip r:embed="rId3"/>
              </a:buBlip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Σκληρός Δίσκος </a:t>
            </a:r>
          </a:p>
          <a:p>
            <a:pPr>
              <a:buBlip>
                <a:blip r:embed="rId3"/>
              </a:buBlip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Οπτικός Δίσκος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CD)</a:t>
            </a:r>
          </a:p>
          <a:p>
            <a:pPr>
              <a:buBlip>
                <a:blip r:embed="rId3"/>
              </a:buBlip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Ψηφιακός Ευέλικτος Δίσκος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DVD)</a:t>
            </a:r>
          </a:p>
          <a:p>
            <a:pPr>
              <a:buBlip>
                <a:blip r:embed="rId3"/>
              </a:buBlip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Μνήμη αναλαμπής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(flash memory)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b="1" dirty="0" smtClean="0"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ΔΙΣΚΕΤΑ (</a:t>
            </a:r>
            <a:r>
              <a:rPr lang="en-US" sz="3600" b="1" dirty="0" smtClean="0"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FLOPPY DISK)</a:t>
            </a:r>
            <a:endParaRPr lang="el-GR" sz="3600" b="1" dirty="0">
              <a:solidFill>
                <a:srgbClr val="00B0F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Είναι το πιο παλιό αποθηκευτικό μέσο.</a:t>
            </a:r>
          </a:p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Είναι το πρώτο φορητό αποθηκευτικό μέσο.</a:t>
            </a:r>
          </a:p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Σήμερα δεν χρησιμοποιείται πια και έχει αντικατασταθεί από το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ή τη μνήμη φλάς. 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- Εικόνα" descr="ima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388" y="4451008"/>
            <a:ext cx="1847849" cy="21307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39784"/>
          </a:xfrm>
        </p:spPr>
        <p:txBody>
          <a:bodyPr>
            <a:normAutofit/>
          </a:bodyPr>
          <a:lstStyle/>
          <a:p>
            <a:pPr algn="ctr"/>
            <a:r>
              <a:rPr lang="el-GR" sz="3600" b="1" dirty="0" smtClean="0"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ΣΚΛΗΡΟΣ ΔΙΣΚΟΣ</a:t>
            </a:r>
            <a:endParaRPr lang="el-GR" sz="3600" b="1" dirty="0">
              <a:solidFill>
                <a:srgbClr val="00B0F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357290" y="1714488"/>
            <a:ext cx="7572428" cy="4857784"/>
          </a:xfrm>
        </p:spPr>
        <p:txBody>
          <a:bodyPr>
            <a:normAutofit/>
          </a:bodyPr>
          <a:lstStyle/>
          <a:p>
            <a:pPr algn="just"/>
            <a:r>
              <a:rPr lang="el-GR" sz="3000" dirty="0" smtClean="0">
                <a:latin typeface="Times New Roman" pitchFamily="18" charset="0"/>
                <a:cs typeface="Times New Roman" pitchFamily="18" charset="0"/>
              </a:rPr>
              <a:t>Είναι τοποθετημένος μέσα στην Κεντρική Μονάδα </a:t>
            </a:r>
            <a:r>
              <a:rPr lang="el-GR" sz="3000" b="1" dirty="0" smtClean="0">
                <a:latin typeface="Times New Roman" pitchFamily="18" charset="0"/>
                <a:cs typeface="Times New Roman" pitchFamily="18" charset="0"/>
              </a:rPr>
              <a:t>(Εσωτερικός Σκληρός Δίσκος).</a:t>
            </a:r>
          </a:p>
          <a:p>
            <a:pPr algn="just"/>
            <a:r>
              <a:rPr lang="el-GR" sz="3000" dirty="0" smtClean="0">
                <a:latin typeface="Times New Roman" pitchFamily="18" charset="0"/>
                <a:cs typeface="Times New Roman" pitchFamily="18" charset="0"/>
              </a:rPr>
              <a:t>Σ’ αυτόν αποθηκεύουμε τα περισσότερα δεδομένα από οποιοδήποτε αποθηκευτικό μέσο.</a:t>
            </a:r>
          </a:p>
          <a:p>
            <a:pPr algn="just"/>
            <a:r>
              <a:rPr lang="el-GR" sz="3000" dirty="0" smtClean="0">
                <a:latin typeface="Times New Roman" pitchFamily="18" charset="0"/>
                <a:cs typeface="Times New Roman" pitchFamily="18" charset="0"/>
              </a:rPr>
              <a:t>Τα δεδομένα διατηρούνται ακόμα και όταν ο υπολογιστής δεν έχει ρεύμα.</a:t>
            </a:r>
          </a:p>
          <a:p>
            <a:pPr algn="just"/>
            <a:r>
              <a:rPr lang="el-GR" sz="3000" dirty="0" smtClean="0">
                <a:latin typeface="Times New Roman" pitchFamily="18" charset="0"/>
                <a:cs typeface="Times New Roman" pitchFamily="18" charset="0"/>
              </a:rPr>
              <a:t>Υπάρχουν και εξωτερικοί δίσκοι, τους οποίους μπορούμε να μεταφέρουμε.</a:t>
            </a:r>
            <a:endParaRPr lang="el-G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- Εικόνα" descr="αρχείο λήψης (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727438" y="83612"/>
            <a:ext cx="1143008" cy="1690116"/>
          </a:xfrm>
          <a:prstGeom prst="rect">
            <a:avLst/>
          </a:prstGeom>
        </p:spPr>
      </p:pic>
      <p:pic>
        <p:nvPicPr>
          <p:cNvPr id="5" name="4 - Εικόνα" descr="2_8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1311140" y="189002"/>
            <a:ext cx="1357290" cy="15507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b="1" dirty="0" smtClean="0"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ΟΠΤΙΚΟΣ</a:t>
            </a:r>
            <a:r>
              <a:rPr lang="en-US" sz="3600" b="1" dirty="0" smtClean="0"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3600" b="1" dirty="0" smtClean="0"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 ΔΙΣΚΟΣ (</a:t>
            </a:r>
            <a:r>
              <a:rPr lang="en-US" sz="3600" b="1" dirty="0" smtClean="0"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CD)</a:t>
            </a:r>
            <a:endParaRPr lang="el-GR" sz="3600" b="1" dirty="0">
              <a:solidFill>
                <a:srgbClr val="00B0F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Πρωτοπαρουσιάστηκε στις αρχές της δεκαετίας του ΄80  για την αποθήκευση ψηφιακού ήχου.</a:t>
            </a: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Η πληροφορία αποθηκεύεται με ειδικό λέιζερ.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4 - Εικόνα" descr="images (7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0826" y="2643182"/>
            <a:ext cx="1428745" cy="14287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323</TotalTime>
  <Words>643</Words>
  <Application>Microsoft Office PowerPoint</Application>
  <PresentationFormat>Προβολή στην οθόνη (4:3)</PresentationFormat>
  <Paragraphs>112</Paragraphs>
  <Slides>18</Slides>
  <Notes>13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19" baseType="lpstr">
      <vt:lpstr>Ηλιοστάσιο</vt:lpstr>
      <vt:lpstr>Η ΜΝΗΜΗ ΤΟΥ ΥΠΟΛΟΓΙΣΤΗ ΚΑΙ ΤΑ ΑΠΟΘΗΚΕΥΤΙΚΑ ΜΕΣΑ </vt:lpstr>
      <vt:lpstr>Διαφάνεια 2</vt:lpstr>
      <vt:lpstr>Διαφάνεια 3</vt:lpstr>
      <vt:lpstr>ΑΠΟΘΗΚΕΥΣΗ ΠΛΗΡΟΦΟΡΙΩΝ</vt:lpstr>
      <vt:lpstr>Διαφάνεια 5</vt:lpstr>
      <vt:lpstr>ΑΠΟΘΗΚΕΥΤΙΚΑ  ΜΕΣΑ</vt:lpstr>
      <vt:lpstr>ΔΙΣΚΕΤΑ (FLOPPY DISK)</vt:lpstr>
      <vt:lpstr>ΣΚΛΗΡΟΣ ΔΙΣΚΟΣ</vt:lpstr>
      <vt:lpstr>ΟΠΤΙΚΟΣ  ΔΙΣΚΟΣ (CD)</vt:lpstr>
      <vt:lpstr>Ψηφιακός Ευέλικτος Δίσκος (DVD)</vt:lpstr>
      <vt:lpstr>CD-DVD</vt:lpstr>
      <vt:lpstr>ΟΔΗΓΟΣ  ΔΙΣΚΕΤΑΣ, CD,DVD</vt:lpstr>
      <vt:lpstr>Μνήμες Αναλαμπής (flash memory)</vt:lpstr>
      <vt:lpstr>ΦΥΛΛΟ ΕΦΑΡΜΟΓΗΣ</vt:lpstr>
      <vt:lpstr>ΦΥΛΛΟ ΕΦΑΡΜΟΓΗΣ</vt:lpstr>
      <vt:lpstr>ΦΥΛΛΟ ΕΛΕΓΧΟΥ</vt:lpstr>
      <vt:lpstr>ΦΥΛΛΟ ΕΛΕΓΧΟΥ</vt:lpstr>
      <vt:lpstr>ΑΝΑΚΕΦΑΛΑΙΩΣΗ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ΑΠΟΘΗΚΕΥΤΙΚΑ  ΜΕΣΑ</dc:title>
  <dc:creator>xara</dc:creator>
  <cp:lastModifiedBy>lenovo</cp:lastModifiedBy>
  <cp:revision>34</cp:revision>
  <dcterms:created xsi:type="dcterms:W3CDTF">2017-05-05T14:55:59Z</dcterms:created>
  <dcterms:modified xsi:type="dcterms:W3CDTF">2021-06-16T16:33:57Z</dcterms:modified>
</cp:coreProperties>
</file>