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B8835C-DD39-4B11-AB08-653B46D681A8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4414236C-692D-413F-9CEF-4A38C93349F9}">
      <dgm:prSet phldrT="[Κείμενο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500" dirty="0" smtClean="0"/>
            <a:t>Εξωτερική μετανάστευση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sz="25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sz="25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sz="25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600" dirty="0" smtClean="0"/>
            <a:t>ηπειρωτική  υπερπόντια</a:t>
          </a:r>
          <a:endParaRPr lang="el-GR" sz="1600" dirty="0"/>
        </a:p>
      </dgm:t>
    </dgm:pt>
    <dgm:pt modelId="{92862DF2-2AC2-4A65-8D47-106215B36909}" type="parTrans" cxnId="{EB493E03-8705-457B-A982-F1EEB5D33907}">
      <dgm:prSet/>
      <dgm:spPr/>
      <dgm:t>
        <a:bodyPr/>
        <a:lstStyle/>
        <a:p>
          <a:endParaRPr lang="el-GR"/>
        </a:p>
      </dgm:t>
    </dgm:pt>
    <dgm:pt modelId="{562E9CAD-A5B0-41D8-B2D8-C1D0DAA95924}" type="sibTrans" cxnId="{EB493E03-8705-457B-A982-F1EEB5D33907}">
      <dgm:prSet/>
      <dgm:spPr/>
      <dgm:t>
        <a:bodyPr/>
        <a:lstStyle/>
        <a:p>
          <a:endParaRPr lang="el-GR"/>
        </a:p>
      </dgm:t>
    </dgm:pt>
    <dgm:pt modelId="{FF430D50-42F5-40AE-8FDF-7DB8AA8A55C6}">
      <dgm:prSet phldrT="[Κείμενο]"/>
      <dgm:spPr/>
      <dgm:t>
        <a:bodyPr/>
        <a:lstStyle/>
        <a:p>
          <a:r>
            <a:rPr lang="el-GR" dirty="0" smtClean="0"/>
            <a:t>Εσωτερική μετανάστευση </a:t>
          </a:r>
          <a:endParaRPr lang="el-GR" dirty="0"/>
        </a:p>
      </dgm:t>
    </dgm:pt>
    <dgm:pt modelId="{8740C4D8-C6D4-469D-9367-62A7839C8468}" type="parTrans" cxnId="{3F83CB88-64BF-48F2-AFAC-82972066E682}">
      <dgm:prSet/>
      <dgm:spPr/>
      <dgm:t>
        <a:bodyPr/>
        <a:lstStyle/>
        <a:p>
          <a:endParaRPr lang="el-GR"/>
        </a:p>
      </dgm:t>
    </dgm:pt>
    <dgm:pt modelId="{62402832-F655-4D5F-83DC-231EA2FBAA0D}" type="sibTrans" cxnId="{3F83CB88-64BF-48F2-AFAC-82972066E682}">
      <dgm:prSet/>
      <dgm:spPr/>
      <dgm:t>
        <a:bodyPr/>
        <a:lstStyle/>
        <a:p>
          <a:endParaRPr lang="el-GR"/>
        </a:p>
      </dgm:t>
    </dgm:pt>
    <dgm:pt modelId="{6C10D364-FF6F-4086-BEA7-81A75055E5BE}">
      <dgm:prSet phldrT="[Κείμενο]"/>
      <dgm:spPr/>
      <dgm:t>
        <a:bodyPr/>
        <a:lstStyle/>
        <a:p>
          <a:r>
            <a:rPr lang="el-GR" dirty="0" smtClean="0"/>
            <a:t>εκούσια</a:t>
          </a:r>
          <a:endParaRPr lang="el-GR" dirty="0"/>
        </a:p>
      </dgm:t>
    </dgm:pt>
    <dgm:pt modelId="{47F54BEA-436B-4BC1-AA0F-9E53509E208F}" type="parTrans" cxnId="{3C52FB4B-0128-4D34-9566-5B234EF197AC}">
      <dgm:prSet/>
      <dgm:spPr/>
      <dgm:t>
        <a:bodyPr/>
        <a:lstStyle/>
        <a:p>
          <a:endParaRPr lang="el-GR"/>
        </a:p>
      </dgm:t>
    </dgm:pt>
    <dgm:pt modelId="{B0D2E080-50B3-4EBD-98E6-5F8DE72EA48B}" type="sibTrans" cxnId="{3C52FB4B-0128-4D34-9566-5B234EF197AC}">
      <dgm:prSet/>
      <dgm:spPr/>
      <dgm:t>
        <a:bodyPr/>
        <a:lstStyle/>
        <a:p>
          <a:endParaRPr lang="el-GR"/>
        </a:p>
      </dgm:t>
    </dgm:pt>
    <dgm:pt modelId="{05A596BF-E8E0-4F9A-B334-7833230F35B0}">
      <dgm:prSet phldrT="[Κείμενο]"/>
      <dgm:spPr/>
      <dgm:t>
        <a:bodyPr/>
        <a:lstStyle/>
        <a:p>
          <a:r>
            <a:rPr lang="el-GR" dirty="0" smtClean="0"/>
            <a:t>η ακούσια </a:t>
          </a:r>
          <a:endParaRPr lang="el-GR" dirty="0"/>
        </a:p>
      </dgm:t>
    </dgm:pt>
    <dgm:pt modelId="{8E771281-1763-425D-A4E8-B12D9F680B3B}" type="parTrans" cxnId="{72E4E607-E48F-434E-8791-83A34D9D02D1}">
      <dgm:prSet/>
      <dgm:spPr/>
      <dgm:t>
        <a:bodyPr/>
        <a:lstStyle/>
        <a:p>
          <a:endParaRPr lang="el-GR"/>
        </a:p>
      </dgm:t>
    </dgm:pt>
    <dgm:pt modelId="{1B2CF13C-8C12-4D48-B3E9-2F2C28021E5B}" type="sibTrans" cxnId="{72E4E607-E48F-434E-8791-83A34D9D02D1}">
      <dgm:prSet/>
      <dgm:spPr/>
      <dgm:t>
        <a:bodyPr/>
        <a:lstStyle/>
        <a:p>
          <a:endParaRPr lang="el-GR"/>
        </a:p>
      </dgm:t>
    </dgm:pt>
    <dgm:pt modelId="{6C0AE88C-EC42-4266-9B6D-EABF21BBF11B}">
      <dgm:prSet phldrT="[Κείμενο]"/>
      <dgm:spPr/>
      <dgm:t>
        <a:bodyPr/>
        <a:lstStyle/>
        <a:p>
          <a:r>
            <a:rPr lang="el-GR" dirty="0" smtClean="0"/>
            <a:t>η οικολογική </a:t>
          </a:r>
          <a:endParaRPr lang="el-GR" dirty="0"/>
        </a:p>
      </dgm:t>
    </dgm:pt>
    <dgm:pt modelId="{49CED537-DFF8-4B17-AC4E-4D8BD90A0A9A}" type="parTrans" cxnId="{9B874975-9C11-49D1-BF05-72ED39B21652}">
      <dgm:prSet/>
      <dgm:spPr/>
      <dgm:t>
        <a:bodyPr/>
        <a:lstStyle/>
        <a:p>
          <a:endParaRPr lang="el-GR"/>
        </a:p>
      </dgm:t>
    </dgm:pt>
    <dgm:pt modelId="{2A663A0F-337C-4BA5-81A1-DED2B6BA164B}" type="sibTrans" cxnId="{9B874975-9C11-49D1-BF05-72ED39B21652}">
      <dgm:prSet/>
      <dgm:spPr/>
      <dgm:t>
        <a:bodyPr/>
        <a:lstStyle/>
        <a:p>
          <a:endParaRPr lang="el-GR"/>
        </a:p>
      </dgm:t>
    </dgm:pt>
    <dgm:pt modelId="{4868DCF0-56F2-43D3-A83A-7FE6E4283420}" type="pres">
      <dgm:prSet presAssocID="{87B8835C-DD39-4B11-AB08-653B46D681A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B34585B5-0FC7-4157-B5D3-E30D85F1DE47}" type="pres">
      <dgm:prSet presAssocID="{4414236C-692D-413F-9CEF-4A38C93349F9}" presName="node" presStyleLbl="node1" presStyleIdx="0" presStyleCnt="5" custScaleX="165222" custScaleY="273506" custLinFactNeighborX="-6668" custLinFactNeighborY="-776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5C16000-9654-441C-B558-B4CED812B8A2}" type="pres">
      <dgm:prSet presAssocID="{562E9CAD-A5B0-41D8-B2D8-C1D0DAA95924}" presName="sibTrans" presStyleCnt="0"/>
      <dgm:spPr/>
    </dgm:pt>
    <dgm:pt modelId="{2BFD60C1-CDB3-4410-BBCE-F025284271A5}" type="pres">
      <dgm:prSet presAssocID="{FF430D50-42F5-40AE-8FDF-7DB8AA8A55C6}" presName="node" presStyleLbl="node1" presStyleIdx="1" presStyleCnt="5" custScaleX="128099" custScaleY="12301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FCF1998-B3B5-4046-A5EA-81C544D622E5}" type="pres">
      <dgm:prSet presAssocID="{62402832-F655-4D5F-83DC-231EA2FBAA0D}" presName="sibTrans" presStyleCnt="0"/>
      <dgm:spPr/>
    </dgm:pt>
    <dgm:pt modelId="{BE18C14D-E2B7-4F2A-88D8-FBAABBBE5852}" type="pres">
      <dgm:prSet presAssocID="{6C10D364-FF6F-4086-BEA7-81A75055E5BE}" presName="node" presStyleLbl="node1" presStyleIdx="2" presStyleCnt="5" custLinFactY="100000" custLinFactNeighborX="-72701" custLinFactNeighborY="12228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C20F4D6-48BC-490B-B34B-EAD0C8325F99}" type="pres">
      <dgm:prSet presAssocID="{B0D2E080-50B3-4EBD-98E6-5F8DE72EA48B}" presName="sibTrans" presStyleCnt="0"/>
      <dgm:spPr/>
    </dgm:pt>
    <dgm:pt modelId="{9BCDAF4C-2975-428F-9534-3C9F760B678E}" type="pres">
      <dgm:prSet presAssocID="{05A596BF-E8E0-4F9A-B334-7833230F35B0}" presName="node" presStyleLbl="node1" presStyleIdx="3" presStyleCnt="5" custLinFactX="-3470" custLinFactNeighborX="-100000" custLinFactNeighborY="-778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02976C1-4807-4BEA-B194-DC6237DB1B99}" type="pres">
      <dgm:prSet presAssocID="{1B2CF13C-8C12-4D48-B3E9-2F2C28021E5B}" presName="sibTrans" presStyleCnt="0"/>
      <dgm:spPr/>
    </dgm:pt>
    <dgm:pt modelId="{FA09FCE5-9C85-44C1-85D9-3555F587BCB7}" type="pres">
      <dgm:prSet presAssocID="{6C0AE88C-EC42-4266-9B6D-EABF21BBF11B}" presName="node" presStyleLbl="node1" presStyleIdx="4" presStyleCnt="5" custLinFactNeighborX="-86072" custLinFactNeighborY="508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B5C56733-46FA-4880-B80F-E59C30A178D0}" type="presOf" srcId="{6C10D364-FF6F-4086-BEA7-81A75055E5BE}" destId="{BE18C14D-E2B7-4F2A-88D8-FBAABBBE5852}" srcOrd="0" destOrd="0" presId="urn:microsoft.com/office/officeart/2005/8/layout/default#1"/>
    <dgm:cxn modelId="{9B874975-9C11-49D1-BF05-72ED39B21652}" srcId="{87B8835C-DD39-4B11-AB08-653B46D681A8}" destId="{6C0AE88C-EC42-4266-9B6D-EABF21BBF11B}" srcOrd="4" destOrd="0" parTransId="{49CED537-DFF8-4B17-AC4E-4D8BD90A0A9A}" sibTransId="{2A663A0F-337C-4BA5-81A1-DED2B6BA164B}"/>
    <dgm:cxn modelId="{33858798-C65A-43FE-A186-3332A5B7B69B}" type="presOf" srcId="{05A596BF-E8E0-4F9A-B334-7833230F35B0}" destId="{9BCDAF4C-2975-428F-9534-3C9F760B678E}" srcOrd="0" destOrd="0" presId="urn:microsoft.com/office/officeart/2005/8/layout/default#1"/>
    <dgm:cxn modelId="{3F83CB88-64BF-48F2-AFAC-82972066E682}" srcId="{87B8835C-DD39-4B11-AB08-653B46D681A8}" destId="{FF430D50-42F5-40AE-8FDF-7DB8AA8A55C6}" srcOrd="1" destOrd="0" parTransId="{8740C4D8-C6D4-469D-9367-62A7839C8468}" sibTransId="{62402832-F655-4D5F-83DC-231EA2FBAA0D}"/>
    <dgm:cxn modelId="{EB493E03-8705-457B-A982-F1EEB5D33907}" srcId="{87B8835C-DD39-4B11-AB08-653B46D681A8}" destId="{4414236C-692D-413F-9CEF-4A38C93349F9}" srcOrd="0" destOrd="0" parTransId="{92862DF2-2AC2-4A65-8D47-106215B36909}" sibTransId="{562E9CAD-A5B0-41D8-B2D8-C1D0DAA95924}"/>
    <dgm:cxn modelId="{6DA10A09-FC81-415D-83FE-3AEDF7DE5F7F}" type="presOf" srcId="{6C0AE88C-EC42-4266-9B6D-EABF21BBF11B}" destId="{FA09FCE5-9C85-44C1-85D9-3555F587BCB7}" srcOrd="0" destOrd="0" presId="urn:microsoft.com/office/officeart/2005/8/layout/default#1"/>
    <dgm:cxn modelId="{72E4E607-E48F-434E-8791-83A34D9D02D1}" srcId="{87B8835C-DD39-4B11-AB08-653B46D681A8}" destId="{05A596BF-E8E0-4F9A-B334-7833230F35B0}" srcOrd="3" destOrd="0" parTransId="{8E771281-1763-425D-A4E8-B12D9F680B3B}" sibTransId="{1B2CF13C-8C12-4D48-B3E9-2F2C28021E5B}"/>
    <dgm:cxn modelId="{3C52FB4B-0128-4D34-9566-5B234EF197AC}" srcId="{87B8835C-DD39-4B11-AB08-653B46D681A8}" destId="{6C10D364-FF6F-4086-BEA7-81A75055E5BE}" srcOrd="2" destOrd="0" parTransId="{47F54BEA-436B-4BC1-AA0F-9E53509E208F}" sibTransId="{B0D2E080-50B3-4EBD-98E6-5F8DE72EA48B}"/>
    <dgm:cxn modelId="{E535512D-10A4-4ECB-AC32-0749AFC97A3E}" type="presOf" srcId="{87B8835C-DD39-4B11-AB08-653B46D681A8}" destId="{4868DCF0-56F2-43D3-A83A-7FE6E4283420}" srcOrd="0" destOrd="0" presId="urn:microsoft.com/office/officeart/2005/8/layout/default#1"/>
    <dgm:cxn modelId="{46BEFE79-2E50-4A89-AF0B-9460B042340C}" type="presOf" srcId="{4414236C-692D-413F-9CEF-4A38C93349F9}" destId="{B34585B5-0FC7-4157-B5D3-E30D85F1DE47}" srcOrd="0" destOrd="0" presId="urn:microsoft.com/office/officeart/2005/8/layout/default#1"/>
    <dgm:cxn modelId="{85A89655-13D4-450A-BB54-974FA05BAD8A}" type="presOf" srcId="{FF430D50-42F5-40AE-8FDF-7DB8AA8A55C6}" destId="{2BFD60C1-CDB3-4410-BBCE-F025284271A5}" srcOrd="0" destOrd="0" presId="urn:microsoft.com/office/officeart/2005/8/layout/default#1"/>
    <dgm:cxn modelId="{2838EF94-0947-4F76-A181-139D438BA732}" type="presParOf" srcId="{4868DCF0-56F2-43D3-A83A-7FE6E4283420}" destId="{B34585B5-0FC7-4157-B5D3-E30D85F1DE47}" srcOrd="0" destOrd="0" presId="urn:microsoft.com/office/officeart/2005/8/layout/default#1"/>
    <dgm:cxn modelId="{1E680FFD-1626-494C-A450-27F26A8D6E2A}" type="presParOf" srcId="{4868DCF0-56F2-43D3-A83A-7FE6E4283420}" destId="{25C16000-9654-441C-B558-B4CED812B8A2}" srcOrd="1" destOrd="0" presId="urn:microsoft.com/office/officeart/2005/8/layout/default#1"/>
    <dgm:cxn modelId="{3673E367-49BB-44FD-9520-5897B25B61AE}" type="presParOf" srcId="{4868DCF0-56F2-43D3-A83A-7FE6E4283420}" destId="{2BFD60C1-CDB3-4410-BBCE-F025284271A5}" srcOrd="2" destOrd="0" presId="urn:microsoft.com/office/officeart/2005/8/layout/default#1"/>
    <dgm:cxn modelId="{6CB41121-8D2D-4909-A75E-01AE86002B3B}" type="presParOf" srcId="{4868DCF0-56F2-43D3-A83A-7FE6E4283420}" destId="{4FCF1998-B3B5-4046-A5EA-81C544D622E5}" srcOrd="3" destOrd="0" presId="urn:microsoft.com/office/officeart/2005/8/layout/default#1"/>
    <dgm:cxn modelId="{0741DB45-4B36-4736-8274-020F1586BA15}" type="presParOf" srcId="{4868DCF0-56F2-43D3-A83A-7FE6E4283420}" destId="{BE18C14D-E2B7-4F2A-88D8-FBAABBBE5852}" srcOrd="4" destOrd="0" presId="urn:microsoft.com/office/officeart/2005/8/layout/default#1"/>
    <dgm:cxn modelId="{9C373604-D1E6-4484-96E2-3947CDEDE68A}" type="presParOf" srcId="{4868DCF0-56F2-43D3-A83A-7FE6E4283420}" destId="{4C20F4D6-48BC-490B-B34B-EAD0C8325F99}" srcOrd="5" destOrd="0" presId="urn:microsoft.com/office/officeart/2005/8/layout/default#1"/>
    <dgm:cxn modelId="{BCBE31B3-81B4-44DE-BA38-F1B7A3B8BDC1}" type="presParOf" srcId="{4868DCF0-56F2-43D3-A83A-7FE6E4283420}" destId="{9BCDAF4C-2975-428F-9534-3C9F760B678E}" srcOrd="6" destOrd="0" presId="urn:microsoft.com/office/officeart/2005/8/layout/default#1"/>
    <dgm:cxn modelId="{F58F0391-E63F-4AB9-A485-151EC807F745}" type="presParOf" srcId="{4868DCF0-56F2-43D3-A83A-7FE6E4283420}" destId="{302976C1-4807-4BEA-B194-DC6237DB1B99}" srcOrd="7" destOrd="0" presId="urn:microsoft.com/office/officeart/2005/8/layout/default#1"/>
    <dgm:cxn modelId="{D4471C65-3E63-40F0-9E3E-BA2D629142B7}" type="presParOf" srcId="{4868DCF0-56F2-43D3-A83A-7FE6E4283420}" destId="{FA09FCE5-9C85-44C1-85D9-3555F587BCB7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8A08A9-9F6C-480E-AE43-482C7F45566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EFFD69ED-72F7-4D39-B47D-8F47EC9DA854}">
      <dgm:prSet phldrT="[Κείμενο]" custT="1"/>
      <dgm:spPr/>
      <dgm:t>
        <a:bodyPr/>
        <a:lstStyle/>
        <a:p>
          <a:r>
            <a:rPr lang="el-GR" sz="1600" dirty="0" smtClean="0"/>
            <a:t>η «σχεδιασμένη μετανάστευση» από μια χώρα σε άλλη όταν συντελείται λύνει προβλήματα.</a:t>
          </a:r>
          <a:endParaRPr lang="el-GR" sz="1600" dirty="0"/>
        </a:p>
      </dgm:t>
    </dgm:pt>
    <dgm:pt modelId="{BA9A330A-EBDA-48AE-9E30-A1A38BD00A43}" type="parTrans" cxnId="{8A66D306-2B77-48D9-86F3-2AFCA44CB660}">
      <dgm:prSet/>
      <dgm:spPr/>
      <dgm:t>
        <a:bodyPr/>
        <a:lstStyle/>
        <a:p>
          <a:endParaRPr lang="el-GR"/>
        </a:p>
      </dgm:t>
    </dgm:pt>
    <dgm:pt modelId="{8DF22744-6FFB-43B0-8724-7E98B41B07E6}" type="sibTrans" cxnId="{8A66D306-2B77-48D9-86F3-2AFCA44CB660}">
      <dgm:prSet/>
      <dgm:spPr/>
      <dgm:t>
        <a:bodyPr/>
        <a:lstStyle/>
        <a:p>
          <a:endParaRPr lang="el-GR"/>
        </a:p>
      </dgm:t>
    </dgm:pt>
    <dgm:pt modelId="{4E419444-65FE-40FE-8FDF-1DE313A52135}">
      <dgm:prSet phldrT="[Κείμενο]"/>
      <dgm:spPr/>
      <dgm:t>
        <a:bodyPr/>
        <a:lstStyle/>
        <a:p>
          <a:r>
            <a:rPr lang="el-GR" dirty="0" smtClean="0"/>
            <a:t>.</a:t>
          </a:r>
          <a:endParaRPr lang="el-GR" dirty="0"/>
        </a:p>
      </dgm:t>
    </dgm:pt>
    <dgm:pt modelId="{0A3A22AC-2473-4E83-B860-1CEE14AE6598}" type="parTrans" cxnId="{9B7DD77F-179E-4523-8CF7-1EAD812C3054}">
      <dgm:prSet/>
      <dgm:spPr/>
      <dgm:t>
        <a:bodyPr/>
        <a:lstStyle/>
        <a:p>
          <a:endParaRPr lang="el-GR"/>
        </a:p>
      </dgm:t>
    </dgm:pt>
    <dgm:pt modelId="{A2850761-CE15-4FF9-BEFF-35FDB214ED0A}" type="sibTrans" cxnId="{9B7DD77F-179E-4523-8CF7-1EAD812C3054}">
      <dgm:prSet/>
      <dgm:spPr/>
      <dgm:t>
        <a:bodyPr/>
        <a:lstStyle/>
        <a:p>
          <a:endParaRPr lang="el-GR"/>
        </a:p>
      </dgm:t>
    </dgm:pt>
    <dgm:pt modelId="{E3C0E35F-EE7E-4280-9A26-9964C40508B3}">
      <dgm:prSet phldrT="[Κείμενο]"/>
      <dgm:spPr/>
      <dgm:t>
        <a:bodyPr/>
        <a:lstStyle/>
        <a:p>
          <a:endParaRPr lang="el-GR" sz="700" dirty="0"/>
        </a:p>
      </dgm:t>
    </dgm:pt>
    <dgm:pt modelId="{9DCBB20E-C26F-4DE6-8A01-20E32F6E4F69}" type="parTrans" cxnId="{CDA63C70-E373-413E-A703-543B1F19E589}">
      <dgm:prSet/>
      <dgm:spPr/>
      <dgm:t>
        <a:bodyPr/>
        <a:lstStyle/>
        <a:p>
          <a:endParaRPr lang="el-GR"/>
        </a:p>
      </dgm:t>
    </dgm:pt>
    <dgm:pt modelId="{BCB6DA55-0649-46E5-9946-8B258ED95DDF}" type="sibTrans" cxnId="{CDA63C70-E373-413E-A703-543B1F19E589}">
      <dgm:prSet/>
      <dgm:spPr/>
      <dgm:t>
        <a:bodyPr/>
        <a:lstStyle/>
        <a:p>
          <a:endParaRPr lang="el-GR"/>
        </a:p>
      </dgm:t>
    </dgm:pt>
    <dgm:pt modelId="{41EBE5AE-95AF-443F-9E4A-6A4A20CF6DFD}">
      <dgm:prSet phldrT="[Κείμενο]"/>
      <dgm:spPr/>
      <dgm:t>
        <a:bodyPr/>
        <a:lstStyle/>
        <a:p>
          <a:r>
            <a:rPr lang="el-GR" dirty="0" smtClean="0"/>
            <a:t>.</a:t>
          </a:r>
          <a:endParaRPr lang="el-GR" dirty="0"/>
        </a:p>
      </dgm:t>
    </dgm:pt>
    <dgm:pt modelId="{3B8F9FB0-A472-4598-9C7C-EE12BA6572C1}" type="parTrans" cxnId="{907EDA6A-751F-486A-9C03-A6D6D8D5D1EB}">
      <dgm:prSet/>
      <dgm:spPr/>
      <dgm:t>
        <a:bodyPr/>
        <a:lstStyle/>
        <a:p>
          <a:endParaRPr lang="el-GR"/>
        </a:p>
      </dgm:t>
    </dgm:pt>
    <dgm:pt modelId="{C8CA4754-C00A-4C91-823C-5470E6BB6A55}" type="sibTrans" cxnId="{907EDA6A-751F-486A-9C03-A6D6D8D5D1EB}">
      <dgm:prSet/>
      <dgm:spPr/>
      <dgm:t>
        <a:bodyPr/>
        <a:lstStyle/>
        <a:p>
          <a:endParaRPr lang="el-GR"/>
        </a:p>
      </dgm:t>
    </dgm:pt>
    <dgm:pt modelId="{8018A724-DBC3-4099-9367-55193E154A64}">
      <dgm:prSet phldrT="[Κείμενο]" custT="1"/>
      <dgm:spPr/>
      <dgm:t>
        <a:bodyPr/>
        <a:lstStyle/>
        <a:p>
          <a:r>
            <a:rPr lang="el-GR" sz="1600" dirty="0" smtClean="0"/>
            <a:t>Για παράδειγμα, η «σχεδιασμένη μετανάστευση» που είχε εφαρμόσει η Δυτική Γερμανία, μετά τον Β' Παγκόσμιο Πόλεμο. </a:t>
          </a:r>
          <a:endParaRPr lang="el-GR" sz="1600" dirty="0"/>
        </a:p>
      </dgm:t>
    </dgm:pt>
    <dgm:pt modelId="{03F0BF60-3566-4FD9-B25D-9057536BF800}" type="parTrans" cxnId="{538B7527-738E-4146-A230-E87C4D61A099}">
      <dgm:prSet/>
      <dgm:spPr/>
      <dgm:t>
        <a:bodyPr/>
        <a:lstStyle/>
        <a:p>
          <a:endParaRPr lang="el-GR"/>
        </a:p>
      </dgm:t>
    </dgm:pt>
    <dgm:pt modelId="{EB79C691-2BEF-4EBF-9B20-4E96D90D4767}" type="sibTrans" cxnId="{538B7527-738E-4146-A230-E87C4D61A099}">
      <dgm:prSet/>
      <dgm:spPr/>
      <dgm:t>
        <a:bodyPr/>
        <a:lstStyle/>
        <a:p>
          <a:endParaRPr lang="el-GR"/>
        </a:p>
      </dgm:t>
    </dgm:pt>
    <dgm:pt modelId="{9700C5B3-F11C-4FD7-8BC3-86CF25344A30}">
      <dgm:prSet/>
      <dgm:spPr/>
      <dgm:t>
        <a:bodyPr/>
        <a:lstStyle/>
        <a:p>
          <a:endParaRPr lang="el-GR" sz="700" dirty="0"/>
        </a:p>
      </dgm:t>
    </dgm:pt>
    <dgm:pt modelId="{BB98A357-4F1A-4449-BCC9-D24144F92CDD}" type="parTrans" cxnId="{F96DDE07-09CA-436C-86D0-CC8078A58FD4}">
      <dgm:prSet/>
      <dgm:spPr/>
      <dgm:t>
        <a:bodyPr/>
        <a:lstStyle/>
        <a:p>
          <a:endParaRPr lang="el-GR"/>
        </a:p>
      </dgm:t>
    </dgm:pt>
    <dgm:pt modelId="{3942CB1E-82F4-4A31-9149-3D28C0DA941D}" type="sibTrans" cxnId="{F96DDE07-09CA-436C-86D0-CC8078A58FD4}">
      <dgm:prSet/>
      <dgm:spPr/>
      <dgm:t>
        <a:bodyPr/>
        <a:lstStyle/>
        <a:p>
          <a:endParaRPr lang="el-GR"/>
        </a:p>
      </dgm:t>
    </dgm:pt>
    <dgm:pt modelId="{CAF32798-0A9C-4FFA-A908-58A4D3280C48}">
      <dgm:prSet custT="1"/>
      <dgm:spPr/>
      <dgm:t>
        <a:bodyPr/>
        <a:lstStyle/>
        <a:p>
          <a:r>
            <a:rPr lang="el-GR" sz="1600" dirty="0" smtClean="0"/>
            <a:t>Η υψηλή ανεργία και τα χαμηλά ημερομίσθια σε μια χώρα  οδηγεί πολλούς ανέργους να σκεφθούν ως λύση τη μετανάστευση. </a:t>
          </a:r>
        </a:p>
        <a:p>
          <a:endParaRPr lang="el-GR" sz="1600" dirty="0" smtClean="0"/>
        </a:p>
      </dgm:t>
    </dgm:pt>
    <dgm:pt modelId="{DE760E0D-F58A-46D5-AADE-C22D72D32C95}" type="parTrans" cxnId="{9357C959-4BD5-472D-A320-753E00CF6718}">
      <dgm:prSet/>
      <dgm:spPr/>
      <dgm:t>
        <a:bodyPr/>
        <a:lstStyle/>
        <a:p>
          <a:endParaRPr lang="el-GR"/>
        </a:p>
      </dgm:t>
    </dgm:pt>
    <dgm:pt modelId="{EC7D936C-0998-4D23-94C2-A6DC6BE0B029}" type="sibTrans" cxnId="{9357C959-4BD5-472D-A320-753E00CF6718}">
      <dgm:prSet/>
      <dgm:spPr/>
      <dgm:t>
        <a:bodyPr/>
        <a:lstStyle/>
        <a:p>
          <a:endParaRPr lang="el-GR"/>
        </a:p>
      </dgm:t>
    </dgm:pt>
    <dgm:pt modelId="{D506DAC3-F35B-402F-9923-6250E8292502}">
      <dgm:prSet custT="1"/>
      <dgm:spPr/>
      <dgm:t>
        <a:bodyPr/>
        <a:lstStyle/>
        <a:p>
          <a:r>
            <a:rPr lang="el-GR" sz="1600" dirty="0" smtClean="0"/>
            <a:t>Αν μια άλλη χώρα ζητάει εργατικό δυναμικό αρμονικά»</a:t>
          </a:r>
          <a:r>
            <a:rPr lang="el-GR" sz="1600" dirty="0" smtClean="0">
              <a:solidFill>
                <a:schemeClr val="accent6"/>
              </a:solidFill>
            </a:rPr>
            <a:t> ,</a:t>
          </a:r>
          <a:r>
            <a:rPr lang="el-GR" sz="1600" dirty="0" smtClean="0"/>
            <a:t>τότε η μετανάστευση πραγματοποιείται με σχετικά ελάχιστα προβλήματα.</a:t>
          </a:r>
        </a:p>
        <a:p>
          <a:endParaRPr lang="el-GR" sz="1400" dirty="0"/>
        </a:p>
      </dgm:t>
    </dgm:pt>
    <dgm:pt modelId="{6E198C9B-DF3E-4444-B5C8-6E89ED6503BA}" type="parTrans" cxnId="{BC63C16A-ED94-4FA9-9614-F52C4B5EAADB}">
      <dgm:prSet/>
      <dgm:spPr/>
      <dgm:t>
        <a:bodyPr/>
        <a:lstStyle/>
        <a:p>
          <a:endParaRPr lang="el-GR"/>
        </a:p>
      </dgm:t>
    </dgm:pt>
    <dgm:pt modelId="{ABC50BBB-F201-42CE-9B54-C7DA489205E3}" type="sibTrans" cxnId="{BC63C16A-ED94-4FA9-9614-F52C4B5EAADB}">
      <dgm:prSet/>
      <dgm:spPr/>
      <dgm:t>
        <a:bodyPr/>
        <a:lstStyle/>
        <a:p>
          <a:endParaRPr lang="el-GR"/>
        </a:p>
      </dgm:t>
    </dgm:pt>
    <dgm:pt modelId="{BD81AA82-9FA2-4AFA-904D-F1A727135768}">
      <dgm:prSet phldrT="[Κείμενο]"/>
      <dgm:spPr/>
      <dgm:t>
        <a:bodyPr/>
        <a:lstStyle/>
        <a:p>
          <a:r>
            <a:rPr lang="el-GR" dirty="0" smtClean="0"/>
            <a:t>.</a:t>
          </a:r>
          <a:endParaRPr lang="el-GR" dirty="0"/>
        </a:p>
      </dgm:t>
    </dgm:pt>
    <dgm:pt modelId="{6320EEB4-955F-4722-88F8-423D8D855FA1}" type="sibTrans" cxnId="{1A9EEAF5-AB96-4E9A-BB08-B831D14C96A4}">
      <dgm:prSet/>
      <dgm:spPr/>
      <dgm:t>
        <a:bodyPr/>
        <a:lstStyle/>
        <a:p>
          <a:endParaRPr lang="el-GR"/>
        </a:p>
      </dgm:t>
    </dgm:pt>
    <dgm:pt modelId="{7B685AE8-1043-42F1-BCB6-23EE18A36C82}" type="parTrans" cxnId="{1A9EEAF5-AB96-4E9A-BB08-B831D14C96A4}">
      <dgm:prSet/>
      <dgm:spPr/>
      <dgm:t>
        <a:bodyPr/>
        <a:lstStyle/>
        <a:p>
          <a:endParaRPr lang="el-GR"/>
        </a:p>
      </dgm:t>
    </dgm:pt>
    <dgm:pt modelId="{10888A72-8C68-46A4-A964-644C68C255F4}" type="pres">
      <dgm:prSet presAssocID="{4E8A08A9-9F6C-480E-AE43-482C7F45566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867D1836-529C-4E7B-80A2-C8B82F619892}" type="pres">
      <dgm:prSet presAssocID="{BD81AA82-9FA2-4AFA-904D-F1A727135768}" presName="composite" presStyleCnt="0"/>
      <dgm:spPr/>
    </dgm:pt>
    <dgm:pt modelId="{E786CBCE-FF29-4B38-AD55-6FC5AF7E62FF}" type="pres">
      <dgm:prSet presAssocID="{BD81AA82-9FA2-4AFA-904D-F1A72713576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2AEBE6B-09D3-40FB-AC74-30DD96B2D66D}" type="pres">
      <dgm:prSet presAssocID="{BD81AA82-9FA2-4AFA-904D-F1A727135768}" presName="descendantText" presStyleLbl="alignAcc1" presStyleIdx="0" presStyleCnt="3" custLinFactNeighborX="-339" custLinFactNeighborY="806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5B307C2-8815-4F31-B0D8-031AF508990D}" type="pres">
      <dgm:prSet presAssocID="{6320EEB4-955F-4722-88F8-423D8D855FA1}" presName="sp" presStyleCnt="0"/>
      <dgm:spPr/>
    </dgm:pt>
    <dgm:pt modelId="{F683A924-6562-48D4-822A-9D4C141F0721}" type="pres">
      <dgm:prSet presAssocID="{4E419444-65FE-40FE-8FDF-1DE313A52135}" presName="composite" presStyleCnt="0"/>
      <dgm:spPr/>
    </dgm:pt>
    <dgm:pt modelId="{4D3C7282-A7EE-4564-9D2B-BF3265D63A47}" type="pres">
      <dgm:prSet presAssocID="{4E419444-65FE-40FE-8FDF-1DE313A5213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69DAA5F-C963-4E69-84B0-6D1048797DCC}" type="pres">
      <dgm:prSet presAssocID="{4E419444-65FE-40FE-8FDF-1DE313A52135}" presName="descendantText" presStyleLbl="alignAcc1" presStyleIdx="1" presStyleCnt="3" custScaleY="28634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EB872F4-B908-45A3-822A-BBBB985390F8}" type="pres">
      <dgm:prSet presAssocID="{A2850761-CE15-4FF9-BEFF-35FDB214ED0A}" presName="sp" presStyleCnt="0"/>
      <dgm:spPr/>
    </dgm:pt>
    <dgm:pt modelId="{6DEF330F-BC0D-4CA5-A928-24C72255DEFD}" type="pres">
      <dgm:prSet presAssocID="{41EBE5AE-95AF-443F-9E4A-6A4A20CF6DFD}" presName="composite" presStyleCnt="0"/>
      <dgm:spPr/>
    </dgm:pt>
    <dgm:pt modelId="{34F07449-104E-4E14-AA47-FDFECE172017}" type="pres">
      <dgm:prSet presAssocID="{41EBE5AE-95AF-443F-9E4A-6A4A20CF6DF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3451BF2-1C5C-41AB-9F13-01D93C91D1F6}" type="pres">
      <dgm:prSet presAssocID="{41EBE5AE-95AF-443F-9E4A-6A4A20CF6DFD}" presName="descendantText" presStyleLbl="alignAcc1" presStyleIdx="2" presStyleCnt="3" custScaleY="20604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0DE2AB9-3870-4504-87AD-A3FA9C93355A}" type="presOf" srcId="{CAF32798-0A9C-4FFA-A908-58A4D3280C48}" destId="{369DAA5F-C963-4E69-84B0-6D1048797DCC}" srcOrd="0" destOrd="2" presId="urn:microsoft.com/office/officeart/2005/8/layout/chevron2"/>
    <dgm:cxn modelId="{CDA63C70-E373-413E-A703-543B1F19E589}" srcId="{4E419444-65FE-40FE-8FDF-1DE313A52135}" destId="{E3C0E35F-EE7E-4280-9A26-9964C40508B3}" srcOrd="0" destOrd="0" parTransId="{9DCBB20E-C26F-4DE6-8A01-20E32F6E4F69}" sibTransId="{BCB6DA55-0649-46E5-9946-8B258ED95DDF}"/>
    <dgm:cxn modelId="{6B1D19C2-0DB8-46C7-BFA1-68282E12E1D0}" type="presOf" srcId="{D506DAC3-F35B-402F-9923-6250E8292502}" destId="{369DAA5F-C963-4E69-84B0-6D1048797DCC}" srcOrd="0" destOrd="3" presId="urn:microsoft.com/office/officeart/2005/8/layout/chevron2"/>
    <dgm:cxn modelId="{8A66D306-2B77-48D9-86F3-2AFCA44CB660}" srcId="{BD81AA82-9FA2-4AFA-904D-F1A727135768}" destId="{EFFD69ED-72F7-4D39-B47D-8F47EC9DA854}" srcOrd="0" destOrd="0" parTransId="{BA9A330A-EBDA-48AE-9E30-A1A38BD00A43}" sibTransId="{8DF22744-6FFB-43B0-8724-7E98B41B07E6}"/>
    <dgm:cxn modelId="{E9CD39B1-8BA3-46F1-B16A-B94D65FB0BC0}" type="presOf" srcId="{E3C0E35F-EE7E-4280-9A26-9964C40508B3}" destId="{369DAA5F-C963-4E69-84B0-6D1048797DCC}" srcOrd="0" destOrd="0" presId="urn:microsoft.com/office/officeart/2005/8/layout/chevron2"/>
    <dgm:cxn modelId="{8EF9864A-4EF9-4839-B65B-797E611C7D18}" type="presOf" srcId="{9700C5B3-F11C-4FD7-8BC3-86CF25344A30}" destId="{369DAA5F-C963-4E69-84B0-6D1048797DCC}" srcOrd="0" destOrd="1" presId="urn:microsoft.com/office/officeart/2005/8/layout/chevron2"/>
    <dgm:cxn modelId="{907EDA6A-751F-486A-9C03-A6D6D8D5D1EB}" srcId="{4E8A08A9-9F6C-480E-AE43-482C7F455662}" destId="{41EBE5AE-95AF-443F-9E4A-6A4A20CF6DFD}" srcOrd="2" destOrd="0" parTransId="{3B8F9FB0-A472-4598-9C7C-EE12BA6572C1}" sibTransId="{C8CA4754-C00A-4C91-823C-5470E6BB6A55}"/>
    <dgm:cxn modelId="{E1844F97-11C3-40FC-87BE-6F9C862A92CB}" type="presOf" srcId="{8018A724-DBC3-4099-9367-55193E154A64}" destId="{13451BF2-1C5C-41AB-9F13-01D93C91D1F6}" srcOrd="0" destOrd="0" presId="urn:microsoft.com/office/officeart/2005/8/layout/chevron2"/>
    <dgm:cxn modelId="{E9BB1C99-9613-4A76-BDF0-773A24844686}" type="presOf" srcId="{EFFD69ED-72F7-4D39-B47D-8F47EC9DA854}" destId="{92AEBE6B-09D3-40FB-AC74-30DD96B2D66D}" srcOrd="0" destOrd="0" presId="urn:microsoft.com/office/officeart/2005/8/layout/chevron2"/>
    <dgm:cxn modelId="{3F9A41F6-49EE-4167-B5B3-9187C87E6242}" type="presOf" srcId="{4E8A08A9-9F6C-480E-AE43-482C7F455662}" destId="{10888A72-8C68-46A4-A964-644C68C255F4}" srcOrd="0" destOrd="0" presId="urn:microsoft.com/office/officeart/2005/8/layout/chevron2"/>
    <dgm:cxn modelId="{9357C959-4BD5-472D-A320-753E00CF6718}" srcId="{4E419444-65FE-40FE-8FDF-1DE313A52135}" destId="{CAF32798-0A9C-4FFA-A908-58A4D3280C48}" srcOrd="2" destOrd="0" parTransId="{DE760E0D-F58A-46D5-AADE-C22D72D32C95}" sibTransId="{EC7D936C-0998-4D23-94C2-A6DC6BE0B029}"/>
    <dgm:cxn modelId="{F2128DC1-0165-4AFE-BC25-9E29087F19E6}" type="presOf" srcId="{BD81AA82-9FA2-4AFA-904D-F1A727135768}" destId="{E786CBCE-FF29-4B38-AD55-6FC5AF7E62FF}" srcOrd="0" destOrd="0" presId="urn:microsoft.com/office/officeart/2005/8/layout/chevron2"/>
    <dgm:cxn modelId="{F96DDE07-09CA-436C-86D0-CC8078A58FD4}" srcId="{4E419444-65FE-40FE-8FDF-1DE313A52135}" destId="{9700C5B3-F11C-4FD7-8BC3-86CF25344A30}" srcOrd="1" destOrd="0" parTransId="{BB98A357-4F1A-4449-BCC9-D24144F92CDD}" sibTransId="{3942CB1E-82F4-4A31-9149-3D28C0DA941D}"/>
    <dgm:cxn modelId="{1A9EEAF5-AB96-4E9A-BB08-B831D14C96A4}" srcId="{4E8A08A9-9F6C-480E-AE43-482C7F455662}" destId="{BD81AA82-9FA2-4AFA-904D-F1A727135768}" srcOrd="0" destOrd="0" parTransId="{7B685AE8-1043-42F1-BCB6-23EE18A36C82}" sibTransId="{6320EEB4-955F-4722-88F8-423D8D855FA1}"/>
    <dgm:cxn modelId="{BC63C16A-ED94-4FA9-9614-F52C4B5EAADB}" srcId="{4E419444-65FE-40FE-8FDF-1DE313A52135}" destId="{D506DAC3-F35B-402F-9923-6250E8292502}" srcOrd="3" destOrd="0" parTransId="{6E198C9B-DF3E-4444-B5C8-6E89ED6503BA}" sibTransId="{ABC50BBB-F201-42CE-9B54-C7DA489205E3}"/>
    <dgm:cxn modelId="{D3EF197D-072D-4C34-AD7E-91F70B7FF451}" type="presOf" srcId="{4E419444-65FE-40FE-8FDF-1DE313A52135}" destId="{4D3C7282-A7EE-4564-9D2B-BF3265D63A47}" srcOrd="0" destOrd="0" presId="urn:microsoft.com/office/officeart/2005/8/layout/chevron2"/>
    <dgm:cxn modelId="{9B7DD77F-179E-4523-8CF7-1EAD812C3054}" srcId="{4E8A08A9-9F6C-480E-AE43-482C7F455662}" destId="{4E419444-65FE-40FE-8FDF-1DE313A52135}" srcOrd="1" destOrd="0" parTransId="{0A3A22AC-2473-4E83-B860-1CEE14AE6598}" sibTransId="{A2850761-CE15-4FF9-BEFF-35FDB214ED0A}"/>
    <dgm:cxn modelId="{538B7527-738E-4146-A230-E87C4D61A099}" srcId="{41EBE5AE-95AF-443F-9E4A-6A4A20CF6DFD}" destId="{8018A724-DBC3-4099-9367-55193E154A64}" srcOrd="0" destOrd="0" parTransId="{03F0BF60-3566-4FD9-B25D-9057536BF800}" sibTransId="{EB79C691-2BEF-4EBF-9B20-4E96D90D4767}"/>
    <dgm:cxn modelId="{BD9129EE-DE5C-47EF-BFF2-8508319D923E}" type="presOf" srcId="{41EBE5AE-95AF-443F-9E4A-6A4A20CF6DFD}" destId="{34F07449-104E-4E14-AA47-FDFECE172017}" srcOrd="0" destOrd="0" presId="urn:microsoft.com/office/officeart/2005/8/layout/chevron2"/>
    <dgm:cxn modelId="{49C6A807-D0EE-4A45-9FFD-6A7D658AAFCF}" type="presParOf" srcId="{10888A72-8C68-46A4-A964-644C68C255F4}" destId="{867D1836-529C-4E7B-80A2-C8B82F619892}" srcOrd="0" destOrd="0" presId="urn:microsoft.com/office/officeart/2005/8/layout/chevron2"/>
    <dgm:cxn modelId="{98A8D145-FEF3-41BE-8C81-4DD1945CF4D4}" type="presParOf" srcId="{867D1836-529C-4E7B-80A2-C8B82F619892}" destId="{E786CBCE-FF29-4B38-AD55-6FC5AF7E62FF}" srcOrd="0" destOrd="0" presId="urn:microsoft.com/office/officeart/2005/8/layout/chevron2"/>
    <dgm:cxn modelId="{0BBE5C81-6BE8-4AF9-B830-8AA14204CE37}" type="presParOf" srcId="{867D1836-529C-4E7B-80A2-C8B82F619892}" destId="{92AEBE6B-09D3-40FB-AC74-30DD96B2D66D}" srcOrd="1" destOrd="0" presId="urn:microsoft.com/office/officeart/2005/8/layout/chevron2"/>
    <dgm:cxn modelId="{63149530-C907-4ABD-BE11-CEB4B53DFA22}" type="presParOf" srcId="{10888A72-8C68-46A4-A964-644C68C255F4}" destId="{E5B307C2-8815-4F31-B0D8-031AF508990D}" srcOrd="1" destOrd="0" presId="urn:microsoft.com/office/officeart/2005/8/layout/chevron2"/>
    <dgm:cxn modelId="{22F22C6C-FBDB-47FC-B6C8-9BFC84A17509}" type="presParOf" srcId="{10888A72-8C68-46A4-A964-644C68C255F4}" destId="{F683A924-6562-48D4-822A-9D4C141F0721}" srcOrd="2" destOrd="0" presId="urn:microsoft.com/office/officeart/2005/8/layout/chevron2"/>
    <dgm:cxn modelId="{0ABEC940-22DD-496A-A91D-F8BD01D1BB69}" type="presParOf" srcId="{F683A924-6562-48D4-822A-9D4C141F0721}" destId="{4D3C7282-A7EE-4564-9D2B-BF3265D63A47}" srcOrd="0" destOrd="0" presId="urn:microsoft.com/office/officeart/2005/8/layout/chevron2"/>
    <dgm:cxn modelId="{7723C947-AA9A-4510-ADD0-2490FD67F8BB}" type="presParOf" srcId="{F683A924-6562-48D4-822A-9D4C141F0721}" destId="{369DAA5F-C963-4E69-84B0-6D1048797DCC}" srcOrd="1" destOrd="0" presId="urn:microsoft.com/office/officeart/2005/8/layout/chevron2"/>
    <dgm:cxn modelId="{42C8E0AF-33E8-46EE-9AC0-1D751D3E24D2}" type="presParOf" srcId="{10888A72-8C68-46A4-A964-644C68C255F4}" destId="{2EB872F4-B908-45A3-822A-BBBB985390F8}" srcOrd="3" destOrd="0" presId="urn:microsoft.com/office/officeart/2005/8/layout/chevron2"/>
    <dgm:cxn modelId="{EE01ECAF-5975-4C4D-AB8E-BB8BBB4FEC0A}" type="presParOf" srcId="{10888A72-8C68-46A4-A964-644C68C255F4}" destId="{6DEF330F-BC0D-4CA5-A928-24C72255DEFD}" srcOrd="4" destOrd="0" presId="urn:microsoft.com/office/officeart/2005/8/layout/chevron2"/>
    <dgm:cxn modelId="{455332D7-720A-4D29-B53B-43C48DAFEB32}" type="presParOf" srcId="{6DEF330F-BC0D-4CA5-A928-24C72255DEFD}" destId="{34F07449-104E-4E14-AA47-FDFECE172017}" srcOrd="0" destOrd="0" presId="urn:microsoft.com/office/officeart/2005/8/layout/chevron2"/>
    <dgm:cxn modelId="{C5AB02DD-3398-44B8-BABE-C01A7972F51B}" type="presParOf" srcId="{6DEF330F-BC0D-4CA5-A928-24C72255DEFD}" destId="{13451BF2-1C5C-41AB-9F13-01D93C91D1F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EF0C93-5506-447E-B160-F8462B5CDF0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05613FDC-C470-4C7E-8FF4-095D8CD1F216}">
      <dgm:prSet phldrT="[Κείμενο]"/>
      <dgm:spPr/>
      <dgm:t>
        <a:bodyPr/>
        <a:lstStyle/>
        <a:p>
          <a:r>
            <a:rPr lang="el-GR" dirty="0" smtClean="0"/>
            <a:t>.</a:t>
          </a:r>
          <a:endParaRPr lang="el-GR" dirty="0"/>
        </a:p>
      </dgm:t>
    </dgm:pt>
    <dgm:pt modelId="{C7282A0E-C48C-49C9-A945-96A06A110FA5}" type="parTrans" cxnId="{004CA582-D7F4-41CA-9752-FDBAB25AD96C}">
      <dgm:prSet/>
      <dgm:spPr/>
      <dgm:t>
        <a:bodyPr/>
        <a:lstStyle/>
        <a:p>
          <a:endParaRPr lang="el-GR"/>
        </a:p>
      </dgm:t>
    </dgm:pt>
    <dgm:pt modelId="{D662B4D1-A974-4256-9647-2542D17AFB0D}" type="sibTrans" cxnId="{004CA582-D7F4-41CA-9752-FDBAB25AD96C}">
      <dgm:prSet/>
      <dgm:spPr/>
      <dgm:t>
        <a:bodyPr/>
        <a:lstStyle/>
        <a:p>
          <a:endParaRPr lang="el-GR"/>
        </a:p>
      </dgm:t>
    </dgm:pt>
    <dgm:pt modelId="{C29755C1-4EBC-4E80-B6B8-90A961153A69}">
      <dgm:prSet phldrT="[Κείμενο]"/>
      <dgm:spPr/>
      <dgm:t>
        <a:bodyPr/>
        <a:lstStyle/>
        <a:p>
          <a:r>
            <a:rPr lang="el-GR" dirty="0" smtClean="0"/>
            <a:t>Σήμερα η μετανάστευση δεν γίνεται σχεδιασμένα. </a:t>
          </a:r>
          <a:endParaRPr lang="el-GR" dirty="0"/>
        </a:p>
      </dgm:t>
    </dgm:pt>
    <dgm:pt modelId="{5BCB2EED-F674-429A-9D4D-8E6EFE90DA71}" type="parTrans" cxnId="{EEA42C55-DE02-4C0F-996E-6CB819532841}">
      <dgm:prSet/>
      <dgm:spPr/>
      <dgm:t>
        <a:bodyPr/>
        <a:lstStyle/>
        <a:p>
          <a:endParaRPr lang="el-GR"/>
        </a:p>
      </dgm:t>
    </dgm:pt>
    <dgm:pt modelId="{8BA69EA1-42B5-4A28-B8CC-D43652435631}" type="sibTrans" cxnId="{EEA42C55-DE02-4C0F-996E-6CB819532841}">
      <dgm:prSet/>
      <dgm:spPr/>
      <dgm:t>
        <a:bodyPr/>
        <a:lstStyle/>
        <a:p>
          <a:endParaRPr lang="el-GR"/>
        </a:p>
      </dgm:t>
    </dgm:pt>
    <dgm:pt modelId="{A9963863-EEF6-42A9-B177-013155EB4DA5}">
      <dgm:prSet phldrT="[Κείμενο]"/>
      <dgm:spPr/>
      <dgm:t>
        <a:bodyPr/>
        <a:lstStyle/>
        <a:p>
          <a:r>
            <a:rPr lang="el-GR" dirty="0" smtClean="0"/>
            <a:t>.</a:t>
          </a:r>
          <a:endParaRPr lang="el-GR" dirty="0"/>
        </a:p>
      </dgm:t>
    </dgm:pt>
    <dgm:pt modelId="{9E1D2E37-B246-46A3-89B2-0A541C6F3B71}" type="parTrans" cxnId="{75C40F5C-ADE7-48D3-8B06-5DAE52163D4F}">
      <dgm:prSet/>
      <dgm:spPr/>
      <dgm:t>
        <a:bodyPr/>
        <a:lstStyle/>
        <a:p>
          <a:endParaRPr lang="el-GR"/>
        </a:p>
      </dgm:t>
    </dgm:pt>
    <dgm:pt modelId="{94CF28C0-0DE0-4BD4-872B-B5A4B56E3EDB}" type="sibTrans" cxnId="{75C40F5C-ADE7-48D3-8B06-5DAE52163D4F}">
      <dgm:prSet/>
      <dgm:spPr/>
      <dgm:t>
        <a:bodyPr/>
        <a:lstStyle/>
        <a:p>
          <a:endParaRPr lang="el-GR"/>
        </a:p>
      </dgm:t>
    </dgm:pt>
    <dgm:pt modelId="{64A5E5CC-C20F-466A-8664-29D3C9725AD5}">
      <dgm:prSet phldrT="[Κείμενο]"/>
      <dgm:spPr/>
      <dgm:t>
        <a:bodyPr/>
        <a:lstStyle/>
        <a:p>
          <a:r>
            <a:rPr lang="el-GR" dirty="0" smtClean="0"/>
            <a:t>Μεγάλα μεταναστευτικά κύματα, κυρίως από την Ασία και την Αφρική,</a:t>
          </a:r>
          <a:endParaRPr lang="el-GR" dirty="0"/>
        </a:p>
      </dgm:t>
    </dgm:pt>
    <dgm:pt modelId="{5BD7E4B6-95A0-4ABF-8CC9-1D0568562897}" type="parTrans" cxnId="{F45095AA-30A1-4F4A-B194-A0C73BF57C1F}">
      <dgm:prSet/>
      <dgm:spPr/>
      <dgm:t>
        <a:bodyPr/>
        <a:lstStyle/>
        <a:p>
          <a:endParaRPr lang="el-GR"/>
        </a:p>
      </dgm:t>
    </dgm:pt>
    <dgm:pt modelId="{ADBB97C6-8122-4807-AC55-9EABF7B025F4}" type="sibTrans" cxnId="{F45095AA-30A1-4F4A-B194-A0C73BF57C1F}">
      <dgm:prSet/>
      <dgm:spPr/>
      <dgm:t>
        <a:bodyPr/>
        <a:lstStyle/>
        <a:p>
          <a:endParaRPr lang="el-GR"/>
        </a:p>
      </dgm:t>
    </dgm:pt>
    <dgm:pt modelId="{959BC6C3-ACA6-4F3C-ACDF-F5CCBE6F6125}">
      <dgm:prSet phldrT="[Κείμενο]"/>
      <dgm:spPr/>
      <dgm:t>
        <a:bodyPr/>
        <a:lstStyle/>
        <a:p>
          <a:r>
            <a:rPr lang="el-GR" dirty="0" smtClean="0"/>
            <a:t>εξαιτίας της καταστροφής του περιβάλλοντος, των πολέμων, της φτώχειας και της αναζήτησης καλύτερης ζωής</a:t>
          </a:r>
          <a:endParaRPr lang="el-GR" dirty="0"/>
        </a:p>
      </dgm:t>
    </dgm:pt>
    <dgm:pt modelId="{80FA5525-38CC-47DF-AB9C-E31C9A20D8F1}" type="parTrans" cxnId="{1A862EB3-F974-480D-BF7F-B0B87F0D1981}">
      <dgm:prSet/>
      <dgm:spPr/>
      <dgm:t>
        <a:bodyPr/>
        <a:lstStyle/>
        <a:p>
          <a:endParaRPr lang="el-GR"/>
        </a:p>
      </dgm:t>
    </dgm:pt>
    <dgm:pt modelId="{A52CB255-2316-4C2D-A66F-BB63ADACBA62}" type="sibTrans" cxnId="{1A862EB3-F974-480D-BF7F-B0B87F0D1981}">
      <dgm:prSet/>
      <dgm:spPr/>
      <dgm:t>
        <a:bodyPr/>
        <a:lstStyle/>
        <a:p>
          <a:endParaRPr lang="el-GR"/>
        </a:p>
      </dgm:t>
    </dgm:pt>
    <dgm:pt modelId="{64D1244C-BFFF-420D-AE34-FD6E20287732}">
      <dgm:prSet phldrT="[Κείμενο]"/>
      <dgm:spPr/>
      <dgm:t>
        <a:bodyPr/>
        <a:lstStyle/>
        <a:p>
          <a:r>
            <a:rPr lang="el-GR" dirty="0" smtClean="0"/>
            <a:t>.</a:t>
          </a:r>
          <a:endParaRPr lang="el-GR" dirty="0"/>
        </a:p>
      </dgm:t>
    </dgm:pt>
    <dgm:pt modelId="{39D190CC-B8AD-49F1-A586-C92AEFC15AB4}" type="parTrans" cxnId="{CDE2EBAA-1882-470C-B98F-A0765DC174C9}">
      <dgm:prSet/>
      <dgm:spPr/>
      <dgm:t>
        <a:bodyPr/>
        <a:lstStyle/>
        <a:p>
          <a:endParaRPr lang="el-GR"/>
        </a:p>
      </dgm:t>
    </dgm:pt>
    <dgm:pt modelId="{C2C08386-A144-4A8C-AF66-EDA8CADA5803}" type="sibTrans" cxnId="{CDE2EBAA-1882-470C-B98F-A0765DC174C9}">
      <dgm:prSet/>
      <dgm:spPr/>
      <dgm:t>
        <a:bodyPr/>
        <a:lstStyle/>
        <a:p>
          <a:endParaRPr lang="el-GR"/>
        </a:p>
      </dgm:t>
    </dgm:pt>
    <dgm:pt modelId="{FEE4C58D-904E-40F0-BDD0-F8A45243E465}">
      <dgm:prSet phldrT="[Κείμενο]"/>
      <dgm:spPr/>
      <dgm:t>
        <a:bodyPr/>
        <a:lstStyle/>
        <a:p>
          <a:r>
            <a:rPr lang="el-GR" dirty="0" smtClean="0"/>
            <a:t>Η μαζικότητα και ο μη σχεδιασμένος χαρακτήρας της μετανάστευσης έχει οικονομικές και κοινωνικές συνέπειες για τους μετανάστες και για τον ημεδαπό πληθυσμό</a:t>
          </a:r>
          <a:endParaRPr lang="el-GR" dirty="0"/>
        </a:p>
      </dgm:t>
    </dgm:pt>
    <dgm:pt modelId="{3D60EEB2-3AE0-4786-BAC6-B3F2D67AADD3}" type="parTrans" cxnId="{885C803A-7E1E-470C-BC16-FF62F533235D}">
      <dgm:prSet/>
      <dgm:spPr/>
      <dgm:t>
        <a:bodyPr/>
        <a:lstStyle/>
        <a:p>
          <a:endParaRPr lang="el-GR"/>
        </a:p>
      </dgm:t>
    </dgm:pt>
    <dgm:pt modelId="{61300268-3A78-47CC-90A6-ECC33E33AC57}" type="sibTrans" cxnId="{885C803A-7E1E-470C-BC16-FF62F533235D}">
      <dgm:prSet/>
      <dgm:spPr/>
      <dgm:t>
        <a:bodyPr/>
        <a:lstStyle/>
        <a:p>
          <a:endParaRPr lang="el-GR"/>
        </a:p>
      </dgm:t>
    </dgm:pt>
    <dgm:pt modelId="{B8AA3B7E-466F-4CEA-8368-E82E9AB6A8C6}" type="pres">
      <dgm:prSet presAssocID="{9AEF0C93-5506-447E-B160-F8462B5CDF0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4B0BDEA-9401-4342-BD8F-4B2B9B3EE5E5}" type="pres">
      <dgm:prSet presAssocID="{05613FDC-C470-4C7E-8FF4-095D8CD1F216}" presName="composite" presStyleCnt="0"/>
      <dgm:spPr/>
    </dgm:pt>
    <dgm:pt modelId="{62A07F1C-21D8-47B7-AC86-B2051E9F0D2E}" type="pres">
      <dgm:prSet presAssocID="{05613FDC-C470-4C7E-8FF4-095D8CD1F21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063CEA3-B258-4F9F-B8C0-3E3007789680}" type="pres">
      <dgm:prSet presAssocID="{05613FDC-C470-4C7E-8FF4-095D8CD1F216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67A095-D9A2-4200-B4D7-6AA7CFBB415E}" type="pres">
      <dgm:prSet presAssocID="{D662B4D1-A974-4256-9647-2542D17AFB0D}" presName="sp" presStyleCnt="0"/>
      <dgm:spPr/>
    </dgm:pt>
    <dgm:pt modelId="{A809ED25-6CFE-4B74-8758-483265AB2E79}" type="pres">
      <dgm:prSet presAssocID="{A9963863-EEF6-42A9-B177-013155EB4DA5}" presName="composite" presStyleCnt="0"/>
      <dgm:spPr/>
    </dgm:pt>
    <dgm:pt modelId="{71BEF06E-C2C8-4093-BB16-BFD296F2F490}" type="pres">
      <dgm:prSet presAssocID="{A9963863-EEF6-42A9-B177-013155EB4DA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6DBC6F1-283F-4179-B465-A8F64A676798}" type="pres">
      <dgm:prSet presAssocID="{A9963863-EEF6-42A9-B177-013155EB4DA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2FD95D8-868A-4E4F-9ADC-E8DFA6AEE2E9}" type="pres">
      <dgm:prSet presAssocID="{94CF28C0-0DE0-4BD4-872B-B5A4B56E3EDB}" presName="sp" presStyleCnt="0"/>
      <dgm:spPr/>
    </dgm:pt>
    <dgm:pt modelId="{FE19BC89-2E5D-4D0B-93FD-76CF4547B799}" type="pres">
      <dgm:prSet presAssocID="{64D1244C-BFFF-420D-AE34-FD6E20287732}" presName="composite" presStyleCnt="0"/>
      <dgm:spPr/>
    </dgm:pt>
    <dgm:pt modelId="{F088BB11-3DBE-445E-A4CF-2BB201999E02}" type="pres">
      <dgm:prSet presAssocID="{64D1244C-BFFF-420D-AE34-FD6E2028773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B3DAC05-6B13-4D1E-A519-1673BB38AD63}" type="pres">
      <dgm:prSet presAssocID="{64D1244C-BFFF-420D-AE34-FD6E2028773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4F2E140-2376-4C6C-8E0F-09A954A75184}" type="presOf" srcId="{A9963863-EEF6-42A9-B177-013155EB4DA5}" destId="{71BEF06E-C2C8-4093-BB16-BFD296F2F490}" srcOrd="0" destOrd="0" presId="urn:microsoft.com/office/officeart/2005/8/layout/chevron2"/>
    <dgm:cxn modelId="{F45095AA-30A1-4F4A-B194-A0C73BF57C1F}" srcId="{A9963863-EEF6-42A9-B177-013155EB4DA5}" destId="{64A5E5CC-C20F-466A-8664-29D3C9725AD5}" srcOrd="0" destOrd="0" parTransId="{5BD7E4B6-95A0-4ABF-8CC9-1D0568562897}" sibTransId="{ADBB97C6-8122-4807-AC55-9EABF7B025F4}"/>
    <dgm:cxn modelId="{0297510F-1A81-4F07-B4F0-5CB85A16700E}" type="presOf" srcId="{9AEF0C93-5506-447E-B160-F8462B5CDF0F}" destId="{B8AA3B7E-466F-4CEA-8368-E82E9AB6A8C6}" srcOrd="0" destOrd="0" presId="urn:microsoft.com/office/officeart/2005/8/layout/chevron2"/>
    <dgm:cxn modelId="{004CA582-D7F4-41CA-9752-FDBAB25AD96C}" srcId="{9AEF0C93-5506-447E-B160-F8462B5CDF0F}" destId="{05613FDC-C470-4C7E-8FF4-095D8CD1F216}" srcOrd="0" destOrd="0" parTransId="{C7282A0E-C48C-49C9-A945-96A06A110FA5}" sibTransId="{D662B4D1-A974-4256-9647-2542D17AFB0D}"/>
    <dgm:cxn modelId="{B0BFEBEE-C0B2-49DF-8792-40C1428132CE}" type="presOf" srcId="{FEE4C58D-904E-40F0-BDD0-F8A45243E465}" destId="{DB3DAC05-6B13-4D1E-A519-1673BB38AD63}" srcOrd="0" destOrd="0" presId="urn:microsoft.com/office/officeart/2005/8/layout/chevron2"/>
    <dgm:cxn modelId="{885C803A-7E1E-470C-BC16-FF62F533235D}" srcId="{64D1244C-BFFF-420D-AE34-FD6E20287732}" destId="{FEE4C58D-904E-40F0-BDD0-F8A45243E465}" srcOrd="0" destOrd="0" parTransId="{3D60EEB2-3AE0-4786-BAC6-B3F2D67AADD3}" sibTransId="{61300268-3A78-47CC-90A6-ECC33E33AC57}"/>
    <dgm:cxn modelId="{1A862EB3-F974-480D-BF7F-B0B87F0D1981}" srcId="{A9963863-EEF6-42A9-B177-013155EB4DA5}" destId="{959BC6C3-ACA6-4F3C-ACDF-F5CCBE6F6125}" srcOrd="1" destOrd="0" parTransId="{80FA5525-38CC-47DF-AB9C-E31C9A20D8F1}" sibTransId="{A52CB255-2316-4C2D-A66F-BB63ADACBA62}"/>
    <dgm:cxn modelId="{CC6EB901-0317-4711-98FB-F0A30F50FE85}" type="presOf" srcId="{64A5E5CC-C20F-466A-8664-29D3C9725AD5}" destId="{56DBC6F1-283F-4179-B465-A8F64A676798}" srcOrd="0" destOrd="0" presId="urn:microsoft.com/office/officeart/2005/8/layout/chevron2"/>
    <dgm:cxn modelId="{3D8A188F-1AD7-4761-9F6A-B1526E3950F6}" type="presOf" srcId="{64D1244C-BFFF-420D-AE34-FD6E20287732}" destId="{F088BB11-3DBE-445E-A4CF-2BB201999E02}" srcOrd="0" destOrd="0" presId="urn:microsoft.com/office/officeart/2005/8/layout/chevron2"/>
    <dgm:cxn modelId="{3D41FB4E-5094-4213-8EAC-C1AEDB6C8387}" type="presOf" srcId="{959BC6C3-ACA6-4F3C-ACDF-F5CCBE6F6125}" destId="{56DBC6F1-283F-4179-B465-A8F64A676798}" srcOrd="0" destOrd="1" presId="urn:microsoft.com/office/officeart/2005/8/layout/chevron2"/>
    <dgm:cxn modelId="{75C40F5C-ADE7-48D3-8B06-5DAE52163D4F}" srcId="{9AEF0C93-5506-447E-B160-F8462B5CDF0F}" destId="{A9963863-EEF6-42A9-B177-013155EB4DA5}" srcOrd="1" destOrd="0" parTransId="{9E1D2E37-B246-46A3-89B2-0A541C6F3B71}" sibTransId="{94CF28C0-0DE0-4BD4-872B-B5A4B56E3EDB}"/>
    <dgm:cxn modelId="{EEA42C55-DE02-4C0F-996E-6CB819532841}" srcId="{05613FDC-C470-4C7E-8FF4-095D8CD1F216}" destId="{C29755C1-4EBC-4E80-B6B8-90A961153A69}" srcOrd="0" destOrd="0" parTransId="{5BCB2EED-F674-429A-9D4D-8E6EFE90DA71}" sibTransId="{8BA69EA1-42B5-4A28-B8CC-D43652435631}"/>
    <dgm:cxn modelId="{CDE2EBAA-1882-470C-B98F-A0765DC174C9}" srcId="{9AEF0C93-5506-447E-B160-F8462B5CDF0F}" destId="{64D1244C-BFFF-420D-AE34-FD6E20287732}" srcOrd="2" destOrd="0" parTransId="{39D190CC-B8AD-49F1-A586-C92AEFC15AB4}" sibTransId="{C2C08386-A144-4A8C-AF66-EDA8CADA5803}"/>
    <dgm:cxn modelId="{B740CB6B-35A1-4F2E-8304-45866D53445A}" type="presOf" srcId="{C29755C1-4EBC-4E80-B6B8-90A961153A69}" destId="{0063CEA3-B258-4F9F-B8C0-3E3007789680}" srcOrd="0" destOrd="0" presId="urn:microsoft.com/office/officeart/2005/8/layout/chevron2"/>
    <dgm:cxn modelId="{19F5D16D-FE4D-44E8-A353-01E36ABE6581}" type="presOf" srcId="{05613FDC-C470-4C7E-8FF4-095D8CD1F216}" destId="{62A07F1C-21D8-47B7-AC86-B2051E9F0D2E}" srcOrd="0" destOrd="0" presId="urn:microsoft.com/office/officeart/2005/8/layout/chevron2"/>
    <dgm:cxn modelId="{2704BD65-D638-4947-AB65-D997CC5CBB8E}" type="presParOf" srcId="{B8AA3B7E-466F-4CEA-8368-E82E9AB6A8C6}" destId="{E4B0BDEA-9401-4342-BD8F-4B2B9B3EE5E5}" srcOrd="0" destOrd="0" presId="urn:microsoft.com/office/officeart/2005/8/layout/chevron2"/>
    <dgm:cxn modelId="{ECE1072A-329C-470B-A8BC-C504FDA2624F}" type="presParOf" srcId="{E4B0BDEA-9401-4342-BD8F-4B2B9B3EE5E5}" destId="{62A07F1C-21D8-47B7-AC86-B2051E9F0D2E}" srcOrd="0" destOrd="0" presId="urn:microsoft.com/office/officeart/2005/8/layout/chevron2"/>
    <dgm:cxn modelId="{7D6DD14C-92DA-42D2-A8E5-ECB69098CE17}" type="presParOf" srcId="{E4B0BDEA-9401-4342-BD8F-4B2B9B3EE5E5}" destId="{0063CEA3-B258-4F9F-B8C0-3E3007789680}" srcOrd="1" destOrd="0" presId="urn:microsoft.com/office/officeart/2005/8/layout/chevron2"/>
    <dgm:cxn modelId="{F44E3458-B43E-4EA3-BF9F-E1D9783F1898}" type="presParOf" srcId="{B8AA3B7E-466F-4CEA-8368-E82E9AB6A8C6}" destId="{2B67A095-D9A2-4200-B4D7-6AA7CFBB415E}" srcOrd="1" destOrd="0" presId="urn:microsoft.com/office/officeart/2005/8/layout/chevron2"/>
    <dgm:cxn modelId="{4EF51C8D-4C24-4939-9249-71492A52EDFF}" type="presParOf" srcId="{B8AA3B7E-466F-4CEA-8368-E82E9AB6A8C6}" destId="{A809ED25-6CFE-4B74-8758-483265AB2E79}" srcOrd="2" destOrd="0" presId="urn:microsoft.com/office/officeart/2005/8/layout/chevron2"/>
    <dgm:cxn modelId="{D91B17A6-26D7-4151-9259-A598998A065E}" type="presParOf" srcId="{A809ED25-6CFE-4B74-8758-483265AB2E79}" destId="{71BEF06E-C2C8-4093-BB16-BFD296F2F490}" srcOrd="0" destOrd="0" presId="urn:microsoft.com/office/officeart/2005/8/layout/chevron2"/>
    <dgm:cxn modelId="{0134181E-CD8B-4BFA-871F-1C31F485BECF}" type="presParOf" srcId="{A809ED25-6CFE-4B74-8758-483265AB2E79}" destId="{56DBC6F1-283F-4179-B465-A8F64A676798}" srcOrd="1" destOrd="0" presId="urn:microsoft.com/office/officeart/2005/8/layout/chevron2"/>
    <dgm:cxn modelId="{DFE13119-1403-4BAC-8311-57AF6582F951}" type="presParOf" srcId="{B8AA3B7E-466F-4CEA-8368-E82E9AB6A8C6}" destId="{42FD95D8-868A-4E4F-9ADC-E8DFA6AEE2E9}" srcOrd="3" destOrd="0" presId="urn:microsoft.com/office/officeart/2005/8/layout/chevron2"/>
    <dgm:cxn modelId="{AA3BC1AC-2086-4A70-B7B2-55C3EBC20442}" type="presParOf" srcId="{B8AA3B7E-466F-4CEA-8368-E82E9AB6A8C6}" destId="{FE19BC89-2E5D-4D0B-93FD-76CF4547B799}" srcOrd="4" destOrd="0" presId="urn:microsoft.com/office/officeart/2005/8/layout/chevron2"/>
    <dgm:cxn modelId="{5A409320-3F91-41F2-B824-171602140790}" type="presParOf" srcId="{FE19BC89-2E5D-4D0B-93FD-76CF4547B799}" destId="{F088BB11-3DBE-445E-A4CF-2BB201999E02}" srcOrd="0" destOrd="0" presId="urn:microsoft.com/office/officeart/2005/8/layout/chevron2"/>
    <dgm:cxn modelId="{245EB05E-D811-4FA4-AAF8-9B16EA9E2BC1}" type="presParOf" srcId="{FE19BC89-2E5D-4D0B-93FD-76CF4547B799}" destId="{DB3DAC05-6B13-4D1E-A519-1673BB38AD6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3441FC-FF1A-4B7C-B7B5-4CD63877826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DCBD0BB-A61F-4B72-8BEA-2FA083BDF259}">
      <dgm:prSet phldrT="[Κείμενο]"/>
      <dgm:spPr/>
      <dgm:t>
        <a:bodyPr/>
        <a:lstStyle/>
        <a:p>
          <a:r>
            <a:rPr lang="el-GR" dirty="0" smtClean="0"/>
            <a:t>1922</a:t>
          </a:r>
          <a:endParaRPr lang="el-GR" dirty="0"/>
        </a:p>
      </dgm:t>
    </dgm:pt>
    <dgm:pt modelId="{0C8E7C1B-D6B1-499D-9024-CA43B6B46B83}" type="parTrans" cxnId="{91F4BDF7-041F-4C30-A63E-43C3E3C18A71}">
      <dgm:prSet/>
      <dgm:spPr/>
      <dgm:t>
        <a:bodyPr/>
        <a:lstStyle/>
        <a:p>
          <a:endParaRPr lang="el-GR"/>
        </a:p>
      </dgm:t>
    </dgm:pt>
    <dgm:pt modelId="{9F00A544-EACC-47D2-BF31-6C2120F6B289}" type="sibTrans" cxnId="{91F4BDF7-041F-4C30-A63E-43C3E3C18A71}">
      <dgm:prSet/>
      <dgm:spPr/>
      <dgm:t>
        <a:bodyPr/>
        <a:lstStyle/>
        <a:p>
          <a:endParaRPr lang="el-GR"/>
        </a:p>
      </dgm:t>
    </dgm:pt>
    <dgm:pt modelId="{734AC02A-FA66-472F-B2CF-F61853CAFA91}">
      <dgm:prSet phldrT="[Κείμενο]"/>
      <dgm:spPr/>
      <dgm:t>
        <a:bodyPr/>
        <a:lstStyle/>
        <a:p>
          <a:r>
            <a:rPr lang="el-GR" dirty="0" smtClean="0"/>
            <a:t>μικρασιατική καταστροφή</a:t>
          </a:r>
          <a:endParaRPr lang="el-GR" dirty="0"/>
        </a:p>
      </dgm:t>
    </dgm:pt>
    <dgm:pt modelId="{872C54FD-7DBA-4F5A-9A27-FFBC9C373A44}" type="parTrans" cxnId="{794D964E-7F56-41E2-8713-932F50D696C3}">
      <dgm:prSet/>
      <dgm:spPr/>
      <dgm:t>
        <a:bodyPr/>
        <a:lstStyle/>
        <a:p>
          <a:endParaRPr lang="el-GR"/>
        </a:p>
      </dgm:t>
    </dgm:pt>
    <dgm:pt modelId="{51F3A9B9-C5A4-4A1A-B1DF-8942A606B853}" type="sibTrans" cxnId="{794D964E-7F56-41E2-8713-932F50D696C3}">
      <dgm:prSet/>
      <dgm:spPr/>
      <dgm:t>
        <a:bodyPr/>
        <a:lstStyle/>
        <a:p>
          <a:endParaRPr lang="el-GR"/>
        </a:p>
      </dgm:t>
    </dgm:pt>
    <dgm:pt modelId="{3E554C25-9EF3-4A34-A438-FA0FAE8C65A2}">
      <dgm:prSet phldrT="[Κείμενο]"/>
      <dgm:spPr/>
      <dgm:t>
        <a:bodyPr/>
        <a:lstStyle/>
        <a:p>
          <a:r>
            <a:rPr lang="el-GR" dirty="0" smtClean="0"/>
            <a:t>1946-1949</a:t>
          </a:r>
          <a:endParaRPr lang="el-GR" dirty="0"/>
        </a:p>
      </dgm:t>
    </dgm:pt>
    <dgm:pt modelId="{1430BE81-23DC-4C90-A013-57F059174547}" type="parTrans" cxnId="{7F262FE2-78AE-4CF2-A810-0A17AB2C1D5F}">
      <dgm:prSet/>
      <dgm:spPr/>
      <dgm:t>
        <a:bodyPr/>
        <a:lstStyle/>
        <a:p>
          <a:endParaRPr lang="el-GR"/>
        </a:p>
      </dgm:t>
    </dgm:pt>
    <dgm:pt modelId="{C775E84F-5DAA-4CAE-8BDD-851A490D74AA}" type="sibTrans" cxnId="{7F262FE2-78AE-4CF2-A810-0A17AB2C1D5F}">
      <dgm:prSet/>
      <dgm:spPr/>
      <dgm:t>
        <a:bodyPr/>
        <a:lstStyle/>
        <a:p>
          <a:endParaRPr lang="el-GR"/>
        </a:p>
      </dgm:t>
    </dgm:pt>
    <dgm:pt modelId="{1839252D-F4D1-4F9E-9C17-08A4E4856355}">
      <dgm:prSet phldrT="[Κείμενο]"/>
      <dgm:spPr/>
      <dgm:t>
        <a:bodyPr/>
        <a:lstStyle/>
        <a:p>
          <a:r>
            <a:rPr lang="el-GR" dirty="0" err="1" smtClean="0"/>
            <a:t>εμφυλίος</a:t>
          </a:r>
          <a:r>
            <a:rPr lang="el-GR" dirty="0" smtClean="0"/>
            <a:t> </a:t>
          </a:r>
          <a:r>
            <a:rPr lang="el-GR" dirty="0" err="1" smtClean="0"/>
            <a:t>πολέμος</a:t>
          </a:r>
          <a:r>
            <a:rPr lang="el-GR" dirty="0" smtClean="0"/>
            <a:t> </a:t>
          </a:r>
          <a:endParaRPr lang="el-GR" dirty="0"/>
        </a:p>
      </dgm:t>
    </dgm:pt>
    <dgm:pt modelId="{253DF764-A46B-47CF-BF17-E300BC2139CA}" type="parTrans" cxnId="{2F4FD55D-5FBB-4E22-814C-946D782845A4}">
      <dgm:prSet/>
      <dgm:spPr/>
      <dgm:t>
        <a:bodyPr/>
        <a:lstStyle/>
        <a:p>
          <a:endParaRPr lang="el-GR"/>
        </a:p>
      </dgm:t>
    </dgm:pt>
    <dgm:pt modelId="{39998635-E864-419F-BCF7-5BC99A7FCA60}" type="sibTrans" cxnId="{2F4FD55D-5FBB-4E22-814C-946D782845A4}">
      <dgm:prSet/>
      <dgm:spPr/>
      <dgm:t>
        <a:bodyPr/>
        <a:lstStyle/>
        <a:p>
          <a:endParaRPr lang="el-GR"/>
        </a:p>
      </dgm:t>
    </dgm:pt>
    <dgm:pt modelId="{00ED16F8-128F-4BF2-A38E-AEAEE33A1DD0}">
      <dgm:prSet phldrT="[Κείμενο]"/>
      <dgm:spPr/>
      <dgm:t>
        <a:bodyPr/>
        <a:lstStyle/>
        <a:p>
          <a:r>
            <a:rPr lang="el-GR" dirty="0" smtClean="0"/>
            <a:t>1974</a:t>
          </a:r>
          <a:endParaRPr lang="el-GR" dirty="0"/>
        </a:p>
      </dgm:t>
    </dgm:pt>
    <dgm:pt modelId="{7C00E1A3-6BA8-440F-BF6B-8FA2025CE05C}" type="parTrans" cxnId="{78525F6B-A5EB-409E-BC41-333C774173DF}">
      <dgm:prSet/>
      <dgm:spPr/>
      <dgm:t>
        <a:bodyPr/>
        <a:lstStyle/>
        <a:p>
          <a:endParaRPr lang="el-GR"/>
        </a:p>
      </dgm:t>
    </dgm:pt>
    <dgm:pt modelId="{791CD993-992F-4749-AED1-1F5177D78297}" type="sibTrans" cxnId="{78525F6B-A5EB-409E-BC41-333C774173DF}">
      <dgm:prSet/>
      <dgm:spPr/>
      <dgm:t>
        <a:bodyPr/>
        <a:lstStyle/>
        <a:p>
          <a:endParaRPr lang="el-GR"/>
        </a:p>
      </dgm:t>
    </dgm:pt>
    <dgm:pt modelId="{513474DB-A5ED-4F63-948F-831204E83F5B}">
      <dgm:prSet phldrT="[Κείμενο]"/>
      <dgm:spPr/>
      <dgm:t>
        <a:bodyPr/>
        <a:lstStyle/>
        <a:p>
          <a:r>
            <a:rPr lang="el-GR" dirty="0" smtClean="0"/>
            <a:t>τουρκική εισβολή στην Κύπρο </a:t>
          </a:r>
          <a:endParaRPr lang="el-GR" dirty="0"/>
        </a:p>
      </dgm:t>
    </dgm:pt>
    <dgm:pt modelId="{B619CBE3-6398-48E7-A8B1-7E8D4EEED5F8}" type="parTrans" cxnId="{C118DF86-7191-4DAF-8692-DB7233B0AE93}">
      <dgm:prSet/>
      <dgm:spPr/>
      <dgm:t>
        <a:bodyPr/>
        <a:lstStyle/>
        <a:p>
          <a:endParaRPr lang="el-GR"/>
        </a:p>
      </dgm:t>
    </dgm:pt>
    <dgm:pt modelId="{649918AD-6885-44BD-AD5B-6E06E4ED9296}" type="sibTrans" cxnId="{C118DF86-7191-4DAF-8692-DB7233B0AE93}">
      <dgm:prSet/>
      <dgm:spPr/>
      <dgm:t>
        <a:bodyPr/>
        <a:lstStyle/>
        <a:p>
          <a:endParaRPr lang="el-GR"/>
        </a:p>
      </dgm:t>
    </dgm:pt>
    <dgm:pt modelId="{AFD9A274-7D14-48CF-A1F6-452F79BF0C5E}" type="pres">
      <dgm:prSet presAssocID="{E03441FC-FF1A-4B7C-B7B5-4CD63877826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FEA8C49-4C6F-49BC-A76C-EFBAA7D69294}" type="pres">
      <dgm:prSet presAssocID="{DDCBD0BB-A61F-4B72-8BEA-2FA083BDF259}" presName="linNode" presStyleCnt="0"/>
      <dgm:spPr/>
    </dgm:pt>
    <dgm:pt modelId="{3F87C646-8649-43C0-A577-56A0E8A22C43}" type="pres">
      <dgm:prSet presAssocID="{DDCBD0BB-A61F-4B72-8BEA-2FA083BDF25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4CE1F76-4317-4819-929D-C30B132C73E4}" type="pres">
      <dgm:prSet presAssocID="{DDCBD0BB-A61F-4B72-8BEA-2FA083BDF259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DA7CE1D-2CDB-4927-B505-3C5145ADE8DB}" type="pres">
      <dgm:prSet presAssocID="{9F00A544-EACC-47D2-BF31-6C2120F6B289}" presName="sp" presStyleCnt="0"/>
      <dgm:spPr/>
    </dgm:pt>
    <dgm:pt modelId="{3FF0746C-8039-4336-987F-AFFB513BE26F}" type="pres">
      <dgm:prSet presAssocID="{3E554C25-9EF3-4A34-A438-FA0FAE8C65A2}" presName="linNode" presStyleCnt="0"/>
      <dgm:spPr/>
    </dgm:pt>
    <dgm:pt modelId="{F094004B-3E4F-4884-BE64-4C583A69A349}" type="pres">
      <dgm:prSet presAssocID="{3E554C25-9EF3-4A34-A438-FA0FAE8C65A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0EC7590-2185-4D8F-BC1F-6AEBFD7004A6}" type="pres">
      <dgm:prSet presAssocID="{3E554C25-9EF3-4A34-A438-FA0FAE8C65A2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49D91DF-46A2-457D-A8D5-854BD441DB40}" type="pres">
      <dgm:prSet presAssocID="{C775E84F-5DAA-4CAE-8BDD-851A490D74AA}" presName="sp" presStyleCnt="0"/>
      <dgm:spPr/>
    </dgm:pt>
    <dgm:pt modelId="{015FF63B-56B5-4B71-B2CE-A7F9D109F868}" type="pres">
      <dgm:prSet presAssocID="{00ED16F8-128F-4BF2-A38E-AEAEE33A1DD0}" presName="linNode" presStyleCnt="0"/>
      <dgm:spPr/>
    </dgm:pt>
    <dgm:pt modelId="{FB9267FA-68D6-43D2-A4C6-353687AE42FF}" type="pres">
      <dgm:prSet presAssocID="{00ED16F8-128F-4BF2-A38E-AEAEE33A1DD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DD7761B-2908-42EE-981E-53CB597659FB}" type="pres">
      <dgm:prSet presAssocID="{00ED16F8-128F-4BF2-A38E-AEAEE33A1DD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1F4BDF7-041F-4C30-A63E-43C3E3C18A71}" srcId="{E03441FC-FF1A-4B7C-B7B5-4CD63877826C}" destId="{DDCBD0BB-A61F-4B72-8BEA-2FA083BDF259}" srcOrd="0" destOrd="0" parTransId="{0C8E7C1B-D6B1-499D-9024-CA43B6B46B83}" sibTransId="{9F00A544-EACC-47D2-BF31-6C2120F6B289}"/>
    <dgm:cxn modelId="{C3B66159-D796-4B8A-AEA9-74F1DFDFDF11}" type="presOf" srcId="{DDCBD0BB-A61F-4B72-8BEA-2FA083BDF259}" destId="{3F87C646-8649-43C0-A577-56A0E8A22C43}" srcOrd="0" destOrd="0" presId="urn:microsoft.com/office/officeart/2005/8/layout/vList5"/>
    <dgm:cxn modelId="{53920AB6-2A97-4BF5-9590-EAB6ACBEC2AA}" type="presOf" srcId="{734AC02A-FA66-472F-B2CF-F61853CAFA91}" destId="{14CE1F76-4317-4819-929D-C30B132C73E4}" srcOrd="0" destOrd="0" presId="urn:microsoft.com/office/officeart/2005/8/layout/vList5"/>
    <dgm:cxn modelId="{9B07E370-9F24-4491-B60D-CFE0E92089B0}" type="presOf" srcId="{3E554C25-9EF3-4A34-A438-FA0FAE8C65A2}" destId="{F094004B-3E4F-4884-BE64-4C583A69A349}" srcOrd="0" destOrd="0" presId="urn:microsoft.com/office/officeart/2005/8/layout/vList5"/>
    <dgm:cxn modelId="{794D964E-7F56-41E2-8713-932F50D696C3}" srcId="{DDCBD0BB-A61F-4B72-8BEA-2FA083BDF259}" destId="{734AC02A-FA66-472F-B2CF-F61853CAFA91}" srcOrd="0" destOrd="0" parTransId="{872C54FD-7DBA-4F5A-9A27-FFBC9C373A44}" sibTransId="{51F3A9B9-C5A4-4A1A-B1DF-8942A606B853}"/>
    <dgm:cxn modelId="{92E49CC3-02BA-4BB0-8FE5-87A0DCAF6C91}" type="presOf" srcId="{513474DB-A5ED-4F63-948F-831204E83F5B}" destId="{1DD7761B-2908-42EE-981E-53CB597659FB}" srcOrd="0" destOrd="0" presId="urn:microsoft.com/office/officeart/2005/8/layout/vList5"/>
    <dgm:cxn modelId="{7F262FE2-78AE-4CF2-A810-0A17AB2C1D5F}" srcId="{E03441FC-FF1A-4B7C-B7B5-4CD63877826C}" destId="{3E554C25-9EF3-4A34-A438-FA0FAE8C65A2}" srcOrd="1" destOrd="0" parTransId="{1430BE81-23DC-4C90-A013-57F059174547}" sibTransId="{C775E84F-5DAA-4CAE-8BDD-851A490D74AA}"/>
    <dgm:cxn modelId="{6643F030-5FDB-46FD-86D4-04F706271E2F}" type="presOf" srcId="{00ED16F8-128F-4BF2-A38E-AEAEE33A1DD0}" destId="{FB9267FA-68D6-43D2-A4C6-353687AE42FF}" srcOrd="0" destOrd="0" presId="urn:microsoft.com/office/officeart/2005/8/layout/vList5"/>
    <dgm:cxn modelId="{70B0F879-EF55-49D7-B7EF-C8EAA2079BF4}" type="presOf" srcId="{E03441FC-FF1A-4B7C-B7B5-4CD63877826C}" destId="{AFD9A274-7D14-48CF-A1F6-452F79BF0C5E}" srcOrd="0" destOrd="0" presId="urn:microsoft.com/office/officeart/2005/8/layout/vList5"/>
    <dgm:cxn modelId="{78525F6B-A5EB-409E-BC41-333C774173DF}" srcId="{E03441FC-FF1A-4B7C-B7B5-4CD63877826C}" destId="{00ED16F8-128F-4BF2-A38E-AEAEE33A1DD0}" srcOrd="2" destOrd="0" parTransId="{7C00E1A3-6BA8-440F-BF6B-8FA2025CE05C}" sibTransId="{791CD993-992F-4749-AED1-1F5177D78297}"/>
    <dgm:cxn modelId="{C118DF86-7191-4DAF-8692-DB7233B0AE93}" srcId="{00ED16F8-128F-4BF2-A38E-AEAEE33A1DD0}" destId="{513474DB-A5ED-4F63-948F-831204E83F5B}" srcOrd="0" destOrd="0" parTransId="{B619CBE3-6398-48E7-A8B1-7E8D4EEED5F8}" sibTransId="{649918AD-6885-44BD-AD5B-6E06E4ED9296}"/>
    <dgm:cxn modelId="{614FBE50-5A8D-495A-A492-5BC3760B0ED2}" type="presOf" srcId="{1839252D-F4D1-4F9E-9C17-08A4E4856355}" destId="{40EC7590-2185-4D8F-BC1F-6AEBFD7004A6}" srcOrd="0" destOrd="0" presId="urn:microsoft.com/office/officeart/2005/8/layout/vList5"/>
    <dgm:cxn modelId="{2F4FD55D-5FBB-4E22-814C-946D782845A4}" srcId="{3E554C25-9EF3-4A34-A438-FA0FAE8C65A2}" destId="{1839252D-F4D1-4F9E-9C17-08A4E4856355}" srcOrd="0" destOrd="0" parTransId="{253DF764-A46B-47CF-BF17-E300BC2139CA}" sibTransId="{39998635-E864-419F-BCF7-5BC99A7FCA60}"/>
    <dgm:cxn modelId="{5B20D137-76F0-461F-A7EB-8AB94F5E8A85}" type="presParOf" srcId="{AFD9A274-7D14-48CF-A1F6-452F79BF0C5E}" destId="{6FEA8C49-4C6F-49BC-A76C-EFBAA7D69294}" srcOrd="0" destOrd="0" presId="urn:microsoft.com/office/officeart/2005/8/layout/vList5"/>
    <dgm:cxn modelId="{4328E6DF-565E-4DEC-A85C-C2755A54CD97}" type="presParOf" srcId="{6FEA8C49-4C6F-49BC-A76C-EFBAA7D69294}" destId="{3F87C646-8649-43C0-A577-56A0E8A22C43}" srcOrd="0" destOrd="0" presId="urn:microsoft.com/office/officeart/2005/8/layout/vList5"/>
    <dgm:cxn modelId="{08F02313-AF29-440C-B723-902B4EB44D73}" type="presParOf" srcId="{6FEA8C49-4C6F-49BC-A76C-EFBAA7D69294}" destId="{14CE1F76-4317-4819-929D-C30B132C73E4}" srcOrd="1" destOrd="0" presId="urn:microsoft.com/office/officeart/2005/8/layout/vList5"/>
    <dgm:cxn modelId="{2C558BDD-288D-4FC5-961C-1B20D5CE6429}" type="presParOf" srcId="{AFD9A274-7D14-48CF-A1F6-452F79BF0C5E}" destId="{EDA7CE1D-2CDB-4927-B505-3C5145ADE8DB}" srcOrd="1" destOrd="0" presId="urn:microsoft.com/office/officeart/2005/8/layout/vList5"/>
    <dgm:cxn modelId="{DE1C19BD-F985-45C9-B991-D038E5F30AFA}" type="presParOf" srcId="{AFD9A274-7D14-48CF-A1F6-452F79BF0C5E}" destId="{3FF0746C-8039-4336-987F-AFFB513BE26F}" srcOrd="2" destOrd="0" presId="urn:microsoft.com/office/officeart/2005/8/layout/vList5"/>
    <dgm:cxn modelId="{EB9E9FF4-69F0-4702-92A0-C22677EBB7CC}" type="presParOf" srcId="{3FF0746C-8039-4336-987F-AFFB513BE26F}" destId="{F094004B-3E4F-4884-BE64-4C583A69A349}" srcOrd="0" destOrd="0" presId="urn:microsoft.com/office/officeart/2005/8/layout/vList5"/>
    <dgm:cxn modelId="{76541E4E-D945-4FD5-AFFD-2F0016A172BF}" type="presParOf" srcId="{3FF0746C-8039-4336-987F-AFFB513BE26F}" destId="{40EC7590-2185-4D8F-BC1F-6AEBFD7004A6}" srcOrd="1" destOrd="0" presId="urn:microsoft.com/office/officeart/2005/8/layout/vList5"/>
    <dgm:cxn modelId="{1D55C16C-3094-4A08-8513-D3EC35A9B878}" type="presParOf" srcId="{AFD9A274-7D14-48CF-A1F6-452F79BF0C5E}" destId="{D49D91DF-46A2-457D-A8D5-854BD441DB40}" srcOrd="3" destOrd="0" presId="urn:microsoft.com/office/officeart/2005/8/layout/vList5"/>
    <dgm:cxn modelId="{BFC7003D-EB2A-4937-93EA-D9150E6B90D3}" type="presParOf" srcId="{AFD9A274-7D14-48CF-A1F6-452F79BF0C5E}" destId="{015FF63B-56B5-4B71-B2CE-A7F9D109F868}" srcOrd="4" destOrd="0" presId="urn:microsoft.com/office/officeart/2005/8/layout/vList5"/>
    <dgm:cxn modelId="{50133EB0-B5FF-442B-9C4C-A82239978B5C}" type="presParOf" srcId="{015FF63B-56B5-4B71-B2CE-A7F9D109F868}" destId="{FB9267FA-68D6-43D2-A4C6-353687AE42FF}" srcOrd="0" destOrd="0" presId="urn:microsoft.com/office/officeart/2005/8/layout/vList5"/>
    <dgm:cxn modelId="{36A32488-E828-4D3A-845E-761DDF985AF9}" type="presParOf" srcId="{015FF63B-56B5-4B71-B2CE-A7F9D109F868}" destId="{1DD7761B-2908-42EE-981E-53CB597659F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585B5-0FC7-4157-B5D3-E30D85F1DE47}">
      <dsp:nvSpPr>
        <dsp:cNvPr id="0" name=""/>
        <dsp:cNvSpPr/>
      </dsp:nvSpPr>
      <dsp:spPr>
        <a:xfrm>
          <a:off x="0" y="0"/>
          <a:ext cx="3193461" cy="317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500" kern="1200" dirty="0" smtClean="0"/>
            <a:t>Εξωτερική μετανάστευση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sz="25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sz="25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l-GR" sz="25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600" kern="1200" dirty="0" smtClean="0"/>
            <a:t>ηπειρωτική  υπερπόντια</a:t>
          </a:r>
          <a:endParaRPr lang="el-GR" sz="1600" kern="1200" dirty="0"/>
        </a:p>
      </dsp:txBody>
      <dsp:txXfrm>
        <a:off x="0" y="0"/>
        <a:ext cx="3193461" cy="3171845"/>
      </dsp:txXfrm>
    </dsp:sp>
    <dsp:sp modelId="{2BFD60C1-CDB3-4410-BBCE-F025284271A5}">
      <dsp:nvSpPr>
        <dsp:cNvPr id="0" name=""/>
        <dsp:cNvSpPr/>
      </dsp:nvSpPr>
      <dsp:spPr>
        <a:xfrm>
          <a:off x="3507146" y="873189"/>
          <a:ext cx="2475937" cy="1426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900" kern="1200" dirty="0" smtClean="0"/>
            <a:t>Εσωτερική μετανάστευση </a:t>
          </a:r>
          <a:endParaRPr lang="el-GR" sz="2900" kern="1200" dirty="0"/>
        </a:p>
      </dsp:txBody>
      <dsp:txXfrm>
        <a:off x="3507146" y="873189"/>
        <a:ext cx="2475937" cy="1426603"/>
      </dsp:txXfrm>
    </dsp:sp>
    <dsp:sp modelId="{BE18C14D-E2B7-4F2A-88D8-FBAABBBE5852}">
      <dsp:nvSpPr>
        <dsp:cNvPr id="0" name=""/>
        <dsp:cNvSpPr/>
      </dsp:nvSpPr>
      <dsp:spPr>
        <a:xfrm>
          <a:off x="4771179" y="3366264"/>
          <a:ext cx="1932830" cy="11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900" kern="1200" dirty="0" smtClean="0"/>
            <a:t>εκούσια</a:t>
          </a:r>
          <a:endParaRPr lang="el-GR" sz="2900" kern="1200" dirty="0"/>
        </a:p>
      </dsp:txBody>
      <dsp:txXfrm>
        <a:off x="4771179" y="3366264"/>
        <a:ext cx="1932830" cy="1159698"/>
      </dsp:txXfrm>
    </dsp:sp>
    <dsp:sp modelId="{9BCDAF4C-2975-428F-9534-3C9F760B678E}">
      <dsp:nvSpPr>
        <dsp:cNvPr id="0" name=""/>
        <dsp:cNvSpPr/>
      </dsp:nvSpPr>
      <dsp:spPr>
        <a:xfrm>
          <a:off x="85427" y="3275402"/>
          <a:ext cx="1932830" cy="11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900" kern="1200" dirty="0" smtClean="0"/>
            <a:t>η ακούσια </a:t>
          </a:r>
          <a:endParaRPr lang="el-GR" sz="2900" kern="1200" dirty="0"/>
        </a:p>
      </dsp:txBody>
      <dsp:txXfrm>
        <a:off x="85427" y="3275402"/>
        <a:ext cx="1932830" cy="1159698"/>
      </dsp:txXfrm>
    </dsp:sp>
    <dsp:sp modelId="{FA09FCE5-9C85-44C1-85D9-3555F587BCB7}">
      <dsp:nvSpPr>
        <dsp:cNvPr id="0" name=""/>
        <dsp:cNvSpPr/>
      </dsp:nvSpPr>
      <dsp:spPr>
        <a:xfrm>
          <a:off x="2547815" y="3366264"/>
          <a:ext cx="1932830" cy="115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900" kern="1200" dirty="0" smtClean="0"/>
            <a:t>η οικολογική </a:t>
          </a:r>
          <a:endParaRPr lang="el-GR" sz="2900" kern="1200" dirty="0"/>
        </a:p>
      </dsp:txBody>
      <dsp:txXfrm>
        <a:off x="2547815" y="3366264"/>
        <a:ext cx="1932830" cy="11596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86CBCE-FF29-4B38-AD55-6FC5AF7E62FF}">
      <dsp:nvSpPr>
        <dsp:cNvPr id="0" name=""/>
        <dsp:cNvSpPr/>
      </dsp:nvSpPr>
      <dsp:spPr>
        <a:xfrm rot="5400000">
          <a:off x="-140638" y="143137"/>
          <a:ext cx="937591" cy="6563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.</a:t>
          </a:r>
          <a:endParaRPr lang="el-GR" sz="1800" kern="1200" dirty="0"/>
        </a:p>
      </dsp:txBody>
      <dsp:txXfrm rot="-5400000">
        <a:off x="2" y="330655"/>
        <a:ext cx="656313" cy="281278"/>
      </dsp:txXfrm>
    </dsp:sp>
    <dsp:sp modelId="{92AEBE6B-09D3-40FB-AC74-30DD96B2D66D}">
      <dsp:nvSpPr>
        <dsp:cNvPr id="0" name=""/>
        <dsp:cNvSpPr/>
      </dsp:nvSpPr>
      <dsp:spPr>
        <a:xfrm rot="5400000">
          <a:off x="3561510" y="-2875477"/>
          <a:ext cx="609434" cy="64636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η «σχεδιασμένη μετανάστευση» από μια χώρα σε άλλη όταν συντελείται λύνει προβλήματα.</a:t>
          </a:r>
          <a:endParaRPr lang="el-GR" sz="1600" kern="1200" dirty="0"/>
        </a:p>
      </dsp:txBody>
      <dsp:txXfrm rot="-5400000">
        <a:off x="634401" y="81382"/>
        <a:ext cx="6433902" cy="549934"/>
      </dsp:txXfrm>
    </dsp:sp>
    <dsp:sp modelId="{4D3C7282-A7EE-4564-9D2B-BF3265D63A47}">
      <dsp:nvSpPr>
        <dsp:cNvPr id="0" name=""/>
        <dsp:cNvSpPr/>
      </dsp:nvSpPr>
      <dsp:spPr>
        <a:xfrm rot="5400000">
          <a:off x="-140638" y="1511883"/>
          <a:ext cx="937591" cy="6563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.</a:t>
          </a:r>
          <a:endParaRPr lang="el-GR" sz="1800" kern="1200" dirty="0"/>
        </a:p>
      </dsp:txBody>
      <dsp:txXfrm rot="-5400000">
        <a:off x="2" y="1699401"/>
        <a:ext cx="656313" cy="281278"/>
      </dsp:txXfrm>
    </dsp:sp>
    <dsp:sp modelId="{369DAA5F-C963-4E69-84B0-6D1048797DCC}">
      <dsp:nvSpPr>
        <dsp:cNvPr id="0" name=""/>
        <dsp:cNvSpPr/>
      </dsp:nvSpPr>
      <dsp:spPr>
        <a:xfrm rot="5400000">
          <a:off x="3015603" y="-1555863"/>
          <a:ext cx="1745072" cy="64636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l-G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l-GR" sz="7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Η υψηλή ανεργία και τα χαμηλά ημερομίσθια σε μια χώρα  οδηγεί πολλούς ανέργους να σκεφθούν ως λύση τη μετανάστευση.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l-GR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Αν μια άλλη χώρα ζητάει εργατικό δυναμικό αρμονικά»</a:t>
          </a:r>
          <a:r>
            <a:rPr lang="el-GR" sz="1600" kern="1200" dirty="0" smtClean="0">
              <a:solidFill>
                <a:schemeClr val="accent6"/>
              </a:solidFill>
            </a:rPr>
            <a:t> ,</a:t>
          </a:r>
          <a:r>
            <a:rPr lang="el-GR" sz="1600" kern="1200" dirty="0" smtClean="0"/>
            <a:t>τότε η μετανάστευση πραγματοποιείται με σχετικά ελάχιστα προβλήματα.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l-GR" sz="1400" kern="1200" dirty="0"/>
        </a:p>
      </dsp:txBody>
      <dsp:txXfrm rot="-5400000">
        <a:off x="656314" y="888613"/>
        <a:ext cx="6378465" cy="1574698"/>
      </dsp:txXfrm>
    </dsp:sp>
    <dsp:sp modelId="{34F07449-104E-4E14-AA47-FDFECE172017}">
      <dsp:nvSpPr>
        <dsp:cNvPr id="0" name=""/>
        <dsp:cNvSpPr/>
      </dsp:nvSpPr>
      <dsp:spPr>
        <a:xfrm rot="5400000">
          <a:off x="-140638" y="2875622"/>
          <a:ext cx="937591" cy="6563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.</a:t>
          </a:r>
          <a:endParaRPr lang="el-GR" sz="1800" kern="1200" dirty="0"/>
        </a:p>
      </dsp:txBody>
      <dsp:txXfrm rot="-5400000">
        <a:off x="2" y="3063140"/>
        <a:ext cx="656313" cy="281278"/>
      </dsp:txXfrm>
    </dsp:sp>
    <dsp:sp modelId="{13451BF2-1C5C-41AB-9F13-01D93C91D1F6}">
      <dsp:nvSpPr>
        <dsp:cNvPr id="0" name=""/>
        <dsp:cNvSpPr/>
      </dsp:nvSpPr>
      <dsp:spPr>
        <a:xfrm rot="5400000">
          <a:off x="3260273" y="-192124"/>
          <a:ext cx="1255733" cy="64636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Για παράδειγμα, η «σχεδιασμένη μετανάστευση» που είχε εφαρμόσει η Δυτική Γερμανία, μετά τον Β' Παγκόσμιο Πόλεμο. </a:t>
          </a:r>
          <a:endParaRPr lang="el-GR" sz="1600" kern="1200" dirty="0"/>
        </a:p>
      </dsp:txBody>
      <dsp:txXfrm rot="-5400000">
        <a:off x="656314" y="2473135"/>
        <a:ext cx="6402352" cy="11331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07F1C-21D8-47B7-AC86-B2051E9F0D2E}">
      <dsp:nvSpPr>
        <dsp:cNvPr id="0" name=""/>
        <dsp:cNvSpPr/>
      </dsp:nvSpPr>
      <dsp:spPr>
        <a:xfrm rot="5400000">
          <a:off x="-247800" y="249367"/>
          <a:ext cx="1652003" cy="11564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.</a:t>
          </a:r>
          <a:endParaRPr lang="el-GR" sz="3200" kern="1200" dirty="0"/>
        </a:p>
      </dsp:txBody>
      <dsp:txXfrm rot="-5400000">
        <a:off x="1" y="579767"/>
        <a:ext cx="1156402" cy="495601"/>
      </dsp:txXfrm>
    </dsp:sp>
    <dsp:sp modelId="{0063CEA3-B258-4F9F-B8C0-3E3007789680}">
      <dsp:nvSpPr>
        <dsp:cNvPr id="0" name=""/>
        <dsp:cNvSpPr/>
      </dsp:nvSpPr>
      <dsp:spPr>
        <a:xfrm rot="5400000">
          <a:off x="3220291" y="-2062321"/>
          <a:ext cx="1073802" cy="52015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Σήμερα η μετανάστευση δεν γίνεται σχεδιασμένα. </a:t>
          </a:r>
          <a:endParaRPr lang="el-GR" sz="1500" kern="1200" dirty="0"/>
        </a:p>
      </dsp:txBody>
      <dsp:txXfrm rot="-5400000">
        <a:off x="1156403" y="53986"/>
        <a:ext cx="5149160" cy="968964"/>
      </dsp:txXfrm>
    </dsp:sp>
    <dsp:sp modelId="{71BEF06E-C2C8-4093-BB16-BFD296F2F490}">
      <dsp:nvSpPr>
        <dsp:cNvPr id="0" name=""/>
        <dsp:cNvSpPr/>
      </dsp:nvSpPr>
      <dsp:spPr>
        <a:xfrm rot="5400000">
          <a:off x="-247800" y="1707814"/>
          <a:ext cx="1652003" cy="11564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.</a:t>
          </a:r>
          <a:endParaRPr lang="el-GR" sz="3200" kern="1200" dirty="0"/>
        </a:p>
      </dsp:txBody>
      <dsp:txXfrm rot="-5400000">
        <a:off x="1" y="2038214"/>
        <a:ext cx="1156402" cy="495601"/>
      </dsp:txXfrm>
    </dsp:sp>
    <dsp:sp modelId="{56DBC6F1-283F-4179-B465-A8F64A676798}">
      <dsp:nvSpPr>
        <dsp:cNvPr id="0" name=""/>
        <dsp:cNvSpPr/>
      </dsp:nvSpPr>
      <dsp:spPr>
        <a:xfrm rot="5400000">
          <a:off x="3220291" y="-603874"/>
          <a:ext cx="1073802" cy="52015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Μεγάλα μεταναστευτικά κύματα, κυρίως από την Ασία και την Αφρική,</a:t>
          </a:r>
          <a:endParaRPr lang="el-G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εξαιτίας της καταστροφής του περιβάλλοντος, των πολέμων, της φτώχειας και της αναζήτησης καλύτερης ζωής</a:t>
          </a:r>
          <a:endParaRPr lang="el-GR" sz="1500" kern="1200" dirty="0"/>
        </a:p>
      </dsp:txBody>
      <dsp:txXfrm rot="-5400000">
        <a:off x="1156403" y="1512433"/>
        <a:ext cx="5149160" cy="968964"/>
      </dsp:txXfrm>
    </dsp:sp>
    <dsp:sp modelId="{F088BB11-3DBE-445E-A4CF-2BB201999E02}">
      <dsp:nvSpPr>
        <dsp:cNvPr id="0" name=""/>
        <dsp:cNvSpPr/>
      </dsp:nvSpPr>
      <dsp:spPr>
        <a:xfrm rot="5400000">
          <a:off x="-247800" y="3166262"/>
          <a:ext cx="1652003" cy="11564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.</a:t>
          </a:r>
          <a:endParaRPr lang="el-GR" sz="3200" kern="1200" dirty="0"/>
        </a:p>
      </dsp:txBody>
      <dsp:txXfrm rot="-5400000">
        <a:off x="1" y="3496662"/>
        <a:ext cx="1156402" cy="495601"/>
      </dsp:txXfrm>
    </dsp:sp>
    <dsp:sp modelId="{DB3DAC05-6B13-4D1E-A519-1673BB38AD63}">
      <dsp:nvSpPr>
        <dsp:cNvPr id="0" name=""/>
        <dsp:cNvSpPr/>
      </dsp:nvSpPr>
      <dsp:spPr>
        <a:xfrm rot="5400000">
          <a:off x="3220291" y="854573"/>
          <a:ext cx="1073802" cy="52015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500" kern="1200" dirty="0" smtClean="0"/>
            <a:t>Η μαζικότητα και ο μη σχεδιασμένος χαρακτήρας της μετανάστευσης έχει οικονομικές και κοινωνικές συνέπειες για τους μετανάστες και για τον ημεδαπό πληθυσμό</a:t>
          </a:r>
          <a:endParaRPr lang="el-GR" sz="1500" kern="1200" dirty="0"/>
        </a:p>
      </dsp:txBody>
      <dsp:txXfrm rot="-5400000">
        <a:off x="1156403" y="2970881"/>
        <a:ext cx="5149160" cy="9689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E1F76-4317-4819-929D-C30B132C73E4}">
      <dsp:nvSpPr>
        <dsp:cNvPr id="0" name=""/>
        <dsp:cNvSpPr/>
      </dsp:nvSpPr>
      <dsp:spPr>
        <a:xfrm rot="5400000">
          <a:off x="4198891" y="-1535996"/>
          <a:ext cx="1123474" cy="448059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100" kern="1200" dirty="0" smtClean="0"/>
            <a:t>μικρασιατική καταστροφή</a:t>
          </a:r>
          <a:endParaRPr lang="el-GR" sz="3100" kern="1200" dirty="0"/>
        </a:p>
      </dsp:txBody>
      <dsp:txXfrm rot="-5400000">
        <a:off x="2520333" y="197405"/>
        <a:ext cx="4425748" cy="1013788"/>
      </dsp:txXfrm>
    </dsp:sp>
    <dsp:sp modelId="{3F87C646-8649-43C0-A577-56A0E8A22C43}">
      <dsp:nvSpPr>
        <dsp:cNvPr id="0" name=""/>
        <dsp:cNvSpPr/>
      </dsp:nvSpPr>
      <dsp:spPr>
        <a:xfrm>
          <a:off x="0" y="2127"/>
          <a:ext cx="2520332" cy="14043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900" kern="1200" dirty="0" smtClean="0"/>
            <a:t>1922</a:t>
          </a:r>
          <a:endParaRPr lang="el-GR" sz="3900" kern="1200" dirty="0"/>
        </a:p>
      </dsp:txBody>
      <dsp:txXfrm>
        <a:off x="68554" y="70681"/>
        <a:ext cx="2383224" cy="1267234"/>
      </dsp:txXfrm>
    </dsp:sp>
    <dsp:sp modelId="{40EC7590-2185-4D8F-BC1F-6AEBFD7004A6}">
      <dsp:nvSpPr>
        <dsp:cNvPr id="0" name=""/>
        <dsp:cNvSpPr/>
      </dsp:nvSpPr>
      <dsp:spPr>
        <a:xfrm rot="5400000">
          <a:off x="4198891" y="-61436"/>
          <a:ext cx="1123474" cy="448059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100" kern="1200" dirty="0" err="1" smtClean="0"/>
            <a:t>εμφυλίος</a:t>
          </a:r>
          <a:r>
            <a:rPr lang="el-GR" sz="3100" kern="1200" dirty="0" smtClean="0"/>
            <a:t> </a:t>
          </a:r>
          <a:r>
            <a:rPr lang="el-GR" sz="3100" kern="1200" dirty="0" err="1" smtClean="0"/>
            <a:t>πολέμος</a:t>
          </a:r>
          <a:r>
            <a:rPr lang="el-GR" sz="3100" kern="1200" dirty="0" smtClean="0"/>
            <a:t> </a:t>
          </a:r>
          <a:endParaRPr lang="el-GR" sz="3100" kern="1200" dirty="0"/>
        </a:p>
      </dsp:txBody>
      <dsp:txXfrm rot="-5400000">
        <a:off x="2520333" y="1671965"/>
        <a:ext cx="4425748" cy="1013788"/>
      </dsp:txXfrm>
    </dsp:sp>
    <dsp:sp modelId="{F094004B-3E4F-4884-BE64-4C583A69A349}">
      <dsp:nvSpPr>
        <dsp:cNvPr id="0" name=""/>
        <dsp:cNvSpPr/>
      </dsp:nvSpPr>
      <dsp:spPr>
        <a:xfrm>
          <a:off x="0" y="1476687"/>
          <a:ext cx="2520332" cy="14043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900" kern="1200" dirty="0" smtClean="0"/>
            <a:t>1946-1949</a:t>
          </a:r>
          <a:endParaRPr lang="el-GR" sz="3900" kern="1200" dirty="0"/>
        </a:p>
      </dsp:txBody>
      <dsp:txXfrm>
        <a:off x="68554" y="1545241"/>
        <a:ext cx="2383224" cy="1267234"/>
      </dsp:txXfrm>
    </dsp:sp>
    <dsp:sp modelId="{1DD7761B-2908-42EE-981E-53CB597659FB}">
      <dsp:nvSpPr>
        <dsp:cNvPr id="0" name=""/>
        <dsp:cNvSpPr/>
      </dsp:nvSpPr>
      <dsp:spPr>
        <a:xfrm rot="5400000">
          <a:off x="4198891" y="1413123"/>
          <a:ext cx="1123474" cy="448059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100" kern="1200" dirty="0" smtClean="0"/>
            <a:t>τουρκική εισβολή στην Κύπρο </a:t>
          </a:r>
          <a:endParaRPr lang="el-GR" sz="3100" kern="1200" dirty="0"/>
        </a:p>
      </dsp:txBody>
      <dsp:txXfrm rot="-5400000">
        <a:off x="2520333" y="3146525"/>
        <a:ext cx="4425748" cy="1013788"/>
      </dsp:txXfrm>
    </dsp:sp>
    <dsp:sp modelId="{FB9267FA-68D6-43D2-A4C6-353687AE42FF}">
      <dsp:nvSpPr>
        <dsp:cNvPr id="0" name=""/>
        <dsp:cNvSpPr/>
      </dsp:nvSpPr>
      <dsp:spPr>
        <a:xfrm>
          <a:off x="0" y="2951247"/>
          <a:ext cx="2520332" cy="14043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900" kern="1200" dirty="0" smtClean="0"/>
            <a:t>1974</a:t>
          </a:r>
          <a:endParaRPr lang="el-GR" sz="3900" kern="1200" dirty="0"/>
        </a:p>
      </dsp:txBody>
      <dsp:txXfrm>
        <a:off x="68554" y="3019801"/>
        <a:ext cx="2383224" cy="12672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21/6/2021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57224" y="642918"/>
            <a:ext cx="7772400" cy="1528772"/>
          </a:xfrm>
        </p:spPr>
        <p:txBody>
          <a:bodyPr>
            <a:normAutofit/>
          </a:bodyPr>
          <a:lstStyle/>
          <a:p>
            <a:r>
              <a:rPr lang="en-US" dirty="0" smtClean="0"/>
              <a:t>   </a:t>
            </a:r>
            <a:r>
              <a:rPr lang="el-GR" dirty="0" smtClean="0">
                <a:solidFill>
                  <a:schemeClr val="accent6"/>
                </a:solidFill>
              </a:rPr>
              <a:t>Η μετανάστευση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sz="2400" dirty="0" smtClean="0">
                <a:solidFill>
                  <a:schemeClr val="accent6"/>
                </a:solidFill>
              </a:rPr>
              <a:t> </a:t>
            </a:r>
            <a:r>
              <a:rPr lang="el-GR" sz="2400" dirty="0" smtClean="0">
                <a:solidFill>
                  <a:schemeClr val="accent6">
                    <a:lumMod val="50000"/>
                  </a:schemeClr>
                </a:solidFill>
              </a:rPr>
              <a:t>Κατηγορίες και αίτια της μετανάστευσης 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57158" y="2143116"/>
            <a:ext cx="7415242" cy="349568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Έλλειψη"/>
          <p:cNvSpPr/>
          <p:nvPr/>
        </p:nvSpPr>
        <p:spPr>
          <a:xfrm>
            <a:off x="1428728" y="2071678"/>
            <a:ext cx="5786478" cy="10572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 smtClean="0"/>
              <a:t>H μετανάστευση, η μετακίνηση ανθρώπων είτε μεμονωμένα είτε κατά ομάδες είναι πανάρχαιο φαινόμενο. </a:t>
            </a:r>
            <a:endParaRPr lang="en-US" dirty="0" smtClean="0"/>
          </a:p>
        </p:txBody>
      </p:sp>
      <p:sp>
        <p:nvSpPr>
          <p:cNvPr id="5" name="4 - Βέλος προς τα κάτω"/>
          <p:cNvSpPr/>
          <p:nvPr/>
        </p:nvSpPr>
        <p:spPr>
          <a:xfrm>
            <a:off x="4357686" y="321468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Έλλειψη"/>
          <p:cNvSpPr/>
          <p:nvPr/>
        </p:nvSpPr>
        <p:spPr>
          <a:xfrm>
            <a:off x="1857356" y="4357694"/>
            <a:ext cx="528641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Δεν μπορεί να υπάρξει ένας κόσμος χωρίς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allAtOnce" animBg="1"/>
      <p:bldP spid="7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Ελλάδα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Υπηρεσία Ασύλου:</a:t>
            </a:r>
          </a:p>
          <a:p>
            <a:pPr>
              <a:buNone/>
            </a:pPr>
            <a:r>
              <a:rPr lang="el-GR" dirty="0" smtClean="0"/>
              <a:t>    εξέταση των αιτημάτων ασύλου αλλοδαπών που έχουν εγκαταλείψει τη χώρα τους, λόγω δικαιολογημένου φόβου δίωξης, για λόγους:</a:t>
            </a:r>
          </a:p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φυλετικούς </a:t>
            </a:r>
          </a:p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θρησκευτικούς </a:t>
            </a:r>
          </a:p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εθνικής καταγωγής </a:t>
            </a:r>
          </a:p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πολιτικών πεποιθήσεων </a:t>
            </a:r>
          </a:p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συμμετοχής σε ιδιαίτερη κοινωνική ομάδα.</a:t>
            </a:r>
            <a:endParaRPr lang="el-G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Συμφωνία του </a:t>
            </a:r>
            <a:r>
              <a:rPr lang="el-GR" dirty="0" err="1" smtClean="0">
                <a:solidFill>
                  <a:schemeClr val="accent6">
                    <a:lumMod val="50000"/>
                  </a:schemeClr>
                </a:solidFill>
              </a:rPr>
              <a:t>Σένγκεν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 (1985)</a:t>
            </a:r>
            <a:endParaRPr lang="el-G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 smtClean="0"/>
              <a:t>          </a:t>
            </a:r>
            <a:r>
              <a:rPr lang="el-G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Οι κύριοι κανόνες που υιοθετήθηκαν στο πλαίσιο </a:t>
            </a:r>
            <a:r>
              <a:rPr lang="el-G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Σένγκεν</a:t>
            </a:r>
            <a:r>
              <a:rPr lang="el-G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περιλαμβάνουν:</a:t>
            </a:r>
          </a:p>
          <a:p>
            <a:r>
              <a:rPr lang="el-GR" sz="2900" dirty="0" smtClean="0">
                <a:solidFill>
                  <a:schemeClr val="accent6">
                    <a:lumMod val="75000"/>
                  </a:schemeClr>
                </a:solidFill>
              </a:rPr>
              <a:t> άρση των ελέγχων στα εσωτερικά σύνορα,</a:t>
            </a:r>
          </a:p>
          <a:p>
            <a:r>
              <a:rPr lang="el-GR" sz="2900" dirty="0" smtClean="0">
                <a:solidFill>
                  <a:schemeClr val="accent6">
                    <a:lumMod val="75000"/>
                  </a:schemeClr>
                </a:solidFill>
              </a:rPr>
              <a:t> κοινή σειρά κανόνων που εφαρμόζονται σε άτομα που διασχίζουν τα εξωτερικά σύνορα των κρατών μελών της Ε.Ε., </a:t>
            </a:r>
          </a:p>
          <a:p>
            <a:r>
              <a:rPr lang="el-GR" sz="2900" dirty="0" smtClean="0">
                <a:solidFill>
                  <a:schemeClr val="accent6">
                    <a:lumMod val="75000"/>
                  </a:schemeClr>
                </a:solidFill>
              </a:rPr>
              <a:t>εναρμόνιση των κανόνων σχετικά με τους όρους εισόδου και θεώρησης διαβατηρίου για σύντομες διαμονές,</a:t>
            </a:r>
          </a:p>
          <a:p>
            <a:r>
              <a:rPr lang="el-GR" sz="2900" dirty="0" smtClean="0">
                <a:solidFill>
                  <a:schemeClr val="accent6">
                    <a:lumMod val="75000"/>
                  </a:schemeClr>
                </a:solidFill>
              </a:rPr>
              <a:t> ενισχυμένη αστυνομική συνεργασία,</a:t>
            </a:r>
          </a:p>
          <a:p>
            <a:r>
              <a:rPr lang="el-GR" sz="2900" dirty="0" smtClean="0">
                <a:solidFill>
                  <a:schemeClr val="accent6">
                    <a:lumMod val="75000"/>
                  </a:schemeClr>
                </a:solidFill>
              </a:rPr>
              <a:t> ενισχυμένη δικαστική συνεργασία,</a:t>
            </a:r>
          </a:p>
          <a:p>
            <a:r>
              <a:rPr lang="el-GR" sz="2900" dirty="0" smtClean="0">
                <a:solidFill>
                  <a:schemeClr val="accent6">
                    <a:lumMod val="75000"/>
                  </a:schemeClr>
                </a:solidFill>
              </a:rPr>
              <a:t> θέσπιση και ανάπτυξη του συστήματος πληροφόρησης </a:t>
            </a:r>
            <a:r>
              <a:rPr lang="el-GR" sz="2900" dirty="0" err="1" smtClean="0">
                <a:solidFill>
                  <a:schemeClr val="accent6">
                    <a:lumMod val="75000"/>
                  </a:schemeClr>
                </a:solidFill>
              </a:rPr>
              <a:t>Σένγκεν</a:t>
            </a:r>
            <a:r>
              <a:rPr lang="el-GR" sz="29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</a:p>
          <a:p>
            <a:r>
              <a:rPr lang="el-GR" sz="2900" dirty="0" smtClean="0">
                <a:solidFill>
                  <a:schemeClr val="accent6">
                    <a:lumMod val="75000"/>
                  </a:schemeClr>
                </a:solidFill>
              </a:rPr>
              <a:t>ρυθμίσεις σχετικά με την αίτηση ασύλου σε μια χώρα και τις διαδικασίες απόδοσης του ασύλου.</a:t>
            </a:r>
            <a:endParaRPr lang="el-GR" sz="29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Έλληνες και αλλοδαποί</a:t>
            </a:r>
            <a:b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l-GR" dirty="0" smtClean="0"/>
              <a:t> </a:t>
            </a:r>
            <a:r>
              <a:rPr lang="el-GR" sz="3600" dirty="0" smtClean="0">
                <a:solidFill>
                  <a:schemeClr val="accent6">
                    <a:lumMod val="75000"/>
                  </a:schemeClr>
                </a:solidFill>
              </a:rPr>
              <a:t>Η Ελληνική Ιθαγένεια</a:t>
            </a:r>
            <a:endParaRPr lang="el-GR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/>
                </a:solidFill>
              </a:rPr>
              <a:t>Τι είναι Ιθαγένεια ή υπηκοότητα ;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ο νομικός δεσμός              ένα πρόσωπο με                      .                                       ορισμένο κράτος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δικαιώματα και υποχρεώσεις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ιθαγένεια                 εθνικότητα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4 - Αριστερό-δεξιό βέλος"/>
          <p:cNvSpPr/>
          <p:nvPr/>
        </p:nvSpPr>
        <p:spPr>
          <a:xfrm>
            <a:off x="3571868" y="2285992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Βέλος προς τα κάτω"/>
          <p:cNvSpPr/>
          <p:nvPr/>
        </p:nvSpPr>
        <p:spPr>
          <a:xfrm>
            <a:off x="1857356" y="2857496"/>
            <a:ext cx="484632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ιάφορο"/>
          <p:cNvSpPr/>
          <p:nvPr/>
        </p:nvSpPr>
        <p:spPr>
          <a:xfrm>
            <a:off x="2643174" y="4786322"/>
            <a:ext cx="914400" cy="91440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55260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>
                <a:solidFill>
                  <a:srgbClr val="FFC000"/>
                </a:solidFill>
              </a:rPr>
              <a:t>πολίτης ή ιθαγενής, ή ημεδαπός         αλλοδαπός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Έλληνες                            Αλλοδαποί</a:t>
            </a:r>
          </a:p>
          <a:p>
            <a:pPr>
              <a:buNone/>
            </a:pP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Ελληνική ιθαγένεια      δεν έχουν την Ελληνική                               ιθαγένεια                              ιθαγένεια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  <p:sp>
        <p:nvSpPr>
          <p:cNvPr id="4" name="3 - Διάφορο"/>
          <p:cNvSpPr/>
          <p:nvPr/>
        </p:nvSpPr>
        <p:spPr>
          <a:xfrm>
            <a:off x="5786446" y="642918"/>
            <a:ext cx="914400" cy="91440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Δάκρυ"/>
          <p:cNvSpPr/>
          <p:nvPr/>
        </p:nvSpPr>
        <p:spPr>
          <a:xfrm>
            <a:off x="1000100" y="2143116"/>
            <a:ext cx="3143272" cy="71438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Έχουν πολιτικά δικαιώματα</a:t>
            </a:r>
          </a:p>
        </p:txBody>
      </p:sp>
      <p:cxnSp>
        <p:nvCxnSpPr>
          <p:cNvPr id="7" name="6 - Ευθύγραμμο βέλος σύνδεσης"/>
          <p:cNvCxnSpPr/>
          <p:nvPr/>
        </p:nvCxnSpPr>
        <p:spPr>
          <a:xfrm rot="5400000">
            <a:off x="7108843" y="1535099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ύγραμμο βέλος σύνδεσης"/>
          <p:cNvCxnSpPr/>
          <p:nvPr/>
        </p:nvCxnSpPr>
        <p:spPr>
          <a:xfrm rot="5400000">
            <a:off x="2683655" y="1531131"/>
            <a:ext cx="785818" cy="9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Διπλωμένη γωνία"/>
          <p:cNvSpPr/>
          <p:nvPr/>
        </p:nvSpPr>
        <p:spPr>
          <a:xfrm>
            <a:off x="6215074" y="2071678"/>
            <a:ext cx="2357454" cy="9144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Δεν έχουν πολιτικά δικαιώματα</a:t>
            </a:r>
          </a:p>
          <a:p>
            <a:pPr algn="ctr"/>
            <a:endParaRPr lang="el-GR" dirty="0"/>
          </a:p>
        </p:txBody>
      </p:sp>
      <p:sp>
        <p:nvSpPr>
          <p:cNvPr id="16" name="15 - Βέλος προς τα κάτω"/>
          <p:cNvSpPr/>
          <p:nvPr/>
        </p:nvSpPr>
        <p:spPr>
          <a:xfrm>
            <a:off x="1071538" y="4429132"/>
            <a:ext cx="48463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16 - Βέλος προς τα κάτω"/>
          <p:cNvSpPr/>
          <p:nvPr/>
        </p:nvSpPr>
        <p:spPr>
          <a:xfrm>
            <a:off x="5000628" y="4214818"/>
            <a:ext cx="48463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build="p" animBg="1"/>
      <p:bldP spid="14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bg2">
                    <a:lumMod val="90000"/>
                  </a:schemeClr>
                </a:solidFill>
              </a:rPr>
              <a:t>Η ιθαγένεια αποκτιέται με δύο τρόπους</a:t>
            </a:r>
            <a:endParaRPr lang="el-GR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C00000"/>
                </a:solidFill>
              </a:rPr>
              <a:t>α) Είτε με βάση τη συγγένεια εξ αίματος (</a:t>
            </a:r>
            <a:r>
              <a:rPr lang="el-GR" dirty="0" err="1" smtClean="0">
                <a:solidFill>
                  <a:srgbClr val="C00000"/>
                </a:solidFill>
              </a:rPr>
              <a:t>ius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dirty="0" err="1" smtClean="0">
                <a:solidFill>
                  <a:srgbClr val="C00000"/>
                </a:solidFill>
              </a:rPr>
              <a:t>sanguinis</a:t>
            </a:r>
            <a:r>
              <a:rPr lang="el-GR" dirty="0" smtClean="0">
                <a:solidFill>
                  <a:srgbClr val="C00000"/>
                </a:solidFill>
              </a:rPr>
              <a:t>, δίκαιο του αίματος). </a:t>
            </a:r>
          </a:p>
          <a:p>
            <a:endParaRPr lang="el-GR" dirty="0" smtClean="0">
              <a:solidFill>
                <a:srgbClr val="C00000"/>
              </a:solidFill>
            </a:endParaRPr>
          </a:p>
          <a:p>
            <a:r>
              <a:rPr lang="el-GR" dirty="0" smtClean="0">
                <a:solidFill>
                  <a:srgbClr val="C00000"/>
                </a:solidFill>
              </a:rPr>
              <a:t>β) Είτε με βάση τον τόπο γέννησης (</a:t>
            </a:r>
            <a:r>
              <a:rPr lang="el-GR" dirty="0" err="1" smtClean="0">
                <a:solidFill>
                  <a:srgbClr val="C00000"/>
                </a:solidFill>
              </a:rPr>
              <a:t>ius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dirty="0" err="1" smtClean="0">
                <a:solidFill>
                  <a:srgbClr val="C00000"/>
                </a:solidFill>
              </a:rPr>
              <a:t>soli</a:t>
            </a:r>
            <a:r>
              <a:rPr lang="el-GR" dirty="0" smtClean="0">
                <a:solidFill>
                  <a:srgbClr val="C00000"/>
                </a:solidFill>
              </a:rPr>
              <a:t>, δίκαιο του τόπου).</a:t>
            </a:r>
            <a:endParaRPr lang="el-G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Απόκτηση και απώλεια Ελληνικής Ιθαγένειας</a:t>
            </a:r>
            <a:endParaRPr lang="el-GR" dirty="0">
              <a:solidFill>
                <a:srgbClr val="0070C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>
                <a:solidFill>
                  <a:srgbClr val="92D050"/>
                </a:solidFill>
              </a:rPr>
              <a:t>α) Με τη γέννηση.</a:t>
            </a:r>
          </a:p>
          <a:p>
            <a:r>
              <a:rPr lang="el-GR" dirty="0" smtClean="0">
                <a:solidFill>
                  <a:srgbClr val="92D050"/>
                </a:solidFill>
              </a:rPr>
              <a:t>β) Με αναγνώριση.</a:t>
            </a:r>
          </a:p>
          <a:p>
            <a:r>
              <a:rPr lang="el-GR" dirty="0" smtClean="0">
                <a:solidFill>
                  <a:srgbClr val="92D050"/>
                </a:solidFill>
              </a:rPr>
              <a:t>γ) Με υιοθεσία</a:t>
            </a:r>
          </a:p>
          <a:p>
            <a:r>
              <a:rPr lang="el-GR" dirty="0" smtClean="0">
                <a:solidFill>
                  <a:srgbClr val="92D050"/>
                </a:solidFill>
              </a:rPr>
              <a:t>δ) Με κατάταξη στις ένοπλες δυνάμεις </a:t>
            </a:r>
          </a:p>
          <a:p>
            <a:pPr>
              <a:buNone/>
            </a:pPr>
            <a:r>
              <a:rPr lang="el-GR" dirty="0" smtClean="0">
                <a:solidFill>
                  <a:srgbClr val="92D050"/>
                </a:solidFill>
              </a:rPr>
              <a:t>     1.Ομογενείς αλλοδαποί κατατασσόμενοι στις ένοπλες δυνάμεις ως εθελοντές </a:t>
            </a:r>
          </a:p>
          <a:p>
            <a:pPr>
              <a:buNone/>
            </a:pPr>
            <a:r>
              <a:rPr lang="el-GR" dirty="0" smtClean="0">
                <a:solidFill>
                  <a:srgbClr val="92D050"/>
                </a:solidFill>
              </a:rPr>
              <a:t>    2.Ομογενείς αλλοδαποί κατατασσόμενοι ως εθελοντές σε καιρό επιστράτευσης ή πολέμου</a:t>
            </a:r>
          </a:p>
          <a:p>
            <a:r>
              <a:rPr lang="el-GR" dirty="0" smtClean="0">
                <a:solidFill>
                  <a:srgbClr val="92D050"/>
                </a:solidFill>
              </a:rPr>
              <a:t> ε) Με πολιτογράφηση</a:t>
            </a:r>
          </a:p>
          <a:p>
            <a:r>
              <a:rPr lang="el-GR" dirty="0" smtClean="0">
                <a:solidFill>
                  <a:srgbClr val="92D050"/>
                </a:solidFill>
              </a:rPr>
              <a:t>στ) Με τιμητική πολιτογράφηση.</a:t>
            </a:r>
          </a:p>
          <a:p>
            <a:endParaRPr lang="el-GR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Η απώλεια της Ελληνικής ιθαγένειας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α) Με κτήση αλλοδαπής ιθαγένειας.</a:t>
            </a:r>
          </a:p>
          <a:p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β) Με έκπτωση</a:t>
            </a:r>
          </a:p>
          <a:p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γ) Με δήλωση αποποίησης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/>
                </a:solidFill>
              </a:rPr>
              <a:t>Δημοκρατικές αρχές για την κοινωνική συμβίωση</a:t>
            </a:r>
            <a:endParaRPr lang="el-GR" dirty="0">
              <a:solidFill>
                <a:schemeClr val="accent6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 Αλληλεγγύη και δικαιοσύνη </a:t>
            </a:r>
          </a:p>
          <a:p>
            <a:pPr>
              <a:buNone/>
            </a:pPr>
            <a:r>
              <a:rPr lang="el-GR" dirty="0" smtClean="0"/>
              <a:t>    </a:t>
            </a:r>
            <a:r>
              <a:rPr lang="el-GR" dirty="0" smtClean="0">
                <a:solidFill>
                  <a:schemeClr val="accent6"/>
                </a:solidFill>
              </a:rPr>
              <a:t>η αλληλεγγύη </a:t>
            </a:r>
            <a:r>
              <a:rPr lang="el-GR" dirty="0" smtClean="0"/>
              <a:t>είναι ουσιαστική σε </a:t>
            </a:r>
            <a:r>
              <a:rPr lang="el-GR" dirty="0" smtClean="0">
                <a:solidFill>
                  <a:schemeClr val="accent6"/>
                </a:solidFill>
              </a:rPr>
              <a:t>κράτος δικαίου</a:t>
            </a: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             και </a:t>
            </a:r>
          </a:p>
          <a:p>
            <a:pPr>
              <a:buNone/>
            </a:pPr>
            <a:r>
              <a:rPr lang="el-GR" dirty="0" smtClean="0">
                <a:solidFill>
                  <a:schemeClr val="accent6"/>
                </a:solidFill>
              </a:rPr>
              <a:t>το δημοκρατικό πολίτευμα </a:t>
            </a:r>
            <a:r>
              <a:rPr lang="el-GR" dirty="0" smtClean="0"/>
              <a:t>προϋποθέτει </a:t>
            </a:r>
            <a:r>
              <a:rPr lang="el-GR" dirty="0" smtClean="0">
                <a:solidFill>
                  <a:schemeClr val="accent6"/>
                </a:solidFill>
              </a:rPr>
              <a:t>ελευθερία</a:t>
            </a:r>
            <a:r>
              <a:rPr lang="el-GR" dirty="0" smtClean="0"/>
              <a:t> και </a:t>
            </a:r>
            <a:r>
              <a:rPr lang="el-GR" dirty="0" smtClean="0">
                <a:solidFill>
                  <a:schemeClr val="accent6"/>
                </a:solidFill>
              </a:rPr>
              <a:t>ισότητα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2 Σεβασμός του «Άλλου» και ανεκτικότητα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Η ομαλή και αρμονική συμβίωση </a:t>
            </a:r>
            <a:r>
              <a:rPr lang="el-GR" dirty="0" smtClean="0"/>
              <a:t>προϋποθέτει </a:t>
            </a:r>
            <a:r>
              <a:rPr lang="el-G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σεβασμό στον «Άλλο» </a:t>
            </a:r>
            <a:r>
              <a:rPr lang="el-GR" dirty="0" smtClean="0"/>
              <a:t>και </a:t>
            </a:r>
            <a:r>
              <a:rPr lang="el-G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ανεκτικότητα στη διαφορετικότητα</a:t>
            </a:r>
            <a:r>
              <a:rPr lang="el-GR" dirty="0" smtClean="0"/>
              <a:t>. </a:t>
            </a:r>
          </a:p>
          <a:p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Ο σεβασμός στον «Άλλο», </a:t>
            </a:r>
            <a:r>
              <a:rPr lang="el-GR" dirty="0" smtClean="0"/>
              <a:t>κατοχυρώνεται έμπρακτα μέσα από την </a:t>
            </a:r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ισότιμη συμμετοχή του </a:t>
            </a:r>
            <a:endParaRPr lang="el-GR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3 - Δάκρυ"/>
          <p:cNvSpPr/>
          <p:nvPr/>
        </p:nvSpPr>
        <p:spPr>
          <a:xfrm>
            <a:off x="6929454" y="857232"/>
            <a:ext cx="1928826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Όχι στα γκέτο </a:t>
            </a:r>
          </a:p>
          <a:p>
            <a:pPr algn="ctr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3 Πνεύμα διαλόγου και συνεργασίας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  <p:sp>
        <p:nvSpPr>
          <p:cNvPr id="6" name="5 - Δάκρυ"/>
          <p:cNvSpPr/>
          <p:nvPr/>
        </p:nvSpPr>
        <p:spPr>
          <a:xfrm>
            <a:off x="2000232" y="2071678"/>
            <a:ext cx="3143272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 διάλογος και η συνεργασία </a:t>
            </a:r>
            <a:endParaRPr lang="el-GR" dirty="0"/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 rot="5400000">
            <a:off x="2875347" y="3696893"/>
            <a:ext cx="157163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- Έλλειψη"/>
          <p:cNvSpPr/>
          <p:nvPr/>
        </p:nvSpPr>
        <p:spPr>
          <a:xfrm>
            <a:off x="2285984" y="4643446"/>
            <a:ext cx="278608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δημοκρατικής πολιτείας</a:t>
            </a:r>
            <a:endParaRPr lang="el-GR" dirty="0"/>
          </a:p>
        </p:txBody>
      </p:sp>
      <p:sp>
        <p:nvSpPr>
          <p:cNvPr id="10" name="9 - Δάκρυ"/>
          <p:cNvSpPr/>
          <p:nvPr/>
        </p:nvSpPr>
        <p:spPr>
          <a:xfrm>
            <a:off x="5643570" y="1785926"/>
            <a:ext cx="2571768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Η ανυπαρξία διαλόγου και συνεργασίας</a:t>
            </a:r>
            <a:endParaRPr lang="el-GR" dirty="0"/>
          </a:p>
        </p:txBody>
      </p:sp>
      <p:sp>
        <p:nvSpPr>
          <p:cNvPr id="11" name="10 - Έλλειψη"/>
          <p:cNvSpPr/>
          <p:nvPr/>
        </p:nvSpPr>
        <p:spPr>
          <a:xfrm>
            <a:off x="6429388" y="4572008"/>
            <a:ext cx="192882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ολοκληρωτισμός</a:t>
            </a:r>
            <a:endParaRPr lang="el-GR" dirty="0"/>
          </a:p>
        </p:txBody>
      </p:sp>
      <p:cxnSp>
        <p:nvCxnSpPr>
          <p:cNvPr id="15" name="14 - Ευθύγραμμο βέλος σύνδεσης"/>
          <p:cNvCxnSpPr/>
          <p:nvPr/>
        </p:nvCxnSpPr>
        <p:spPr>
          <a:xfrm rot="16200000" flipH="1">
            <a:off x="6251587" y="3608389"/>
            <a:ext cx="1714512" cy="69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Είδη μετανάστευσης</a:t>
            </a:r>
            <a:endParaRPr lang="el-GR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571472" y="171448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- Βέλος προς τα κάτω"/>
          <p:cNvSpPr/>
          <p:nvPr/>
        </p:nvSpPr>
        <p:spPr>
          <a:xfrm>
            <a:off x="1428728" y="3357562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Βέλος προς τα κάτω"/>
          <p:cNvSpPr/>
          <p:nvPr/>
        </p:nvSpPr>
        <p:spPr>
          <a:xfrm>
            <a:off x="2571736" y="3357562"/>
            <a:ext cx="48463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34585B5-0FC7-4157-B5D3-E30D85F1DE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graphicEl>
                                              <a:dgm id="{B34585B5-0FC7-4157-B5D3-E30D85F1DE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BFD60C1-CDB3-4410-BBCE-F025284271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graphicEl>
                                              <a:dgm id="{2BFD60C1-CDB3-4410-BBCE-F025284271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E18C14D-E2B7-4F2A-88D8-FBAABBBE5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graphicEl>
                                              <a:dgm id="{BE18C14D-E2B7-4F2A-88D8-FBAABBBE58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BCDAF4C-2975-428F-9534-3C9F760B67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graphicEl>
                                              <a:dgm id="{9BCDAF4C-2975-428F-9534-3C9F760B67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A09FCE5-9C85-44C1-85D9-3555F587B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graphicEl>
                                              <a:dgm id="{FA09FCE5-9C85-44C1-85D9-3555F587BC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/>
                </a:solidFill>
              </a:rPr>
              <a:t>4 Ειρηνική επίλυση διαφορών (προσώπων, ομάδων, κρατών)</a:t>
            </a:r>
            <a:endParaRPr lang="el-GR" dirty="0">
              <a:solidFill>
                <a:schemeClr val="accent6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 </a:t>
            </a:r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Η ειρηνική επίλυση των διαφορών αφορά:</a:t>
            </a:r>
          </a:p>
          <a:p>
            <a:pPr>
              <a:buNone/>
            </a:pPr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 α. πρόσωπα,</a:t>
            </a:r>
          </a:p>
          <a:p>
            <a:pPr>
              <a:buNone/>
            </a:pPr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 β. ομάδες και</a:t>
            </a:r>
          </a:p>
          <a:p>
            <a:pPr>
              <a:buNone/>
            </a:pPr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 γ.  Κράτη. </a:t>
            </a:r>
          </a:p>
          <a:p>
            <a:pPr>
              <a:buNone/>
            </a:pPr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 .ο πόλεμος είναι η αποτυχία της πολιτικής</a:t>
            </a:r>
          </a:p>
          <a:p>
            <a:pPr>
              <a:buNone/>
            </a:pPr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 .ο πόλεμος, με τα σύγχρονα </a:t>
            </a:r>
            <a:r>
              <a:rPr lang="el-GR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υπερόπλα</a:t>
            </a:r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,μπορεί να σημάνει το τέλος της ανθρωπότητας.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/>
                </a:solidFill>
              </a:rPr>
              <a:t>Κοινωνικές και</a:t>
            </a:r>
            <a:r>
              <a:rPr lang="el-GR" dirty="0" smtClean="0"/>
              <a:t> </a:t>
            </a:r>
            <a:r>
              <a:rPr lang="el-GR" dirty="0" smtClean="0">
                <a:solidFill>
                  <a:schemeClr val="accent6"/>
                </a:solidFill>
              </a:rPr>
              <a:t>οικονομικές συνέπειες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.</a:t>
            </a:r>
            <a:endParaRPr lang="el-GR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500034" y="1785926"/>
          <a:ext cx="7119966" cy="3675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86CBCE-FF29-4B38-AD55-6FC5AF7E6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E786CBCE-FF29-4B38-AD55-6FC5AF7E62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2AEBE6B-09D3-40FB-AC74-30DD96B2D6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92AEBE6B-09D3-40FB-AC74-30DD96B2D6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3C7282-A7EE-4564-9D2B-BF3265D63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4D3C7282-A7EE-4564-9D2B-BF3265D63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9DAA5F-C963-4E69-84B0-6D1048797D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369DAA5F-C963-4E69-84B0-6D1048797D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F07449-104E-4E14-AA47-FDFECE1720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34F07449-104E-4E14-AA47-FDFECE1720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3451BF2-1C5C-41AB-9F13-01D93C91D1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13451BF2-1C5C-41AB-9F13-01D93C91D1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14612" y="3786190"/>
            <a:ext cx="5972188" cy="23399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.</a:t>
            </a:r>
            <a:endParaRPr lang="el-GR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1214414" y="642918"/>
          <a:ext cx="6357982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A07F1C-21D8-47B7-AC86-B2051E9F0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62A07F1C-21D8-47B7-AC86-B2051E9F0D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63CEA3-B258-4F9F-B8C0-3E30077896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0063CEA3-B258-4F9F-B8C0-3E30077896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BEF06E-C2C8-4093-BB16-BFD296F2F4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71BEF06E-C2C8-4093-BB16-BFD296F2F4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DBC6F1-283F-4179-B465-A8F64A6767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56DBC6F1-283F-4179-B465-A8F64A6767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88BB11-3DBE-445E-A4CF-2BB201999E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F088BB11-3DBE-445E-A4CF-2BB201999E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3DAC05-6B13-4D1E-A519-1673BB38AD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DB3DAC05-6B13-4D1E-A519-1673BB38AD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Πιο αναλυτικά: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4" name="3 - Έλλειψη"/>
          <p:cNvSpPr/>
          <p:nvPr/>
        </p:nvSpPr>
        <p:spPr>
          <a:xfrm>
            <a:off x="1285852" y="2357430"/>
            <a:ext cx="4000528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α) Αναπτύσσονται απόψεις ότι για την ανεργία ευθύνονται αποκλειστικά οι μετανάστες. </a:t>
            </a:r>
            <a:endParaRPr lang="el-GR" dirty="0"/>
          </a:p>
        </p:txBody>
      </p:sp>
      <p:sp>
        <p:nvSpPr>
          <p:cNvPr id="5" name="4 - Έλλειψη"/>
          <p:cNvSpPr/>
          <p:nvPr/>
        </p:nvSpPr>
        <p:spPr>
          <a:xfrm>
            <a:off x="6143636" y="3071810"/>
            <a:ext cx="3000364" cy="1928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β) Η μετανάστευση μπορεί να οδηγήσει σε κοινωνικό ντάμπινγκ,</a:t>
            </a:r>
            <a:endParaRPr lang="el-GR" dirty="0"/>
          </a:p>
        </p:txBody>
      </p:sp>
      <p:sp>
        <p:nvSpPr>
          <p:cNvPr id="6" name="5 - Έλλειψη"/>
          <p:cNvSpPr/>
          <p:nvPr/>
        </p:nvSpPr>
        <p:spPr>
          <a:xfrm>
            <a:off x="1785918" y="4714884"/>
            <a:ext cx="335758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γ) Τα δικαιώματα των μεταναστών είναι ένα τεράστιο ζήτημα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Οι πρόσφυγες και η συμφωνία </a:t>
            </a:r>
            <a:r>
              <a:rPr lang="el-GR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Σένγκεν</a:t>
            </a:r>
            <a:endParaRPr lang="el-GR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/>
          <a:lstStyle/>
          <a:p>
            <a:r>
              <a:rPr lang="el-GR" dirty="0" smtClean="0"/>
              <a:t>Ο πρόσφυγας               ο μετανάστης  </a:t>
            </a:r>
          </a:p>
          <a:p>
            <a:pPr>
              <a:buNone/>
            </a:pPr>
            <a:r>
              <a:rPr lang="el-GR" dirty="0" smtClean="0"/>
              <a:t>                                                               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.χωρίς τη θέλησή του      .με τη θέλησή του </a:t>
            </a:r>
          </a:p>
          <a:p>
            <a:pPr>
              <a:buNone/>
            </a:pPr>
            <a:r>
              <a:rPr lang="el-GR" dirty="0" smtClean="0"/>
              <a:t>. μπορεί να χορηγηθεί    . μπορεί να λάβει άδεια                                πολιτικό άσυλο               παραμονής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4" name="3 - Διάφορο"/>
          <p:cNvSpPr/>
          <p:nvPr/>
        </p:nvSpPr>
        <p:spPr>
          <a:xfrm>
            <a:off x="3357554" y="1500174"/>
            <a:ext cx="914400" cy="91440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4 - Βέλος προς τα κάτω"/>
          <p:cNvSpPr/>
          <p:nvPr/>
        </p:nvSpPr>
        <p:spPr>
          <a:xfrm>
            <a:off x="1857356" y="2500306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Βέλος προς τα κάτω"/>
          <p:cNvSpPr/>
          <p:nvPr/>
        </p:nvSpPr>
        <p:spPr>
          <a:xfrm>
            <a:off x="5429256" y="2357430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άκρυ"/>
          <p:cNvSpPr/>
          <p:nvPr/>
        </p:nvSpPr>
        <p:spPr>
          <a:xfrm>
            <a:off x="2571736" y="2500306"/>
            <a:ext cx="2071702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φεύγει από τη χώρα του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όρος «πρόσφυγας»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χρησιμοποιήθηκε :</a:t>
            </a:r>
          </a:p>
          <a:p>
            <a:r>
              <a:rPr lang="el-GR" dirty="0" smtClean="0"/>
              <a:t>μετά τον Α' Παγκόσμιο Πόλεμο</a:t>
            </a:r>
          </a:p>
          <a:p>
            <a:r>
              <a:rPr lang="el-GR" dirty="0" smtClean="0"/>
              <a:t>μετά τον Β' Παγκόσμιο Πόλεμο </a:t>
            </a:r>
          </a:p>
        </p:txBody>
      </p:sp>
      <p:sp>
        <p:nvSpPr>
          <p:cNvPr id="4" name="3 - Δάκρυ"/>
          <p:cNvSpPr/>
          <p:nvPr/>
        </p:nvSpPr>
        <p:spPr>
          <a:xfrm>
            <a:off x="714348" y="4000504"/>
            <a:ext cx="7286676" cy="2057408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Για όσους εγκαταλείπουν τη χώρα τους, επειδή διώκονται ή απειλούνται με δίωξη για πολιτικούς, εθνικούς, θρησκευτικούς λόγους κτλ. </a:t>
            </a:r>
          </a:p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/>
                </a:solidFill>
              </a:rPr>
              <a:t>Η ελληνική ιστορία έχει γνωρίσει την προσφυγιά.</a:t>
            </a:r>
            <a:endParaRPr lang="el-GR" dirty="0">
              <a:solidFill>
                <a:schemeClr val="accent6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.</a:t>
            </a:r>
            <a:endParaRPr lang="el-GR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500034" y="1714488"/>
          <a:ext cx="7000924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87C646-8649-43C0-A577-56A0E8A22C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3F87C646-8649-43C0-A577-56A0E8A22C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CE1F76-4317-4819-929D-C30B132C73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14CE1F76-4317-4819-929D-C30B132C73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94004B-3E4F-4884-BE64-4C583A69A3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F094004B-3E4F-4884-BE64-4C583A69A3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EC7590-2185-4D8F-BC1F-6AEBFD7004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40EC7590-2185-4D8F-BC1F-6AEBFD7004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9267FA-68D6-43D2-A4C6-353687AE4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FB9267FA-68D6-43D2-A4C6-353687AE42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D7761B-2908-42EE-981E-53CB597659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1DD7761B-2908-42EE-981E-53CB597659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1951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η Συνθήκη της Γενεύης για τους Πρόσφυγες</a:t>
            </a:r>
          </a:p>
          <a:p>
            <a:r>
              <a:rPr lang="el-GR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η Ύπατη Αρμοστεία για τους Πρόσφυγες.</a:t>
            </a:r>
          </a:p>
          <a:p>
            <a:pPr>
              <a:buNone/>
            </a:pPr>
            <a:r>
              <a:rPr lang="el-GR" dirty="0" smtClean="0"/>
              <a:t>          </a:t>
            </a:r>
            <a:r>
              <a:rPr lang="el-GR" dirty="0" smtClean="0">
                <a:solidFill>
                  <a:schemeClr val="accent6"/>
                </a:solidFill>
              </a:rPr>
              <a:t>ορισμός του πολιτικού πρόσφυγα</a:t>
            </a:r>
            <a:r>
              <a:rPr lang="el-GR" dirty="0" smtClean="0"/>
              <a:t>:</a:t>
            </a:r>
            <a:endParaRPr lang="el-GR" dirty="0"/>
          </a:p>
        </p:txBody>
      </p:sp>
      <p:sp>
        <p:nvSpPr>
          <p:cNvPr id="4" name="3 - Δάκρυ"/>
          <p:cNvSpPr/>
          <p:nvPr/>
        </p:nvSpPr>
        <p:spPr>
          <a:xfrm>
            <a:off x="7143768" y="214290"/>
            <a:ext cx="1843094" cy="1571636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έχει επικυρωθεί και από την Ελλάδα</a:t>
            </a:r>
            <a:endParaRPr lang="el-GR" dirty="0"/>
          </a:p>
        </p:txBody>
      </p:sp>
      <p:sp>
        <p:nvSpPr>
          <p:cNvPr id="5" name="4 - Διπλωμένη γωνία"/>
          <p:cNvSpPr/>
          <p:nvPr/>
        </p:nvSpPr>
        <p:spPr>
          <a:xfrm>
            <a:off x="214282" y="3429000"/>
            <a:ext cx="7858180" cy="2071702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«Πρόσφυγας είναι κάθε πρόσωπο που, λόγω δικαιολογημένου φόβου δίωξης λόγω φυλής, θρησκείας, εθνικότητας, κοινωνικής τάξης ή πολιτικών πεποιθήσεων, βρίσκεται εκτός της χώρας της οποίας είναι υπήκοος και δεν μπορεί ή, λόγω φόβου, δεν επιθυμεί να απολαμβάνει της προστασίας της χώρας αυτής»</a:t>
            </a:r>
          </a:p>
          <a:p>
            <a:pPr algn="ctr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843</Words>
  <Application>Microsoft Office PowerPoint</Application>
  <PresentationFormat>On-screen Show (4:3)</PresentationFormat>
  <Paragraphs>134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Θέμα του Office</vt:lpstr>
      <vt:lpstr>   Η μετανάστευση   Κατηγορίες και αίτια της μετανάστευσης </vt:lpstr>
      <vt:lpstr>Είδη μετανάστευσης</vt:lpstr>
      <vt:lpstr>Κοινωνικές και οικονομικές συνέπειες</vt:lpstr>
      <vt:lpstr>PowerPoint Presentation</vt:lpstr>
      <vt:lpstr>Πιο αναλυτικά:</vt:lpstr>
      <vt:lpstr>Οι πρόσφυγες και η συμφωνία Σένγκεν</vt:lpstr>
      <vt:lpstr>Ο όρος «πρόσφυγας»</vt:lpstr>
      <vt:lpstr>Η ελληνική ιστορία έχει γνωρίσει την προσφυγιά.</vt:lpstr>
      <vt:lpstr>1951 </vt:lpstr>
      <vt:lpstr>Ελλάδα </vt:lpstr>
      <vt:lpstr>Συμφωνία του Σένγκεν (1985)</vt:lpstr>
      <vt:lpstr>Έλληνες και αλλοδαποί  Η Ελληνική Ιθαγένεια</vt:lpstr>
      <vt:lpstr>PowerPoint Presentation</vt:lpstr>
      <vt:lpstr>Η ιθαγένεια αποκτιέται με δύο τρόπους</vt:lpstr>
      <vt:lpstr>Απόκτηση και απώλεια Ελληνικής Ιθαγένειας</vt:lpstr>
      <vt:lpstr>Η απώλεια της Ελληνικής ιθαγένειας</vt:lpstr>
      <vt:lpstr>Δημοκρατικές αρχές για την κοινωνική συμβίωση</vt:lpstr>
      <vt:lpstr>2 Σεβασμός του «Άλλου» και ανεκτικότητα</vt:lpstr>
      <vt:lpstr>3 Πνεύμα διαλόγου και συνεργασίας</vt:lpstr>
      <vt:lpstr>4 Ειρηνική επίλυση διαφορών (προσώπων, ομάδων, κρατών)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https://www.slideshare.net/GeorgiaKazakou/ss-40558747</dc:title>
  <dc:creator>user</dc:creator>
  <cp:lastModifiedBy>1ο ΓΕΛ ΑΓΡΙΝΙΟΥ</cp:lastModifiedBy>
  <cp:revision>21</cp:revision>
  <dcterms:created xsi:type="dcterms:W3CDTF">2020-07-09T15:50:41Z</dcterms:created>
  <dcterms:modified xsi:type="dcterms:W3CDTF">2021-06-21T19:25:03Z</dcterms:modified>
</cp:coreProperties>
</file>