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62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0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C4CFB-C581-4AF3-9747-BAC7F464CDBE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4/5/2021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BCD74-4CFC-4F43-9F5E-36357115D3B9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3635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E12D6-621E-4474-A5D2-4F6FC7B15296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4/5/2021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BCD74-4CFC-4F43-9F5E-36357115D3B9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1021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36910-0289-4804-BB6B-85005AF6FF54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4/5/2021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BCD74-4CFC-4F43-9F5E-36357115D3B9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31862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C4CFB-C581-4AF3-9747-BAC7F464CDBE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4/5/2021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BCD74-4CFC-4F43-9F5E-36357115D3B9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726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F08DF-8FCD-450C-AD18-C2FBF2C5ADB0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4/5/2021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BCD74-4CFC-4F43-9F5E-36357115D3B9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18169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89E33-7061-4800-A349-A21DF579BE80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4/5/2021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BCD74-4CFC-4F43-9F5E-36357115D3B9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93855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A7144-40D4-45BF-A1EB-8199CE8F75C4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4/5/2021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BCD74-4CFC-4F43-9F5E-36357115D3B9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66462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75174-CE2C-4F72-B4B1-4B75575DB883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4/5/2021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BCD74-4CFC-4F43-9F5E-36357115D3B9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06129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050ED-3023-4EE5-989E-7040CDE70638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4/5/2021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BCD74-4CFC-4F43-9F5E-36357115D3B9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37226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90606-FABA-408F-9907-25F066EDE1CE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4/5/2021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BCD74-4CFC-4F43-9F5E-36357115D3B9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030677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A20A2-9ADD-484F-85E4-6D1F4DBD5EC7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4/5/2021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BCD74-4CFC-4F43-9F5E-36357115D3B9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4938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F08DF-8FCD-450C-AD18-C2FBF2C5ADB0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4/5/2021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BCD74-4CFC-4F43-9F5E-36357115D3B9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63543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EA1F3-8AFB-4004-9F23-323093B3F22B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4/5/2021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BCD74-4CFC-4F43-9F5E-36357115D3B9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080174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E12D6-621E-4474-A5D2-4F6FC7B15296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4/5/2021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BCD74-4CFC-4F43-9F5E-36357115D3B9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976063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36910-0289-4804-BB6B-85005AF6FF54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4/5/2021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BCD74-4CFC-4F43-9F5E-36357115D3B9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9377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89E33-7061-4800-A349-A21DF579BE80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4/5/2021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BCD74-4CFC-4F43-9F5E-36357115D3B9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9661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A7144-40D4-45BF-A1EB-8199CE8F75C4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4/5/2021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BCD74-4CFC-4F43-9F5E-36357115D3B9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7757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75174-CE2C-4F72-B4B1-4B75575DB883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4/5/2021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BCD74-4CFC-4F43-9F5E-36357115D3B9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1775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050ED-3023-4EE5-989E-7040CDE70638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4/5/2021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BCD74-4CFC-4F43-9F5E-36357115D3B9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5076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90606-FABA-408F-9907-25F066EDE1CE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4/5/2021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BCD74-4CFC-4F43-9F5E-36357115D3B9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2496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A20A2-9ADD-484F-85E4-6D1F4DBD5EC7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4/5/2021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BCD74-4CFC-4F43-9F5E-36357115D3B9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0674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EA1F3-8AFB-4004-9F23-323093B3F22B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4/5/2021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BCD74-4CFC-4F43-9F5E-36357115D3B9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1171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B4AA09-2CF3-4FBB-BDCB-F8B02982C512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4/5/2021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4BCD74-4CFC-4F43-9F5E-36357115D3B9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0648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B4AA09-2CF3-4FBB-BDCB-F8B02982C512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4/5/2021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4BCD74-4CFC-4F43-9F5E-36357115D3B9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7896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png"/><Relationship Id="rId2" Type="http://schemas.openxmlformats.org/officeDocument/2006/relationships/image" Target="../media/image5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BCD74-4CFC-4F43-9F5E-36357115D3B9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1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71600" y="97320"/>
            <a:ext cx="7560840" cy="584775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sz="3200" b="1" dirty="0">
                <a:solidFill>
                  <a:prstClr val="white"/>
                </a:solidFill>
              </a:rPr>
              <a:t>Κανόνες ηλεκτρικών κυκλωμάτων</a:t>
            </a:r>
            <a:endParaRPr lang="el-GR" sz="3200" b="1" dirty="0">
              <a:solidFill>
                <a:prstClr val="white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80" r="9126" b="3165"/>
          <a:stretch/>
        </p:blipFill>
        <p:spPr bwMode="auto">
          <a:xfrm>
            <a:off x="431540" y="908720"/>
            <a:ext cx="4320480" cy="37328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761245" y="967524"/>
            <a:ext cx="4266250" cy="193899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l-GR" sz="2400" dirty="0">
                <a:solidFill>
                  <a:prstClr val="black"/>
                </a:solidFill>
              </a:rPr>
              <a:t>Τα τμήματα ενός κυκλώματος που διαρρέονται από την </a:t>
            </a:r>
            <a:r>
              <a:rPr lang="el-GR" sz="2400" b="1" dirty="0">
                <a:solidFill>
                  <a:prstClr val="black"/>
                </a:solidFill>
              </a:rPr>
              <a:t>ίδια ένταση </a:t>
            </a:r>
            <a:r>
              <a:rPr lang="el-GR" sz="2400" dirty="0">
                <a:solidFill>
                  <a:prstClr val="black"/>
                </a:solidFill>
              </a:rPr>
              <a:t>ρεύματος λέγονται </a:t>
            </a:r>
            <a:r>
              <a:rPr lang="el-GR" sz="2400" b="1" dirty="0">
                <a:solidFill>
                  <a:prstClr val="black"/>
                </a:solidFill>
              </a:rPr>
              <a:t>κλάδοι</a:t>
            </a:r>
            <a:r>
              <a:rPr lang="el-GR" sz="2400" dirty="0">
                <a:solidFill>
                  <a:prstClr val="black"/>
                </a:solidFill>
              </a:rPr>
              <a:t> του κυκλώματος.</a:t>
            </a:r>
          </a:p>
          <a:p>
            <a:r>
              <a:rPr lang="el-GR" sz="2400" dirty="0">
                <a:solidFill>
                  <a:prstClr val="black"/>
                </a:solidFill>
              </a:rPr>
              <a:t>πχ ΑΒ, ΔΓ, ΒΓ,…</a:t>
            </a:r>
            <a:endParaRPr lang="el-GR" sz="2400" dirty="0">
              <a:solidFill>
                <a:prstClr val="black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52019" y="3023955"/>
            <a:ext cx="4275475" cy="193899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l-GR" sz="2400" dirty="0">
                <a:solidFill>
                  <a:prstClr val="black"/>
                </a:solidFill>
              </a:rPr>
              <a:t>Τα σημεία στα οποία ενώνονται </a:t>
            </a:r>
            <a:r>
              <a:rPr lang="el-GR" sz="2400" b="1" dirty="0">
                <a:solidFill>
                  <a:prstClr val="black"/>
                </a:solidFill>
              </a:rPr>
              <a:t>δύο ή περισσότεροι κλάδοι </a:t>
            </a:r>
            <a:r>
              <a:rPr lang="el-GR" sz="2400" dirty="0">
                <a:solidFill>
                  <a:prstClr val="black"/>
                </a:solidFill>
              </a:rPr>
              <a:t>λέγονται κόμβοι του κυκλώματος</a:t>
            </a:r>
          </a:p>
          <a:p>
            <a:r>
              <a:rPr lang="el-GR" sz="2400" dirty="0">
                <a:solidFill>
                  <a:prstClr val="black"/>
                </a:solidFill>
              </a:rPr>
              <a:t>πχ Α, Β, Δ, Γ</a:t>
            </a:r>
            <a:endParaRPr lang="el-GR" sz="2400" dirty="0">
              <a:solidFill>
                <a:prstClr val="black"/>
              </a:solidFill>
            </a:endParaRPr>
          </a:p>
        </p:txBody>
      </p:sp>
      <p:cxnSp>
        <p:nvCxnSpPr>
          <p:cNvPr id="8" name="Ευθύγραμμο βέλος σύνδεσης 7"/>
          <p:cNvCxnSpPr/>
          <p:nvPr/>
        </p:nvCxnSpPr>
        <p:spPr>
          <a:xfrm flipH="1">
            <a:off x="2726795" y="809201"/>
            <a:ext cx="401450" cy="223807"/>
          </a:xfrm>
          <a:prstGeom prst="straightConnector1">
            <a:avLst/>
          </a:prstGeom>
          <a:ln w="508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Ευθύγραμμο βέλος σύνδεσης 11"/>
          <p:cNvCxnSpPr/>
          <p:nvPr/>
        </p:nvCxnSpPr>
        <p:spPr>
          <a:xfrm>
            <a:off x="471917" y="1763815"/>
            <a:ext cx="170705" cy="422411"/>
          </a:xfrm>
          <a:prstGeom prst="straightConnector1">
            <a:avLst/>
          </a:prstGeom>
          <a:ln w="508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Ευθύγραμμο βέλος σύνδεσης 12"/>
          <p:cNvCxnSpPr/>
          <p:nvPr/>
        </p:nvCxnSpPr>
        <p:spPr>
          <a:xfrm flipH="1" flipV="1">
            <a:off x="2726795" y="3397876"/>
            <a:ext cx="497865" cy="256149"/>
          </a:xfrm>
          <a:prstGeom prst="straightConnector1">
            <a:avLst/>
          </a:prstGeom>
          <a:ln w="508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Ευθύγραμμο βέλος σύνδεσης 13"/>
          <p:cNvCxnSpPr/>
          <p:nvPr/>
        </p:nvCxnSpPr>
        <p:spPr>
          <a:xfrm>
            <a:off x="4490610" y="1647384"/>
            <a:ext cx="0" cy="430248"/>
          </a:xfrm>
          <a:prstGeom prst="straightConnector1">
            <a:avLst/>
          </a:prstGeom>
          <a:ln w="508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206515" y="5139190"/>
            <a:ext cx="8820980" cy="1200329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l-GR" sz="2400" dirty="0">
                <a:solidFill>
                  <a:prstClr val="black"/>
                </a:solidFill>
              </a:rPr>
              <a:t>Μια κλειστή διαδρομή από κλάδους που τους </a:t>
            </a:r>
            <a:r>
              <a:rPr lang="el-GR" sz="2400" b="1" dirty="0">
                <a:solidFill>
                  <a:prstClr val="black"/>
                </a:solidFill>
              </a:rPr>
              <a:t>συναντάμε μία φορά </a:t>
            </a:r>
            <a:r>
              <a:rPr lang="el-GR" sz="2400" dirty="0">
                <a:solidFill>
                  <a:prstClr val="black"/>
                </a:solidFill>
              </a:rPr>
              <a:t>και καταλήγουμε </a:t>
            </a:r>
            <a:r>
              <a:rPr lang="el-GR" sz="2400" b="1" dirty="0">
                <a:solidFill>
                  <a:prstClr val="black"/>
                </a:solidFill>
              </a:rPr>
              <a:t>στο ίδιο σημείο </a:t>
            </a:r>
            <a:r>
              <a:rPr lang="el-GR" sz="2400" dirty="0">
                <a:solidFill>
                  <a:prstClr val="black"/>
                </a:solidFill>
              </a:rPr>
              <a:t>λέγεται </a:t>
            </a:r>
            <a:r>
              <a:rPr lang="el-GR" sz="2400" b="1" dirty="0">
                <a:solidFill>
                  <a:prstClr val="black"/>
                </a:solidFill>
              </a:rPr>
              <a:t>βρόχος</a:t>
            </a:r>
            <a:r>
              <a:rPr lang="el-GR" sz="2400" dirty="0">
                <a:solidFill>
                  <a:prstClr val="black"/>
                </a:solidFill>
              </a:rPr>
              <a:t> του κυκλώματος</a:t>
            </a:r>
          </a:p>
          <a:p>
            <a:r>
              <a:rPr lang="el-GR" sz="2400" dirty="0">
                <a:solidFill>
                  <a:prstClr val="black"/>
                </a:solidFill>
              </a:rPr>
              <a:t>πχ ΑΒΔΑ, ΒΓΔΒ ….</a:t>
            </a:r>
            <a:endParaRPr lang="el-GR" sz="2400" dirty="0">
              <a:solidFill>
                <a:prstClr val="black"/>
              </a:solidFill>
            </a:endParaRPr>
          </a:p>
        </p:txBody>
      </p:sp>
      <p:cxnSp>
        <p:nvCxnSpPr>
          <p:cNvPr id="28" name="Ευθεία γραμμή σύνδεσης 27"/>
          <p:cNvCxnSpPr/>
          <p:nvPr/>
        </p:nvCxnSpPr>
        <p:spPr>
          <a:xfrm flipV="1">
            <a:off x="642622" y="1133746"/>
            <a:ext cx="1949158" cy="1125124"/>
          </a:xfrm>
          <a:prstGeom prst="line">
            <a:avLst/>
          </a:prstGeom>
          <a:ln w="349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Ευθεία γραμμή σύνδεσης 31"/>
          <p:cNvCxnSpPr/>
          <p:nvPr/>
        </p:nvCxnSpPr>
        <p:spPr>
          <a:xfrm flipV="1">
            <a:off x="2591780" y="1133746"/>
            <a:ext cx="0" cy="2160239"/>
          </a:xfrm>
          <a:prstGeom prst="line">
            <a:avLst/>
          </a:prstGeom>
          <a:ln w="349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Ευθεία γραμμή σύνδεσης 34"/>
          <p:cNvCxnSpPr/>
          <p:nvPr/>
        </p:nvCxnSpPr>
        <p:spPr>
          <a:xfrm>
            <a:off x="642622" y="2258870"/>
            <a:ext cx="1949158" cy="1035115"/>
          </a:xfrm>
          <a:prstGeom prst="line">
            <a:avLst/>
          </a:prstGeom>
          <a:ln w="349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1672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27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700"/>
                            </p:stCondLst>
                            <p:childTnLst>
                              <p:par>
                                <p:cTn id="3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26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300"/>
                            </p:stCondLst>
                            <p:childTnLst>
                              <p:par>
                                <p:cTn id="4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4" dur="26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1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BCD74-4CFC-4F43-9F5E-36357115D3B9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71600" y="97320"/>
            <a:ext cx="7560840" cy="584775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sz="3200" b="1" dirty="0">
                <a:solidFill>
                  <a:prstClr val="white"/>
                </a:solidFill>
              </a:rPr>
              <a:t>Κανόνες ηλεκτρικών κυκλωμάτων</a:t>
            </a:r>
            <a:endParaRPr lang="el-GR" sz="3200" b="1" dirty="0">
              <a:solidFill>
                <a:prstClr val="white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80" r="9126" b="3165"/>
          <a:stretch/>
        </p:blipFill>
        <p:spPr bwMode="auto">
          <a:xfrm>
            <a:off x="431540" y="908720"/>
            <a:ext cx="4868748" cy="42065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144452" y="908720"/>
            <a:ext cx="3735415" cy="52322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sz="2800" b="1" dirty="0">
                <a:solidFill>
                  <a:prstClr val="black"/>
                </a:solidFill>
              </a:rPr>
              <a:t>1</a:t>
            </a:r>
            <a:r>
              <a:rPr lang="el-GR" sz="2800" b="1" baseline="30000" dirty="0">
                <a:solidFill>
                  <a:prstClr val="black"/>
                </a:solidFill>
              </a:rPr>
              <a:t>ος</a:t>
            </a:r>
            <a:r>
              <a:rPr lang="el-GR" sz="2800" b="1" dirty="0">
                <a:solidFill>
                  <a:prstClr val="black"/>
                </a:solidFill>
              </a:rPr>
              <a:t> Κανόνας του </a:t>
            </a:r>
            <a:r>
              <a:rPr lang="el-GR" sz="2800" b="1" dirty="0" err="1">
                <a:solidFill>
                  <a:prstClr val="black"/>
                </a:solidFill>
              </a:rPr>
              <a:t>Κίρχοφ</a:t>
            </a:r>
            <a:endParaRPr lang="el-GR" sz="2800" b="1" dirty="0">
              <a:solidFill>
                <a:prstClr val="black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83560" y="1988840"/>
            <a:ext cx="396044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l-GR" sz="2400" b="1" dirty="0">
                <a:solidFill>
                  <a:prstClr val="black"/>
                </a:solidFill>
              </a:rPr>
              <a:t>Το άθροισμα των εντάσεων των ρευμάτων που εισέρχονται σε ένα κόμβο ισούται με το άθροισμα των εντάσεων που εξέρχονται.</a:t>
            </a:r>
            <a:endParaRPr lang="el-GR" sz="2400" b="1" dirty="0">
              <a:solidFill>
                <a:prstClr val="black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436985" y="5115312"/>
            <a:ext cx="310534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b="1" dirty="0">
                <a:solidFill>
                  <a:prstClr val="black"/>
                </a:solidFill>
              </a:rPr>
              <a:t>στο κόμβο Β</a:t>
            </a:r>
            <a:r>
              <a:rPr lang="en-US" sz="2800" b="1" dirty="0">
                <a:solidFill>
                  <a:prstClr val="black"/>
                </a:solidFill>
              </a:rPr>
              <a:t>:</a:t>
            </a:r>
          </a:p>
          <a:p>
            <a:r>
              <a:rPr lang="en-US" sz="2800" b="1" dirty="0">
                <a:solidFill>
                  <a:prstClr val="black"/>
                </a:solidFill>
              </a:rPr>
              <a:t>I</a:t>
            </a:r>
            <a:r>
              <a:rPr lang="en-US" sz="2000" b="1" dirty="0">
                <a:solidFill>
                  <a:prstClr val="black"/>
                </a:solidFill>
              </a:rPr>
              <a:t>3</a:t>
            </a:r>
            <a:r>
              <a:rPr lang="en-US" sz="2800" b="1" dirty="0">
                <a:solidFill>
                  <a:prstClr val="black"/>
                </a:solidFill>
              </a:rPr>
              <a:t> + I</a:t>
            </a:r>
            <a:r>
              <a:rPr lang="en-US" sz="2000" b="1" dirty="0">
                <a:solidFill>
                  <a:prstClr val="black"/>
                </a:solidFill>
              </a:rPr>
              <a:t>4</a:t>
            </a:r>
            <a:r>
              <a:rPr lang="en-US" sz="2800" b="1" dirty="0">
                <a:solidFill>
                  <a:prstClr val="black"/>
                </a:solidFill>
              </a:rPr>
              <a:t> = I</a:t>
            </a:r>
            <a:r>
              <a:rPr lang="en-US" sz="2000" b="1" dirty="0">
                <a:solidFill>
                  <a:prstClr val="black"/>
                </a:solidFill>
              </a:rPr>
              <a:t>5</a:t>
            </a:r>
            <a:endParaRPr lang="el-GR" sz="2000" b="1" dirty="0">
              <a:solidFill>
                <a:prstClr val="black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39107" y="5139190"/>
            <a:ext cx="310534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b="1" dirty="0">
                <a:solidFill>
                  <a:prstClr val="black"/>
                </a:solidFill>
              </a:rPr>
              <a:t>στο κόμβο Δ</a:t>
            </a:r>
            <a:r>
              <a:rPr lang="en-US" sz="2800" b="1" dirty="0">
                <a:solidFill>
                  <a:prstClr val="black"/>
                </a:solidFill>
              </a:rPr>
              <a:t>:</a:t>
            </a:r>
          </a:p>
          <a:p>
            <a:r>
              <a:rPr lang="en-US" sz="2800" b="1" dirty="0">
                <a:solidFill>
                  <a:prstClr val="black"/>
                </a:solidFill>
              </a:rPr>
              <a:t>I</a:t>
            </a:r>
            <a:r>
              <a:rPr lang="el-GR" sz="2000" b="1" dirty="0">
                <a:solidFill>
                  <a:prstClr val="black"/>
                </a:solidFill>
              </a:rPr>
              <a:t>2</a:t>
            </a:r>
            <a:r>
              <a:rPr lang="en-US" sz="2800" b="1" dirty="0">
                <a:solidFill>
                  <a:prstClr val="black"/>
                </a:solidFill>
              </a:rPr>
              <a:t> + I</a:t>
            </a:r>
            <a:r>
              <a:rPr lang="el-GR" sz="2000" b="1" dirty="0">
                <a:solidFill>
                  <a:prstClr val="black"/>
                </a:solidFill>
              </a:rPr>
              <a:t>6</a:t>
            </a:r>
            <a:r>
              <a:rPr lang="en-US" sz="2800" b="1" dirty="0">
                <a:solidFill>
                  <a:prstClr val="black"/>
                </a:solidFill>
              </a:rPr>
              <a:t> = </a:t>
            </a:r>
            <a:r>
              <a:rPr lang="el-GR" sz="2800" b="1" dirty="0">
                <a:solidFill>
                  <a:prstClr val="black"/>
                </a:solidFill>
              </a:rPr>
              <a:t>Ι</a:t>
            </a:r>
            <a:r>
              <a:rPr lang="el-GR" sz="2000" b="1" dirty="0">
                <a:solidFill>
                  <a:prstClr val="black"/>
                </a:solidFill>
              </a:rPr>
              <a:t>4</a:t>
            </a:r>
            <a:endParaRPr lang="el-GR" sz="20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3055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BCD74-4CFC-4F43-9F5E-36357115D3B9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71600" y="97320"/>
            <a:ext cx="7560840" cy="584775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sz="3200" b="1" dirty="0">
                <a:solidFill>
                  <a:prstClr val="white"/>
                </a:solidFill>
              </a:rPr>
              <a:t>Κανόνες ηλεκτρικών κυκλωμάτων</a:t>
            </a:r>
            <a:endParaRPr lang="el-GR" sz="3200" b="1" dirty="0">
              <a:solidFill>
                <a:prstClr val="white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408585" y="908720"/>
            <a:ext cx="3735415" cy="52322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sz="2800" b="1" dirty="0">
                <a:solidFill>
                  <a:prstClr val="black"/>
                </a:solidFill>
              </a:rPr>
              <a:t>2</a:t>
            </a:r>
            <a:r>
              <a:rPr lang="el-GR" sz="2800" b="1" baseline="30000" dirty="0">
                <a:solidFill>
                  <a:prstClr val="black"/>
                </a:solidFill>
              </a:rPr>
              <a:t>ος</a:t>
            </a:r>
            <a:r>
              <a:rPr lang="el-GR" sz="2800" b="1" dirty="0">
                <a:solidFill>
                  <a:prstClr val="black"/>
                </a:solidFill>
              </a:rPr>
              <a:t> Κανόνας του </a:t>
            </a:r>
            <a:r>
              <a:rPr lang="el-GR" sz="2800" b="1" dirty="0" err="1">
                <a:solidFill>
                  <a:prstClr val="black"/>
                </a:solidFill>
              </a:rPr>
              <a:t>Κίρχοφ</a:t>
            </a:r>
            <a:endParaRPr lang="el-GR" sz="2800" b="1" dirty="0">
              <a:solidFill>
                <a:prstClr val="black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796" y="727095"/>
            <a:ext cx="4870997" cy="35541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707014" y="1583794"/>
            <a:ext cx="427547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>
                <a:solidFill>
                  <a:prstClr val="black"/>
                </a:solidFill>
              </a:rPr>
              <a:t>Διαδικασία</a:t>
            </a:r>
            <a:r>
              <a:rPr lang="en-US" sz="2000" b="1" dirty="0">
                <a:solidFill>
                  <a:prstClr val="black"/>
                </a:solidFill>
              </a:rPr>
              <a:t>:</a:t>
            </a:r>
          </a:p>
          <a:p>
            <a:r>
              <a:rPr lang="el-GR" sz="2000" b="1" dirty="0">
                <a:solidFill>
                  <a:prstClr val="black"/>
                </a:solidFill>
              </a:rPr>
              <a:t>Σημειώνουμε αυθαίρετα τη φορά των ρευμάτων. Αν ένα ρεύμα βγει αρνητικό τότε θα αλλάξουμε τη φορά</a:t>
            </a:r>
          </a:p>
        </p:txBody>
      </p:sp>
      <p:sp>
        <p:nvSpPr>
          <p:cNvPr id="8" name="Ορθογώνιο 7"/>
          <p:cNvSpPr/>
          <p:nvPr/>
        </p:nvSpPr>
        <p:spPr>
          <a:xfrm>
            <a:off x="4849201" y="3158969"/>
            <a:ext cx="382542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000" b="1" dirty="0">
                <a:solidFill>
                  <a:prstClr val="black"/>
                </a:solidFill>
              </a:rPr>
              <a:t>Επιλέγουμε τη φορά που θα διατρέξουμε το βρόχο</a:t>
            </a:r>
          </a:p>
        </p:txBody>
      </p:sp>
      <p:sp>
        <p:nvSpPr>
          <p:cNvPr id="10" name="Ορθογώνιο 9"/>
          <p:cNvSpPr/>
          <p:nvPr/>
        </p:nvSpPr>
        <p:spPr>
          <a:xfrm>
            <a:off x="4831324" y="4162557"/>
            <a:ext cx="414045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000" b="1" dirty="0">
                <a:solidFill>
                  <a:prstClr val="black"/>
                </a:solidFill>
              </a:rPr>
              <a:t>Θετικές τις ΗΕΔ όταν η φορά που επιλέξαμε συναντά πρώτα τον αρνητικό πόλο, αρνητικές όταν η φορά συναντά τον θετικό πόλο.</a:t>
            </a:r>
            <a:endParaRPr lang="el-GR" sz="2000" b="1" dirty="0">
              <a:solidFill>
                <a:prstClr val="black"/>
              </a:solidFill>
            </a:endParaRPr>
          </a:p>
        </p:txBody>
      </p:sp>
      <p:sp>
        <p:nvSpPr>
          <p:cNvPr id="11" name="Ορθογώνιο 10"/>
          <p:cNvSpPr/>
          <p:nvPr/>
        </p:nvSpPr>
        <p:spPr>
          <a:xfrm>
            <a:off x="206514" y="4485644"/>
            <a:ext cx="436548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000" b="1" dirty="0">
                <a:solidFill>
                  <a:prstClr val="black"/>
                </a:solidFill>
              </a:rPr>
              <a:t>Θετικές τις πτώσεις τάσεων όταν το ρεύμα έχει φορά ίδια με τη φορά που επιλέξαμε να διατρέξουμε το βρόχο.</a:t>
            </a:r>
            <a:endParaRPr lang="el-GR" sz="2000" b="1" dirty="0">
              <a:solidFill>
                <a:prstClr val="black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1793794" y="5769260"/>
                <a:ext cx="515706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sz="2800" b="1" dirty="0">
                    <a:solidFill>
                      <a:prstClr val="black"/>
                    </a:solidFill>
                  </a:rPr>
                  <a:t>Ε</a:t>
                </a:r>
                <a:r>
                  <a:rPr lang="el-GR" sz="2000" b="1" dirty="0">
                    <a:solidFill>
                      <a:prstClr val="black"/>
                    </a:solidFill>
                  </a:rPr>
                  <a:t>1</a:t>
                </a:r>
                <a:r>
                  <a:rPr lang="en-US" sz="2800" b="1" dirty="0">
                    <a:solidFill>
                      <a:prstClr val="black"/>
                    </a:solidFill>
                  </a:rPr>
                  <a:t> </a:t>
                </a:r>
                <a:r>
                  <a:rPr lang="el-GR" sz="2800" b="1" dirty="0">
                    <a:solidFill>
                      <a:prstClr val="black"/>
                    </a:solidFill>
                  </a:rPr>
                  <a:t>–</a:t>
                </a:r>
                <a:r>
                  <a:rPr lang="en-US" sz="2800" b="1" dirty="0">
                    <a:solidFill>
                      <a:prstClr val="black"/>
                    </a:solidFill>
                  </a:rPr>
                  <a:t> </a:t>
                </a:r>
                <a:r>
                  <a:rPr lang="el-GR" sz="2800" b="1" dirty="0">
                    <a:solidFill>
                      <a:prstClr val="black"/>
                    </a:solidFill>
                  </a:rPr>
                  <a:t>Ε</a:t>
                </a:r>
                <a:r>
                  <a:rPr lang="el-GR" sz="2000" b="1" dirty="0">
                    <a:solidFill>
                      <a:prstClr val="black"/>
                    </a:solidFill>
                  </a:rPr>
                  <a:t>2</a:t>
                </a:r>
                <a:r>
                  <a:rPr lang="en-US" sz="2800" b="1" dirty="0">
                    <a:solidFill>
                      <a:prstClr val="black"/>
                    </a:solidFill>
                  </a:rPr>
                  <a:t> = </a:t>
                </a:r>
                <a:r>
                  <a:rPr lang="el-GR" sz="2800" b="1" dirty="0">
                    <a:solidFill>
                      <a:prstClr val="black"/>
                    </a:solidFill>
                  </a:rPr>
                  <a:t>-Ι</a:t>
                </a:r>
                <a:r>
                  <a:rPr lang="el-GR" sz="2000" b="1" dirty="0">
                    <a:solidFill>
                      <a:prstClr val="black"/>
                    </a:solidFill>
                  </a:rPr>
                  <a:t>1</a:t>
                </a:r>
                <a14:m>
                  <m:oMath xmlns:m="http://schemas.openxmlformats.org/officeDocument/2006/math">
                    <m:r>
                      <a:rPr lang="el-GR" sz="2000" b="1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∙</m:t>
                    </m:r>
                  </m:oMath>
                </a14:m>
                <a:r>
                  <a:rPr lang="en-US" sz="2800" b="1" dirty="0">
                    <a:solidFill>
                      <a:prstClr val="black"/>
                    </a:solidFill>
                  </a:rPr>
                  <a:t>R</a:t>
                </a:r>
                <a:r>
                  <a:rPr lang="en-US" sz="2000" b="1" dirty="0">
                    <a:solidFill>
                      <a:prstClr val="black"/>
                    </a:solidFill>
                  </a:rPr>
                  <a:t>1 </a:t>
                </a:r>
                <a:r>
                  <a:rPr lang="en-US" sz="2800" b="1" dirty="0">
                    <a:solidFill>
                      <a:prstClr val="black"/>
                    </a:solidFill>
                  </a:rPr>
                  <a:t>+ </a:t>
                </a:r>
                <a:r>
                  <a:rPr lang="el-GR" sz="2800" b="1" dirty="0">
                    <a:solidFill>
                      <a:prstClr val="black"/>
                    </a:solidFill>
                  </a:rPr>
                  <a:t>Ι</a:t>
                </a:r>
                <a:r>
                  <a:rPr lang="en-US" sz="2000" b="1" dirty="0">
                    <a:solidFill>
                      <a:prstClr val="black"/>
                    </a:solidFill>
                  </a:rPr>
                  <a:t>2</a:t>
                </a:r>
                <a14:m>
                  <m:oMath xmlns:m="http://schemas.openxmlformats.org/officeDocument/2006/math">
                    <m:r>
                      <a:rPr lang="el-GR" sz="2000" b="1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∙</m:t>
                    </m:r>
                  </m:oMath>
                </a14:m>
                <a:r>
                  <a:rPr lang="en-US" sz="2800" b="1" dirty="0">
                    <a:solidFill>
                      <a:prstClr val="black"/>
                    </a:solidFill>
                  </a:rPr>
                  <a:t>R</a:t>
                </a:r>
                <a:r>
                  <a:rPr lang="en-US" sz="2000" b="1" dirty="0">
                    <a:solidFill>
                      <a:prstClr val="black"/>
                    </a:solidFill>
                  </a:rPr>
                  <a:t>2 </a:t>
                </a:r>
                <a:r>
                  <a:rPr lang="en-US" sz="2800" b="1" dirty="0">
                    <a:solidFill>
                      <a:prstClr val="black"/>
                    </a:solidFill>
                  </a:rPr>
                  <a:t>+ </a:t>
                </a:r>
                <a:r>
                  <a:rPr lang="el-GR" sz="2800" b="1" dirty="0">
                    <a:solidFill>
                      <a:prstClr val="black"/>
                    </a:solidFill>
                  </a:rPr>
                  <a:t>Ι</a:t>
                </a:r>
                <a:r>
                  <a:rPr lang="en-US" sz="2000" b="1" dirty="0">
                    <a:solidFill>
                      <a:prstClr val="black"/>
                    </a:solidFill>
                  </a:rPr>
                  <a:t>3</a:t>
                </a:r>
                <a14:m>
                  <m:oMath xmlns:m="http://schemas.openxmlformats.org/officeDocument/2006/math">
                    <m:r>
                      <a:rPr lang="el-GR" sz="2000" b="1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∙</m:t>
                    </m:r>
                  </m:oMath>
                </a14:m>
                <a:r>
                  <a:rPr lang="en-US" sz="2800" b="1" dirty="0">
                    <a:solidFill>
                      <a:prstClr val="black"/>
                    </a:solidFill>
                  </a:rPr>
                  <a:t>R</a:t>
                </a:r>
                <a:r>
                  <a:rPr lang="en-US" sz="2000" b="1" dirty="0">
                    <a:solidFill>
                      <a:prstClr val="black"/>
                    </a:solidFill>
                  </a:rPr>
                  <a:t>3 </a:t>
                </a:r>
                <a:r>
                  <a:rPr lang="en-US" sz="2800" b="1" dirty="0">
                    <a:solidFill>
                      <a:prstClr val="black"/>
                    </a:solidFill>
                  </a:rPr>
                  <a:t>+ </a:t>
                </a:r>
                <a:r>
                  <a:rPr lang="el-GR" sz="2800" b="1" dirty="0">
                    <a:solidFill>
                      <a:prstClr val="black"/>
                    </a:solidFill>
                  </a:rPr>
                  <a:t>Ι</a:t>
                </a:r>
                <a:r>
                  <a:rPr lang="en-US" sz="2000" b="1" dirty="0">
                    <a:solidFill>
                      <a:prstClr val="black"/>
                    </a:solidFill>
                  </a:rPr>
                  <a:t>4</a:t>
                </a:r>
                <a14:m>
                  <m:oMath xmlns:m="http://schemas.openxmlformats.org/officeDocument/2006/math">
                    <m:r>
                      <a:rPr lang="el-GR" sz="2000" b="1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∙</m:t>
                    </m:r>
                  </m:oMath>
                </a14:m>
                <a:r>
                  <a:rPr lang="en-US" sz="2800" b="1" dirty="0">
                    <a:solidFill>
                      <a:prstClr val="black"/>
                    </a:solidFill>
                  </a:rPr>
                  <a:t>R</a:t>
                </a:r>
                <a:r>
                  <a:rPr lang="en-US" sz="2000" b="1" dirty="0">
                    <a:solidFill>
                      <a:prstClr val="black"/>
                    </a:solidFill>
                  </a:rPr>
                  <a:t>4 </a:t>
                </a:r>
                <a:endParaRPr lang="el-GR" sz="2800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3794" y="5769260"/>
                <a:ext cx="5157065" cy="523220"/>
              </a:xfrm>
              <a:prstGeom prst="rect">
                <a:avLst/>
              </a:prstGeom>
              <a:blipFill rotWithShape="1">
                <a:blip r:embed="rId3"/>
                <a:stretch>
                  <a:fillRect l="-2364" t="-10465" r="-118" b="-32558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Βέλος προς τα κάτω 11"/>
          <p:cNvSpPr/>
          <p:nvPr/>
        </p:nvSpPr>
        <p:spPr>
          <a:xfrm>
            <a:off x="6510627" y="2907232"/>
            <a:ext cx="229017" cy="25173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>
              <a:solidFill>
                <a:prstClr val="white"/>
              </a:solidFill>
            </a:endParaRPr>
          </a:p>
        </p:txBody>
      </p:sp>
      <p:sp>
        <p:nvSpPr>
          <p:cNvPr id="16" name="Βέλος προς τα κάτω 15"/>
          <p:cNvSpPr/>
          <p:nvPr/>
        </p:nvSpPr>
        <p:spPr>
          <a:xfrm>
            <a:off x="6525504" y="3910820"/>
            <a:ext cx="229017" cy="25173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>
              <a:solidFill>
                <a:prstClr val="white"/>
              </a:solidFill>
            </a:endParaRPr>
          </a:p>
        </p:txBody>
      </p:sp>
      <p:sp>
        <p:nvSpPr>
          <p:cNvPr id="15" name="Αριστερό βέλος 14"/>
          <p:cNvSpPr/>
          <p:nvPr/>
        </p:nvSpPr>
        <p:spPr>
          <a:xfrm>
            <a:off x="4436985" y="4824276"/>
            <a:ext cx="315035" cy="269909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9586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32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/>
      <p:bldP spid="10" grpId="0"/>
      <p:bldP spid="11" grpId="0"/>
      <p:bldP spid="13" grpId="0"/>
      <p:bldP spid="12" grpId="0" animBg="1"/>
      <p:bldP spid="16" grpId="0" animBg="1"/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4" name="TextBox 2063"/>
          <p:cNvSpPr txBox="1"/>
          <p:nvPr/>
        </p:nvSpPr>
        <p:spPr>
          <a:xfrm>
            <a:off x="827316" y="18320"/>
            <a:ext cx="7650850" cy="584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sz="3200" b="1" dirty="0">
                <a:solidFill>
                  <a:prstClr val="white"/>
                </a:solidFill>
              </a:rPr>
              <a:t>Συνδεσμολογία αντιστάσεων σε σειρά</a:t>
            </a:r>
            <a:endParaRPr lang="el-GR" sz="3200" b="1" dirty="0">
              <a:solidFill>
                <a:prstClr val="white"/>
              </a:solidFill>
            </a:endParaRPr>
          </a:p>
        </p:txBody>
      </p:sp>
      <p:grpSp>
        <p:nvGrpSpPr>
          <p:cNvPr id="20" name="Ομάδα 19"/>
          <p:cNvGrpSpPr/>
          <p:nvPr/>
        </p:nvGrpSpPr>
        <p:grpSpPr>
          <a:xfrm>
            <a:off x="1274155" y="563492"/>
            <a:ext cx="6295895" cy="2241794"/>
            <a:chOff x="1113585" y="1107002"/>
            <a:chExt cx="6295895" cy="2241794"/>
          </a:xfrm>
        </p:grpSpPr>
        <p:sp>
          <p:nvSpPr>
            <p:cNvPr id="30" name="Ορθογώνιο 29"/>
            <p:cNvSpPr/>
            <p:nvPr/>
          </p:nvSpPr>
          <p:spPr>
            <a:xfrm>
              <a:off x="5648564" y="1653082"/>
              <a:ext cx="765085" cy="27003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>
                <a:solidFill>
                  <a:prstClr val="white"/>
                </a:solidFill>
              </a:endParaRPr>
            </a:p>
          </p:txBody>
        </p:sp>
        <p:sp>
          <p:nvSpPr>
            <p:cNvPr id="34" name="Ορθογώνιο 33"/>
            <p:cNvSpPr/>
            <p:nvPr/>
          </p:nvSpPr>
          <p:spPr>
            <a:xfrm>
              <a:off x="2154925" y="1630222"/>
              <a:ext cx="765085" cy="27003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>
                <a:solidFill>
                  <a:prstClr val="white"/>
                </a:solidFill>
              </a:endParaRPr>
            </a:p>
          </p:txBody>
        </p:sp>
        <p:cxnSp>
          <p:nvCxnSpPr>
            <p:cNvPr id="35" name="Ευθεία γραμμή σύνδεσης 34"/>
            <p:cNvCxnSpPr/>
            <p:nvPr/>
          </p:nvCxnSpPr>
          <p:spPr>
            <a:xfrm>
              <a:off x="2934310" y="1753807"/>
              <a:ext cx="961822" cy="1143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Ευθεία γραμμή σύνδεσης 35"/>
            <p:cNvCxnSpPr/>
            <p:nvPr/>
          </p:nvCxnSpPr>
          <p:spPr>
            <a:xfrm>
              <a:off x="1113585" y="1765237"/>
              <a:ext cx="104134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Ορθογώνιο 36"/>
            <p:cNvSpPr/>
            <p:nvPr/>
          </p:nvSpPr>
          <p:spPr>
            <a:xfrm>
              <a:off x="3911299" y="1633027"/>
              <a:ext cx="765085" cy="27003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>
                <a:solidFill>
                  <a:prstClr val="white"/>
                </a:solidFill>
              </a:endParaRPr>
            </a:p>
          </p:txBody>
        </p:sp>
        <p:cxnSp>
          <p:nvCxnSpPr>
            <p:cNvPr id="44" name="Ευθεία γραμμή σύνδεσης 43"/>
            <p:cNvCxnSpPr/>
            <p:nvPr/>
          </p:nvCxnSpPr>
          <p:spPr>
            <a:xfrm>
              <a:off x="4676384" y="1788097"/>
              <a:ext cx="97218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Ευθεία γραμμή σύνδεσης 48"/>
            <p:cNvCxnSpPr/>
            <p:nvPr/>
          </p:nvCxnSpPr>
          <p:spPr>
            <a:xfrm flipH="1">
              <a:off x="1113585" y="1753807"/>
              <a:ext cx="4330" cy="124554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059" name="Ομάδα 2058"/>
            <p:cNvGrpSpPr/>
            <p:nvPr/>
          </p:nvGrpSpPr>
          <p:grpSpPr>
            <a:xfrm>
              <a:off x="4405910" y="2685012"/>
              <a:ext cx="180020" cy="663784"/>
              <a:chOff x="7857365" y="4540481"/>
              <a:chExt cx="180020" cy="663784"/>
            </a:xfrm>
          </p:grpSpPr>
          <p:cxnSp>
            <p:nvCxnSpPr>
              <p:cNvPr id="50" name="Ευθεία γραμμή σύνδεσης 49"/>
              <p:cNvCxnSpPr/>
              <p:nvPr/>
            </p:nvCxnSpPr>
            <p:spPr>
              <a:xfrm flipV="1">
                <a:off x="8037385" y="4689140"/>
                <a:ext cx="0" cy="331363"/>
              </a:xfrm>
              <a:prstGeom prst="line">
                <a:avLst/>
              </a:prstGeom>
              <a:ln w="635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Ευθεία γραμμή σύνδεσης 53"/>
              <p:cNvCxnSpPr/>
              <p:nvPr/>
            </p:nvCxnSpPr>
            <p:spPr>
              <a:xfrm flipV="1">
                <a:off x="7857365" y="4540481"/>
                <a:ext cx="0" cy="663784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7" name="Ευθεία γραμμή σύνδεσης 56"/>
            <p:cNvCxnSpPr/>
            <p:nvPr/>
          </p:nvCxnSpPr>
          <p:spPr>
            <a:xfrm>
              <a:off x="1113585" y="2999352"/>
              <a:ext cx="3292325" cy="1755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Ευθεία γραμμή σύνδεσης 58"/>
            <p:cNvCxnSpPr/>
            <p:nvPr/>
          </p:nvCxnSpPr>
          <p:spPr>
            <a:xfrm flipV="1">
              <a:off x="4585930" y="2999352"/>
              <a:ext cx="2819220" cy="1755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TextBox 62"/>
            <p:cNvSpPr txBox="1"/>
            <p:nvPr/>
          </p:nvSpPr>
          <p:spPr>
            <a:xfrm>
              <a:off x="4002860" y="2543360"/>
              <a:ext cx="27003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prstClr val="black"/>
                  </a:solidFill>
                </a:rPr>
                <a:t>+</a:t>
              </a:r>
              <a:endParaRPr lang="el-GR" sz="2800" dirty="0">
                <a:solidFill>
                  <a:prstClr val="black"/>
                </a:solidFill>
              </a:endParaRP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4587502" y="2336569"/>
              <a:ext cx="27003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prstClr val="black"/>
                  </a:solidFill>
                </a:rPr>
                <a:t>_</a:t>
              </a:r>
              <a:endParaRPr lang="el-GR" sz="2800" dirty="0">
                <a:solidFill>
                  <a:prstClr val="black"/>
                </a:solidFill>
              </a:endParaRP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2263967" y="1107002"/>
              <a:ext cx="62000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>
                  <a:solidFill>
                    <a:prstClr val="black"/>
                  </a:solidFill>
                </a:rPr>
                <a:t>R</a:t>
              </a:r>
              <a:r>
                <a:rPr lang="en-US" sz="2000" b="1" dirty="0">
                  <a:solidFill>
                    <a:prstClr val="black"/>
                  </a:solidFill>
                </a:rPr>
                <a:t>1</a:t>
              </a:r>
              <a:endParaRPr lang="el-GR" sz="2800" b="1" dirty="0">
                <a:solidFill>
                  <a:prstClr val="black"/>
                </a:solidFill>
              </a:endParaRP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3992135" y="1129862"/>
              <a:ext cx="62000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>
                  <a:solidFill>
                    <a:prstClr val="black"/>
                  </a:solidFill>
                </a:rPr>
                <a:t>R</a:t>
              </a:r>
              <a:r>
                <a:rPr lang="en-US" sz="2000" b="1" dirty="0">
                  <a:solidFill>
                    <a:prstClr val="black"/>
                  </a:solidFill>
                </a:rPr>
                <a:t>2</a:t>
              </a:r>
              <a:endParaRPr lang="el-GR" sz="2800" b="1" dirty="0">
                <a:solidFill>
                  <a:prstClr val="black"/>
                </a:solidFill>
              </a:endParaRP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5721104" y="1116563"/>
              <a:ext cx="62000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>
                  <a:solidFill>
                    <a:prstClr val="black"/>
                  </a:solidFill>
                </a:rPr>
                <a:t>R</a:t>
              </a:r>
              <a:r>
                <a:rPr lang="en-US" sz="2000" b="1" dirty="0">
                  <a:solidFill>
                    <a:prstClr val="black"/>
                  </a:solidFill>
                </a:rPr>
                <a:t>3</a:t>
              </a:r>
              <a:endParaRPr lang="el-GR" sz="2800" b="1" dirty="0">
                <a:solidFill>
                  <a:prstClr val="black"/>
                </a:solidFill>
              </a:endParaRPr>
            </a:p>
          </p:txBody>
        </p:sp>
        <p:cxnSp>
          <p:nvCxnSpPr>
            <p:cNvPr id="47" name="Ευθεία γραμμή σύνδεσης 46"/>
            <p:cNvCxnSpPr/>
            <p:nvPr/>
          </p:nvCxnSpPr>
          <p:spPr>
            <a:xfrm>
              <a:off x="6413649" y="1788097"/>
              <a:ext cx="995831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Ευθεία γραμμή σύνδεσης 52"/>
            <p:cNvCxnSpPr/>
            <p:nvPr/>
          </p:nvCxnSpPr>
          <p:spPr>
            <a:xfrm flipH="1">
              <a:off x="7407315" y="1765237"/>
              <a:ext cx="2165" cy="124289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3" name="Ευθύγραμμο βέλος σύνδεσης 22"/>
          <p:cNvCxnSpPr/>
          <p:nvPr/>
        </p:nvCxnSpPr>
        <p:spPr>
          <a:xfrm>
            <a:off x="3551960" y="1490335"/>
            <a:ext cx="99011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3737013" y="1377541"/>
            <a:ext cx="6200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prstClr val="black"/>
                </a:solidFill>
              </a:rPr>
              <a:t>I</a:t>
            </a:r>
            <a:endParaRPr lang="el-GR" sz="2800" b="1" dirty="0">
              <a:solidFill>
                <a:prstClr val="black"/>
              </a:solidFill>
            </a:endParaRPr>
          </a:p>
        </p:txBody>
      </p:sp>
      <p:cxnSp>
        <p:nvCxnSpPr>
          <p:cNvPr id="48" name="Ευθεία γραμμή σύνδεσης 47"/>
          <p:cNvCxnSpPr/>
          <p:nvPr/>
        </p:nvCxnSpPr>
        <p:spPr>
          <a:xfrm>
            <a:off x="1233139" y="4383461"/>
            <a:ext cx="2782547" cy="571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Ορθογώνιο 51"/>
          <p:cNvSpPr/>
          <p:nvPr/>
        </p:nvSpPr>
        <p:spPr>
          <a:xfrm>
            <a:off x="4030853" y="4256966"/>
            <a:ext cx="765085" cy="27003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prstClr val="white"/>
              </a:solidFill>
            </a:endParaRPr>
          </a:p>
        </p:txBody>
      </p:sp>
      <p:cxnSp>
        <p:nvCxnSpPr>
          <p:cNvPr id="55" name="Ευθεία γραμμή σύνδεσης 54"/>
          <p:cNvCxnSpPr/>
          <p:nvPr/>
        </p:nvCxnSpPr>
        <p:spPr>
          <a:xfrm flipV="1">
            <a:off x="4795938" y="4383461"/>
            <a:ext cx="2733096" cy="85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Ευθεία γραμμή σύνδεσης 55"/>
          <p:cNvCxnSpPr/>
          <p:nvPr/>
        </p:nvCxnSpPr>
        <p:spPr>
          <a:xfrm flipH="1">
            <a:off x="1233139" y="4377746"/>
            <a:ext cx="4330" cy="124554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8" name="Ομάδα 57"/>
          <p:cNvGrpSpPr/>
          <p:nvPr/>
        </p:nvGrpSpPr>
        <p:grpSpPr>
          <a:xfrm>
            <a:off x="4525464" y="5308951"/>
            <a:ext cx="180020" cy="663784"/>
            <a:chOff x="7857365" y="4540481"/>
            <a:chExt cx="180020" cy="663784"/>
          </a:xfrm>
        </p:grpSpPr>
        <p:cxnSp>
          <p:nvCxnSpPr>
            <p:cNvPr id="89" name="Ευθεία γραμμή σύνδεσης 88"/>
            <p:cNvCxnSpPr/>
            <p:nvPr/>
          </p:nvCxnSpPr>
          <p:spPr>
            <a:xfrm flipV="1">
              <a:off x="8037385" y="4689140"/>
              <a:ext cx="0" cy="331363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Ευθεία γραμμή σύνδεσης 89"/>
            <p:cNvCxnSpPr/>
            <p:nvPr/>
          </p:nvCxnSpPr>
          <p:spPr>
            <a:xfrm flipV="1">
              <a:off x="7857365" y="4540481"/>
              <a:ext cx="0" cy="66378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2" name="Ευθεία γραμμή σύνδεσης 61"/>
          <p:cNvCxnSpPr/>
          <p:nvPr/>
        </p:nvCxnSpPr>
        <p:spPr>
          <a:xfrm>
            <a:off x="1233139" y="5623291"/>
            <a:ext cx="3292325" cy="1755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Ευθεία γραμμή σύνδεσης 67"/>
          <p:cNvCxnSpPr/>
          <p:nvPr/>
        </p:nvCxnSpPr>
        <p:spPr>
          <a:xfrm flipV="1">
            <a:off x="4705484" y="5623291"/>
            <a:ext cx="2819220" cy="1755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4122414" y="5167299"/>
            <a:ext cx="2700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prstClr val="black"/>
                </a:solidFill>
              </a:rPr>
              <a:t>+</a:t>
            </a:r>
            <a:endParaRPr lang="el-GR" sz="2800" dirty="0">
              <a:solidFill>
                <a:prstClr val="black"/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4707056" y="4960508"/>
            <a:ext cx="2700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prstClr val="black"/>
                </a:solidFill>
              </a:rPr>
              <a:t>_</a:t>
            </a:r>
            <a:endParaRPr lang="el-GR" sz="2800" dirty="0">
              <a:solidFill>
                <a:prstClr val="black"/>
              </a:solidFill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3144546" y="3616251"/>
            <a:ext cx="24249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prstClr val="black"/>
                </a:solidFill>
              </a:rPr>
              <a:t>R</a:t>
            </a:r>
            <a:r>
              <a:rPr lang="el-GR" sz="2000" b="1" dirty="0" err="1">
                <a:solidFill>
                  <a:prstClr val="black"/>
                </a:solidFill>
              </a:rPr>
              <a:t>ολ</a:t>
            </a:r>
            <a:r>
              <a:rPr lang="el-GR" sz="2000" b="1" dirty="0">
                <a:solidFill>
                  <a:prstClr val="black"/>
                </a:solidFill>
              </a:rPr>
              <a:t> = </a:t>
            </a:r>
            <a:r>
              <a:rPr lang="en-US" sz="2800" b="1" dirty="0" smtClean="0">
                <a:solidFill>
                  <a:prstClr val="black"/>
                </a:solidFill>
              </a:rPr>
              <a:t>;;;;;</a:t>
            </a:r>
            <a:endParaRPr lang="el-GR" sz="2800" b="1" dirty="0">
              <a:solidFill>
                <a:prstClr val="black"/>
              </a:solidFill>
            </a:endParaRPr>
          </a:p>
        </p:txBody>
      </p:sp>
      <p:cxnSp>
        <p:nvCxnSpPr>
          <p:cNvPr id="88" name="Ευθεία γραμμή σύνδεσης 87"/>
          <p:cNvCxnSpPr/>
          <p:nvPr/>
        </p:nvCxnSpPr>
        <p:spPr>
          <a:xfrm flipH="1">
            <a:off x="7526869" y="4389176"/>
            <a:ext cx="2165" cy="124289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Ευθύγραμμο βέλος σύνδεσης 90"/>
          <p:cNvCxnSpPr/>
          <p:nvPr/>
        </p:nvCxnSpPr>
        <p:spPr>
          <a:xfrm>
            <a:off x="3510944" y="4657784"/>
            <a:ext cx="99011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TextBox 91"/>
          <p:cNvSpPr txBox="1"/>
          <p:nvPr/>
        </p:nvSpPr>
        <p:spPr>
          <a:xfrm>
            <a:off x="3695997" y="4544990"/>
            <a:ext cx="6200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prstClr val="black"/>
                </a:solidFill>
              </a:rPr>
              <a:t>I</a:t>
            </a:r>
            <a:endParaRPr lang="el-GR" sz="2800" b="1" dirty="0">
              <a:solidFill>
                <a:prstClr val="black"/>
              </a:solidFill>
            </a:endParaRPr>
          </a:p>
        </p:txBody>
      </p:sp>
      <p:sp>
        <p:nvSpPr>
          <p:cNvPr id="4" name="Βέλος προς τα κάτω 3"/>
          <p:cNvSpPr/>
          <p:nvPr/>
        </p:nvSpPr>
        <p:spPr>
          <a:xfrm>
            <a:off x="4204033" y="2933945"/>
            <a:ext cx="403050" cy="67286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prstClr val="white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18163" y="1766941"/>
            <a:ext cx="3593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prstClr val="black"/>
                </a:solidFill>
              </a:rPr>
              <a:t>E</a:t>
            </a:r>
            <a:endParaRPr lang="el-GR" sz="2800" b="1" dirty="0">
              <a:solidFill>
                <a:prstClr val="black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460451" y="4934390"/>
            <a:ext cx="3593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prstClr val="black"/>
                </a:solidFill>
              </a:rPr>
              <a:t>E</a:t>
            </a:r>
            <a:endParaRPr lang="el-GR" sz="2800" b="1" dirty="0">
              <a:solidFill>
                <a:prstClr val="black"/>
              </a:solidFill>
            </a:endParaRPr>
          </a:p>
        </p:txBody>
      </p:sp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BCD74-4CFC-4F43-9F5E-36357115D3B9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2293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1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21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22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2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/>
      <p:bldP spid="52" grpId="0" animBg="1"/>
      <p:bldP spid="69" grpId="0"/>
      <p:bldP spid="70" grpId="0"/>
      <p:bldP spid="85" grpId="0"/>
      <p:bldP spid="92" grpId="0"/>
      <p:bldP spid="4" grpId="0" animBg="1"/>
      <p:bldP spid="2" grpId="0"/>
      <p:bldP spid="4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4" name="TextBox 2063"/>
          <p:cNvSpPr txBox="1"/>
          <p:nvPr/>
        </p:nvSpPr>
        <p:spPr>
          <a:xfrm>
            <a:off x="827316" y="18320"/>
            <a:ext cx="7650850" cy="584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sz="3200" b="1" dirty="0">
                <a:solidFill>
                  <a:prstClr val="white"/>
                </a:solidFill>
              </a:rPr>
              <a:t>Συνδεσμολογία αντιστάσεων σε σειρά</a:t>
            </a:r>
            <a:endParaRPr lang="el-GR" sz="3200" b="1" dirty="0">
              <a:solidFill>
                <a:prstClr val="white"/>
              </a:solidFill>
            </a:endParaRPr>
          </a:p>
        </p:txBody>
      </p:sp>
      <p:cxnSp>
        <p:nvCxnSpPr>
          <p:cNvPr id="60" name="Ευθύγραμμο βέλος σύνδεσης 59"/>
          <p:cNvCxnSpPr/>
          <p:nvPr/>
        </p:nvCxnSpPr>
        <p:spPr>
          <a:xfrm>
            <a:off x="7222893" y="2438517"/>
            <a:ext cx="0" cy="529942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6912891" y="2379474"/>
            <a:ext cx="6200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prstClr val="black"/>
                </a:solidFill>
              </a:rPr>
              <a:t>I</a:t>
            </a:r>
            <a:endParaRPr lang="el-GR" sz="2800" b="1" dirty="0">
              <a:solidFill>
                <a:prstClr val="black"/>
              </a:solidFill>
            </a:endParaRPr>
          </a:p>
        </p:txBody>
      </p:sp>
      <p:grpSp>
        <p:nvGrpSpPr>
          <p:cNvPr id="2" name="Ομάδα 1"/>
          <p:cNvGrpSpPr/>
          <p:nvPr/>
        </p:nvGrpSpPr>
        <p:grpSpPr>
          <a:xfrm>
            <a:off x="1154188" y="1477282"/>
            <a:ext cx="6295895" cy="2241794"/>
            <a:chOff x="1154188" y="1477282"/>
            <a:chExt cx="6295895" cy="2241794"/>
          </a:xfrm>
        </p:grpSpPr>
        <p:grpSp>
          <p:nvGrpSpPr>
            <p:cNvPr id="20" name="Ομάδα 19"/>
            <p:cNvGrpSpPr/>
            <p:nvPr/>
          </p:nvGrpSpPr>
          <p:grpSpPr>
            <a:xfrm>
              <a:off x="1154188" y="1477282"/>
              <a:ext cx="6295895" cy="2241794"/>
              <a:chOff x="1113585" y="1107002"/>
              <a:chExt cx="6295895" cy="2241794"/>
            </a:xfrm>
          </p:grpSpPr>
          <p:sp>
            <p:nvSpPr>
              <p:cNvPr id="30" name="Ορθογώνιο 29"/>
              <p:cNvSpPr/>
              <p:nvPr/>
            </p:nvSpPr>
            <p:spPr>
              <a:xfrm>
                <a:off x="5648564" y="1653082"/>
                <a:ext cx="765085" cy="270030"/>
              </a:xfrm>
              <a:prstGeom prst="rect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>
                  <a:solidFill>
                    <a:prstClr val="white"/>
                  </a:solidFill>
                </a:endParaRPr>
              </a:p>
            </p:txBody>
          </p:sp>
          <p:sp>
            <p:nvSpPr>
              <p:cNvPr id="34" name="Ορθογώνιο 33"/>
              <p:cNvSpPr/>
              <p:nvPr/>
            </p:nvSpPr>
            <p:spPr>
              <a:xfrm>
                <a:off x="2154925" y="1630222"/>
                <a:ext cx="765085" cy="270030"/>
              </a:xfrm>
              <a:prstGeom prst="rect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>
                  <a:solidFill>
                    <a:prstClr val="white"/>
                  </a:solidFill>
                </a:endParaRPr>
              </a:p>
            </p:txBody>
          </p:sp>
          <p:cxnSp>
            <p:nvCxnSpPr>
              <p:cNvPr id="35" name="Ευθεία γραμμή σύνδεσης 34"/>
              <p:cNvCxnSpPr/>
              <p:nvPr/>
            </p:nvCxnSpPr>
            <p:spPr>
              <a:xfrm>
                <a:off x="2934310" y="1753807"/>
                <a:ext cx="961822" cy="1143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Ευθεία γραμμή σύνδεσης 35"/>
              <p:cNvCxnSpPr/>
              <p:nvPr/>
            </p:nvCxnSpPr>
            <p:spPr>
              <a:xfrm>
                <a:off x="1113585" y="1765237"/>
                <a:ext cx="1041340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7" name="Ορθογώνιο 36"/>
              <p:cNvSpPr/>
              <p:nvPr/>
            </p:nvSpPr>
            <p:spPr>
              <a:xfrm>
                <a:off x="3911299" y="1633027"/>
                <a:ext cx="765085" cy="270030"/>
              </a:xfrm>
              <a:prstGeom prst="rect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>
                  <a:solidFill>
                    <a:prstClr val="white"/>
                  </a:solidFill>
                </a:endParaRPr>
              </a:p>
            </p:txBody>
          </p:sp>
          <p:cxnSp>
            <p:nvCxnSpPr>
              <p:cNvPr id="44" name="Ευθεία γραμμή σύνδεσης 43"/>
              <p:cNvCxnSpPr/>
              <p:nvPr/>
            </p:nvCxnSpPr>
            <p:spPr>
              <a:xfrm>
                <a:off x="4676384" y="1788097"/>
                <a:ext cx="972180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Ευθεία γραμμή σύνδεσης 48"/>
              <p:cNvCxnSpPr/>
              <p:nvPr/>
            </p:nvCxnSpPr>
            <p:spPr>
              <a:xfrm flipH="1">
                <a:off x="1113585" y="1753807"/>
                <a:ext cx="4330" cy="1245545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59" name="Ομάδα 2058"/>
              <p:cNvGrpSpPr/>
              <p:nvPr/>
            </p:nvGrpSpPr>
            <p:grpSpPr>
              <a:xfrm>
                <a:off x="4405910" y="2685012"/>
                <a:ext cx="180020" cy="663784"/>
                <a:chOff x="7857365" y="4540481"/>
                <a:chExt cx="180020" cy="663784"/>
              </a:xfrm>
            </p:grpSpPr>
            <p:cxnSp>
              <p:nvCxnSpPr>
                <p:cNvPr id="50" name="Ευθεία γραμμή σύνδεσης 49"/>
                <p:cNvCxnSpPr/>
                <p:nvPr/>
              </p:nvCxnSpPr>
              <p:spPr>
                <a:xfrm flipV="1">
                  <a:off x="8037385" y="4689140"/>
                  <a:ext cx="0" cy="331363"/>
                </a:xfrm>
                <a:prstGeom prst="line">
                  <a:avLst/>
                </a:prstGeom>
                <a:ln w="635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Ευθεία γραμμή σύνδεσης 53"/>
                <p:cNvCxnSpPr/>
                <p:nvPr/>
              </p:nvCxnSpPr>
              <p:spPr>
                <a:xfrm flipV="1">
                  <a:off x="7857365" y="4540481"/>
                  <a:ext cx="0" cy="663784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7" name="Ευθεία γραμμή σύνδεσης 56"/>
              <p:cNvCxnSpPr/>
              <p:nvPr/>
            </p:nvCxnSpPr>
            <p:spPr>
              <a:xfrm>
                <a:off x="1113585" y="2999352"/>
                <a:ext cx="3292325" cy="17552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Ευθεία γραμμή σύνδεσης 58"/>
              <p:cNvCxnSpPr/>
              <p:nvPr/>
            </p:nvCxnSpPr>
            <p:spPr>
              <a:xfrm flipV="1">
                <a:off x="4585930" y="2999352"/>
                <a:ext cx="2819220" cy="17552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3" name="TextBox 62"/>
              <p:cNvSpPr txBox="1"/>
              <p:nvPr/>
            </p:nvSpPr>
            <p:spPr>
              <a:xfrm>
                <a:off x="4002860" y="2543360"/>
                <a:ext cx="27003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>
                    <a:solidFill>
                      <a:prstClr val="black"/>
                    </a:solidFill>
                  </a:rPr>
                  <a:t>+</a:t>
                </a:r>
                <a:endParaRPr lang="el-GR" sz="2800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64" name="TextBox 63"/>
              <p:cNvSpPr txBox="1"/>
              <p:nvPr/>
            </p:nvSpPr>
            <p:spPr>
              <a:xfrm>
                <a:off x="4587502" y="2336569"/>
                <a:ext cx="27003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>
                    <a:solidFill>
                      <a:prstClr val="black"/>
                    </a:solidFill>
                  </a:rPr>
                  <a:t>_</a:t>
                </a:r>
                <a:endParaRPr lang="el-GR" sz="2800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65" name="TextBox 64"/>
              <p:cNvSpPr txBox="1"/>
              <p:nvPr/>
            </p:nvSpPr>
            <p:spPr>
              <a:xfrm>
                <a:off x="2263967" y="1107002"/>
                <a:ext cx="62000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>
                    <a:solidFill>
                      <a:prstClr val="black"/>
                    </a:solidFill>
                  </a:rPr>
                  <a:t>R</a:t>
                </a:r>
                <a:r>
                  <a:rPr lang="en-US" sz="2000" b="1" dirty="0">
                    <a:solidFill>
                      <a:prstClr val="black"/>
                    </a:solidFill>
                  </a:rPr>
                  <a:t>1</a:t>
                </a:r>
                <a:endParaRPr lang="el-GR" sz="2800" b="1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66" name="TextBox 65"/>
              <p:cNvSpPr txBox="1"/>
              <p:nvPr/>
            </p:nvSpPr>
            <p:spPr>
              <a:xfrm>
                <a:off x="3992135" y="1129862"/>
                <a:ext cx="62000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>
                    <a:solidFill>
                      <a:prstClr val="black"/>
                    </a:solidFill>
                  </a:rPr>
                  <a:t>R</a:t>
                </a:r>
                <a:r>
                  <a:rPr lang="en-US" sz="2000" b="1" dirty="0">
                    <a:solidFill>
                      <a:prstClr val="black"/>
                    </a:solidFill>
                  </a:rPr>
                  <a:t>2</a:t>
                </a:r>
                <a:endParaRPr lang="el-GR" sz="2800" b="1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67" name="TextBox 66"/>
              <p:cNvSpPr txBox="1"/>
              <p:nvPr/>
            </p:nvSpPr>
            <p:spPr>
              <a:xfrm>
                <a:off x="5721104" y="1116563"/>
                <a:ext cx="62000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>
                    <a:solidFill>
                      <a:prstClr val="black"/>
                    </a:solidFill>
                  </a:rPr>
                  <a:t>R</a:t>
                </a:r>
                <a:r>
                  <a:rPr lang="en-US" sz="2000" b="1" dirty="0">
                    <a:solidFill>
                      <a:prstClr val="black"/>
                    </a:solidFill>
                  </a:rPr>
                  <a:t>3</a:t>
                </a:r>
                <a:endParaRPr lang="el-GR" sz="2800" b="1" dirty="0">
                  <a:solidFill>
                    <a:prstClr val="black"/>
                  </a:solidFill>
                </a:endParaRPr>
              </a:p>
            </p:txBody>
          </p:sp>
          <p:cxnSp>
            <p:nvCxnSpPr>
              <p:cNvPr id="47" name="Ευθεία γραμμή σύνδεσης 46"/>
              <p:cNvCxnSpPr/>
              <p:nvPr/>
            </p:nvCxnSpPr>
            <p:spPr>
              <a:xfrm>
                <a:off x="6413649" y="1788097"/>
                <a:ext cx="995831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Ευθεία γραμμή σύνδεσης 52"/>
              <p:cNvCxnSpPr/>
              <p:nvPr/>
            </p:nvCxnSpPr>
            <p:spPr>
              <a:xfrm flipH="1">
                <a:off x="7407315" y="1765237"/>
                <a:ext cx="2165" cy="1242891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1" name="TextBox 70"/>
              <p:cNvSpPr txBox="1"/>
              <p:nvPr/>
            </p:nvSpPr>
            <p:spPr>
              <a:xfrm>
                <a:off x="2498843" y="2428164"/>
                <a:ext cx="62000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>
                    <a:solidFill>
                      <a:prstClr val="black"/>
                    </a:solidFill>
                  </a:rPr>
                  <a:t>I</a:t>
                </a:r>
                <a:endParaRPr lang="el-GR" sz="2800" b="1" dirty="0">
                  <a:solidFill>
                    <a:prstClr val="black"/>
                  </a:solidFill>
                </a:endParaRPr>
              </a:p>
            </p:txBody>
          </p:sp>
        </p:grpSp>
        <p:cxnSp>
          <p:nvCxnSpPr>
            <p:cNvPr id="23" name="Ευθύγραμμο βέλος σύνδεσης 22"/>
            <p:cNvCxnSpPr/>
            <p:nvPr/>
          </p:nvCxnSpPr>
          <p:spPr>
            <a:xfrm>
              <a:off x="3431993" y="2404125"/>
              <a:ext cx="99011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Ευθύγραμμο βέλος σύνδεσης 60"/>
            <p:cNvCxnSpPr/>
            <p:nvPr/>
          </p:nvCxnSpPr>
          <p:spPr>
            <a:xfrm flipH="1">
              <a:off x="2464158" y="3230069"/>
              <a:ext cx="65436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TextBox 72"/>
            <p:cNvSpPr txBox="1"/>
            <p:nvPr/>
          </p:nvSpPr>
          <p:spPr>
            <a:xfrm>
              <a:off x="3617046" y="2291331"/>
              <a:ext cx="62000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>
                  <a:solidFill>
                    <a:prstClr val="black"/>
                  </a:solidFill>
                </a:rPr>
                <a:t>I</a:t>
              </a:r>
              <a:endParaRPr lang="el-GR" sz="2800" b="1" dirty="0">
                <a:solidFill>
                  <a:prstClr val="black"/>
                </a:solidFill>
              </a:endParaRPr>
            </a:p>
          </p:txBody>
        </p:sp>
      </p:grpSp>
      <p:sp>
        <p:nvSpPr>
          <p:cNvPr id="74" name="TextBox 73"/>
          <p:cNvSpPr txBox="1"/>
          <p:nvPr/>
        </p:nvSpPr>
        <p:spPr>
          <a:xfrm>
            <a:off x="2199235" y="683695"/>
            <a:ext cx="8306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prstClr val="black"/>
                </a:solidFill>
              </a:rPr>
              <a:t>U</a:t>
            </a:r>
            <a:r>
              <a:rPr lang="en-US" sz="2000" b="1" dirty="0">
                <a:solidFill>
                  <a:prstClr val="black"/>
                </a:solidFill>
              </a:rPr>
              <a:t>AB</a:t>
            </a:r>
            <a:endParaRPr lang="el-GR" sz="2800" b="1" dirty="0">
              <a:solidFill>
                <a:prstClr val="black"/>
              </a:solidFill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3956669" y="712455"/>
            <a:ext cx="8306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prstClr val="black"/>
                </a:solidFill>
              </a:rPr>
              <a:t>U</a:t>
            </a:r>
            <a:r>
              <a:rPr lang="en-US" sz="2000" b="1" dirty="0">
                <a:solidFill>
                  <a:prstClr val="black"/>
                </a:solidFill>
              </a:rPr>
              <a:t>B</a:t>
            </a:r>
            <a:r>
              <a:rPr lang="el-GR" sz="2000" b="1" dirty="0">
                <a:solidFill>
                  <a:prstClr val="black"/>
                </a:solidFill>
              </a:rPr>
              <a:t>Γ</a:t>
            </a:r>
            <a:endParaRPr lang="el-GR" sz="2800" b="1" dirty="0">
              <a:solidFill>
                <a:prstClr val="black"/>
              </a:solidFill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5551038" y="683695"/>
            <a:ext cx="8306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prstClr val="black"/>
                </a:solidFill>
              </a:rPr>
              <a:t>U</a:t>
            </a:r>
            <a:r>
              <a:rPr lang="en-US" sz="2000" b="1" dirty="0">
                <a:solidFill>
                  <a:prstClr val="black"/>
                </a:solidFill>
              </a:rPr>
              <a:t>B</a:t>
            </a:r>
            <a:r>
              <a:rPr lang="el-GR" sz="2000" b="1" dirty="0">
                <a:solidFill>
                  <a:prstClr val="black"/>
                </a:solidFill>
              </a:rPr>
              <a:t>Δ</a:t>
            </a:r>
            <a:endParaRPr lang="el-GR" sz="2800" b="1" dirty="0">
              <a:solidFill>
                <a:prstClr val="black"/>
              </a:solidFill>
            </a:endParaRPr>
          </a:p>
        </p:txBody>
      </p:sp>
      <p:sp>
        <p:nvSpPr>
          <p:cNvPr id="78" name="Έλλειψη 77"/>
          <p:cNvSpPr/>
          <p:nvPr/>
        </p:nvSpPr>
        <p:spPr>
          <a:xfrm>
            <a:off x="5165433" y="2112771"/>
            <a:ext cx="75288" cy="9121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prstClr val="white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672030" y="3719076"/>
            <a:ext cx="76508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l-GR" b="1" dirty="0" smtClean="0">
                <a:solidFill>
                  <a:prstClr val="black"/>
                </a:solidFill>
              </a:rPr>
              <a:t>ένταση </a:t>
            </a:r>
            <a:r>
              <a:rPr lang="el-GR" b="1" dirty="0">
                <a:solidFill>
                  <a:prstClr val="black"/>
                </a:solidFill>
              </a:rPr>
              <a:t>ρεύματος </a:t>
            </a:r>
            <a:r>
              <a:rPr lang="el-GR" sz="2800" b="1" dirty="0">
                <a:solidFill>
                  <a:prstClr val="black"/>
                </a:solidFill>
              </a:rPr>
              <a:t>Ι</a:t>
            </a:r>
            <a:r>
              <a:rPr lang="el-GR" b="1" dirty="0">
                <a:solidFill>
                  <a:prstClr val="black"/>
                </a:solidFill>
              </a:rPr>
              <a:t> διαρρέει το κύκλωμα και τις </a:t>
            </a:r>
            <a:r>
              <a:rPr lang="el-GR" b="1" dirty="0" smtClean="0">
                <a:solidFill>
                  <a:prstClr val="black"/>
                </a:solidFill>
              </a:rPr>
              <a:t>αντιστάσεις</a:t>
            </a:r>
            <a:r>
              <a:rPr lang="en-US" b="1" dirty="0" smtClean="0">
                <a:solidFill>
                  <a:prstClr val="black"/>
                </a:solidFill>
              </a:rPr>
              <a:t>;;;</a:t>
            </a:r>
            <a:endParaRPr lang="el-GR" b="1" dirty="0">
              <a:solidFill>
                <a:prstClr val="black"/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1542478" y="1640856"/>
            <a:ext cx="4153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prstClr val="black"/>
                </a:solidFill>
              </a:rPr>
              <a:t>A</a:t>
            </a:r>
            <a:endParaRPr lang="el-GR" sz="2800" b="1" dirty="0">
              <a:solidFill>
                <a:prstClr val="black"/>
              </a:solidFill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3224325" y="1642039"/>
            <a:ext cx="4153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>
                <a:solidFill>
                  <a:prstClr val="black"/>
                </a:solidFill>
              </a:rPr>
              <a:t>Β</a:t>
            </a:r>
            <a:endParaRPr lang="el-GR" sz="2800" b="1" dirty="0">
              <a:solidFill>
                <a:prstClr val="black"/>
              </a:solidFill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4995409" y="1738892"/>
            <a:ext cx="4153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>
                <a:solidFill>
                  <a:prstClr val="black"/>
                </a:solidFill>
              </a:rPr>
              <a:t>Γ</a:t>
            </a:r>
            <a:endParaRPr lang="el-GR" sz="2800" b="1" dirty="0">
              <a:solidFill>
                <a:prstClr val="black"/>
              </a:solidFill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6762166" y="1652788"/>
            <a:ext cx="4153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>
                <a:solidFill>
                  <a:prstClr val="black"/>
                </a:solidFill>
              </a:rPr>
              <a:t>Δ</a:t>
            </a:r>
            <a:endParaRPr lang="el-GR" sz="2800" b="1" dirty="0">
              <a:solidFill>
                <a:prstClr val="black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403726" y="2756962"/>
            <a:ext cx="3593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prstClr val="black"/>
                </a:solidFill>
              </a:rPr>
              <a:t>E</a:t>
            </a:r>
            <a:endParaRPr lang="el-GR" sz="2800" b="1" dirty="0">
              <a:solidFill>
                <a:prstClr val="black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611560" y="4242296"/>
            <a:ext cx="76508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l-GR" b="1" dirty="0">
                <a:solidFill>
                  <a:prstClr val="black"/>
                </a:solidFill>
              </a:rPr>
              <a:t>Πτώση τάσεως </a:t>
            </a:r>
            <a:r>
              <a:rPr lang="en-US" sz="2800" b="1" dirty="0">
                <a:solidFill>
                  <a:prstClr val="black"/>
                </a:solidFill>
              </a:rPr>
              <a:t>U</a:t>
            </a:r>
            <a:r>
              <a:rPr lang="en-US" sz="2000" b="1" dirty="0">
                <a:solidFill>
                  <a:prstClr val="black"/>
                </a:solidFill>
              </a:rPr>
              <a:t>AB</a:t>
            </a:r>
            <a:r>
              <a:rPr lang="el-GR" sz="2000" b="1" dirty="0">
                <a:solidFill>
                  <a:prstClr val="black"/>
                </a:solidFill>
              </a:rPr>
              <a:t> </a:t>
            </a:r>
            <a:r>
              <a:rPr lang="el-GR" sz="2800" b="1" dirty="0">
                <a:solidFill>
                  <a:prstClr val="black"/>
                </a:solidFill>
              </a:rPr>
              <a:t>= </a:t>
            </a:r>
            <a:r>
              <a:rPr lang="en-US" sz="2800" b="1" dirty="0">
                <a:solidFill>
                  <a:prstClr val="black"/>
                </a:solidFill>
              </a:rPr>
              <a:t>;</a:t>
            </a:r>
            <a:endParaRPr lang="el-GR" sz="2000" b="1" dirty="0">
              <a:solidFill>
                <a:prstClr val="black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2155176" y="4872953"/>
            <a:ext cx="22913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>
                <a:solidFill>
                  <a:prstClr val="black"/>
                </a:solidFill>
              </a:rPr>
              <a:t>   </a:t>
            </a:r>
            <a:r>
              <a:rPr lang="en-US" sz="2800" b="1" dirty="0">
                <a:solidFill>
                  <a:prstClr val="black"/>
                </a:solidFill>
              </a:rPr>
              <a:t>U</a:t>
            </a:r>
            <a:r>
              <a:rPr lang="en-US" sz="2000" b="1" dirty="0">
                <a:solidFill>
                  <a:prstClr val="black"/>
                </a:solidFill>
              </a:rPr>
              <a:t>B</a:t>
            </a:r>
            <a:r>
              <a:rPr lang="el-GR" sz="2000" b="1" dirty="0">
                <a:solidFill>
                  <a:prstClr val="black"/>
                </a:solidFill>
              </a:rPr>
              <a:t>Γ</a:t>
            </a:r>
            <a:r>
              <a:rPr lang="el-GR" sz="2000" b="1" dirty="0">
                <a:solidFill>
                  <a:prstClr val="black"/>
                </a:solidFill>
              </a:rPr>
              <a:t> </a:t>
            </a:r>
            <a:r>
              <a:rPr lang="el-GR" sz="2800" b="1" dirty="0">
                <a:solidFill>
                  <a:prstClr val="black"/>
                </a:solidFill>
              </a:rPr>
              <a:t>= </a:t>
            </a:r>
            <a:r>
              <a:rPr lang="en-US" sz="2800" b="1" dirty="0" smtClean="0">
                <a:solidFill>
                  <a:prstClr val="black"/>
                </a:solidFill>
              </a:rPr>
              <a:t>;</a:t>
            </a:r>
            <a:endParaRPr lang="el-GR" sz="2000" b="1" dirty="0">
              <a:solidFill>
                <a:prstClr val="black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2296493" y="5429220"/>
            <a:ext cx="20087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prstClr val="black"/>
                </a:solidFill>
              </a:rPr>
              <a:t>U</a:t>
            </a:r>
            <a:r>
              <a:rPr lang="el-GR" sz="2000" b="1" dirty="0">
                <a:solidFill>
                  <a:prstClr val="black"/>
                </a:solidFill>
              </a:rPr>
              <a:t>Γ</a:t>
            </a:r>
            <a:r>
              <a:rPr lang="el-GR" sz="2000" b="1" dirty="0">
                <a:solidFill>
                  <a:prstClr val="black"/>
                </a:solidFill>
              </a:rPr>
              <a:t>Δ </a:t>
            </a:r>
            <a:r>
              <a:rPr lang="el-GR" sz="2800" b="1" dirty="0">
                <a:solidFill>
                  <a:prstClr val="black"/>
                </a:solidFill>
              </a:rPr>
              <a:t>= </a:t>
            </a:r>
            <a:r>
              <a:rPr lang="en-US" sz="2800" b="1" dirty="0">
                <a:solidFill>
                  <a:prstClr val="black"/>
                </a:solidFill>
              </a:rPr>
              <a:t>;</a:t>
            </a:r>
            <a:endParaRPr lang="el-GR" sz="2000" b="1" dirty="0">
              <a:solidFill>
                <a:prstClr val="black"/>
              </a:solidFill>
            </a:endParaRPr>
          </a:p>
        </p:txBody>
      </p:sp>
      <p:sp>
        <p:nvSpPr>
          <p:cNvPr id="55" name="Έλλειψη 54"/>
          <p:cNvSpPr/>
          <p:nvPr/>
        </p:nvSpPr>
        <p:spPr>
          <a:xfrm>
            <a:off x="6876879" y="2116116"/>
            <a:ext cx="75288" cy="9121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prstClr val="white"/>
              </a:solidFill>
            </a:endParaRPr>
          </a:p>
        </p:txBody>
      </p:sp>
      <p:sp>
        <p:nvSpPr>
          <p:cNvPr id="56" name="Έλλειψη 55"/>
          <p:cNvSpPr/>
          <p:nvPr/>
        </p:nvSpPr>
        <p:spPr>
          <a:xfrm>
            <a:off x="3325632" y="2078481"/>
            <a:ext cx="75288" cy="9121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prstClr val="white"/>
              </a:solidFill>
            </a:endParaRPr>
          </a:p>
        </p:txBody>
      </p:sp>
      <p:sp>
        <p:nvSpPr>
          <p:cNvPr id="58" name="Έλλειψη 57"/>
          <p:cNvSpPr/>
          <p:nvPr/>
        </p:nvSpPr>
        <p:spPr>
          <a:xfrm>
            <a:off x="1646675" y="2092716"/>
            <a:ext cx="75288" cy="9121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prstClr val="white"/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4497455" y="3387184"/>
            <a:ext cx="6751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prstClr val="black"/>
                </a:solidFill>
              </a:rPr>
              <a:t>r=0</a:t>
            </a:r>
            <a:endParaRPr lang="el-GR" sz="2800" b="1" dirty="0">
              <a:solidFill>
                <a:prstClr val="black"/>
              </a:solidFill>
            </a:endParaRPr>
          </a:p>
        </p:txBody>
      </p:sp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BCD74-4CFC-4F43-9F5E-36357115D3B9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6618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/>
      <p:bldP spid="75" grpId="0"/>
      <p:bldP spid="76" grpId="0"/>
      <p:bldP spid="42" grpId="0"/>
      <p:bldP spid="46" grpId="0"/>
      <p:bldP spid="48" grpId="0"/>
      <p:bldP spid="5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4" name="TextBox 2063"/>
          <p:cNvSpPr txBox="1"/>
          <p:nvPr/>
        </p:nvSpPr>
        <p:spPr>
          <a:xfrm>
            <a:off x="827316" y="18320"/>
            <a:ext cx="7650850" cy="584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sz="3200" b="1" dirty="0">
                <a:solidFill>
                  <a:prstClr val="white"/>
                </a:solidFill>
              </a:rPr>
              <a:t>Πτώση τάσεως</a:t>
            </a:r>
            <a:endParaRPr lang="el-GR" sz="3200" b="1" dirty="0">
              <a:solidFill>
                <a:prstClr val="white"/>
              </a:solidFill>
            </a:endParaRPr>
          </a:p>
        </p:txBody>
      </p:sp>
      <p:cxnSp>
        <p:nvCxnSpPr>
          <p:cNvPr id="60" name="Ευθύγραμμο βέλος σύνδεσης 59"/>
          <p:cNvCxnSpPr/>
          <p:nvPr/>
        </p:nvCxnSpPr>
        <p:spPr>
          <a:xfrm flipH="1">
            <a:off x="3396311" y="3748786"/>
            <a:ext cx="544681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3483689" y="3346426"/>
            <a:ext cx="6200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prstClr val="black"/>
                </a:solidFill>
              </a:rPr>
              <a:t>I</a:t>
            </a:r>
            <a:endParaRPr lang="el-GR" sz="2800" b="1" dirty="0">
              <a:solidFill>
                <a:prstClr val="black"/>
              </a:solidFill>
            </a:endParaRPr>
          </a:p>
        </p:txBody>
      </p:sp>
      <p:sp>
        <p:nvSpPr>
          <p:cNvPr id="30" name="Ορθογώνιο 29"/>
          <p:cNvSpPr/>
          <p:nvPr/>
        </p:nvSpPr>
        <p:spPr>
          <a:xfrm>
            <a:off x="2006958" y="3871392"/>
            <a:ext cx="765085" cy="27003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prstClr val="white"/>
              </a:solidFill>
            </a:endParaRPr>
          </a:p>
        </p:txBody>
      </p:sp>
      <p:cxnSp>
        <p:nvCxnSpPr>
          <p:cNvPr id="36" name="Ευθεία γραμμή σύνδεσης 35"/>
          <p:cNvCxnSpPr>
            <a:endCxn id="37" idx="1"/>
          </p:cNvCxnSpPr>
          <p:nvPr/>
        </p:nvCxnSpPr>
        <p:spPr>
          <a:xfrm>
            <a:off x="202122" y="1126760"/>
            <a:ext cx="1770385" cy="280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Ορθογώνιο 36"/>
          <p:cNvSpPr/>
          <p:nvPr/>
        </p:nvSpPr>
        <p:spPr>
          <a:xfrm>
            <a:off x="1972507" y="994550"/>
            <a:ext cx="765085" cy="27003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prstClr val="white"/>
              </a:solidFill>
            </a:endParaRPr>
          </a:p>
        </p:txBody>
      </p:sp>
      <p:cxnSp>
        <p:nvCxnSpPr>
          <p:cNvPr id="44" name="Ευθεία γραμμή σύνδεσης 43"/>
          <p:cNvCxnSpPr/>
          <p:nvPr/>
        </p:nvCxnSpPr>
        <p:spPr>
          <a:xfrm>
            <a:off x="196516" y="2744532"/>
            <a:ext cx="5606" cy="129746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Ευθεία γραμμή σύνδεσης 48"/>
          <p:cNvCxnSpPr/>
          <p:nvPr/>
        </p:nvCxnSpPr>
        <p:spPr>
          <a:xfrm>
            <a:off x="206452" y="1115330"/>
            <a:ext cx="0" cy="123508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Ευθεία γραμμή σύνδεσης 56"/>
          <p:cNvCxnSpPr>
            <a:endCxn id="30" idx="1"/>
          </p:cNvCxnSpPr>
          <p:nvPr/>
        </p:nvCxnSpPr>
        <p:spPr>
          <a:xfrm flipV="1">
            <a:off x="202122" y="4006407"/>
            <a:ext cx="1804836" cy="3559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2050405" y="468525"/>
            <a:ext cx="6200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prstClr val="black"/>
                </a:solidFill>
              </a:rPr>
              <a:t>R</a:t>
            </a:r>
            <a:r>
              <a:rPr lang="el-GR" sz="2000" b="1" dirty="0">
                <a:solidFill>
                  <a:prstClr val="black"/>
                </a:solidFill>
              </a:rPr>
              <a:t>α</a:t>
            </a:r>
            <a:endParaRPr lang="el-GR" sz="2800" b="1" dirty="0">
              <a:solidFill>
                <a:prstClr val="black"/>
              </a:solidFill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4944656" y="2275282"/>
            <a:ext cx="778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prstClr val="black"/>
                </a:solidFill>
              </a:rPr>
              <a:t>R</a:t>
            </a:r>
            <a:r>
              <a:rPr lang="el-GR" sz="2000" b="1" dirty="0">
                <a:solidFill>
                  <a:prstClr val="black"/>
                </a:solidFill>
              </a:rPr>
              <a:t>σ</a:t>
            </a:r>
            <a:endParaRPr lang="el-GR" sz="2800" b="1" dirty="0">
              <a:solidFill>
                <a:prstClr val="black"/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2050404" y="3348504"/>
            <a:ext cx="6200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prstClr val="black"/>
                </a:solidFill>
              </a:rPr>
              <a:t>R</a:t>
            </a:r>
            <a:r>
              <a:rPr lang="el-GR" sz="2000" b="1" dirty="0">
                <a:solidFill>
                  <a:prstClr val="black"/>
                </a:solidFill>
              </a:rPr>
              <a:t>β</a:t>
            </a:r>
            <a:endParaRPr lang="el-GR" sz="2800" b="1" dirty="0">
              <a:solidFill>
                <a:prstClr val="black"/>
              </a:solidFill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419491" y="1530769"/>
            <a:ext cx="6200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prstClr val="black"/>
                </a:solidFill>
              </a:rPr>
              <a:t>I</a:t>
            </a:r>
            <a:endParaRPr lang="el-GR" sz="2800" b="1" dirty="0">
              <a:solidFill>
                <a:prstClr val="black"/>
              </a:solidFill>
            </a:endParaRPr>
          </a:p>
        </p:txBody>
      </p:sp>
      <p:cxnSp>
        <p:nvCxnSpPr>
          <p:cNvPr id="23" name="Ευθύγραμμο βέλος σύνδεσης 22"/>
          <p:cNvCxnSpPr/>
          <p:nvPr/>
        </p:nvCxnSpPr>
        <p:spPr>
          <a:xfrm>
            <a:off x="3470037" y="1260490"/>
            <a:ext cx="99011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Ευθύγραμμο βέλος σύνδεσης 60"/>
          <p:cNvCxnSpPr/>
          <p:nvPr/>
        </p:nvCxnSpPr>
        <p:spPr>
          <a:xfrm flipV="1">
            <a:off x="444261" y="1522100"/>
            <a:ext cx="0" cy="482622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3668652" y="1177948"/>
            <a:ext cx="6200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prstClr val="black"/>
                </a:solidFill>
              </a:rPr>
              <a:t>I</a:t>
            </a:r>
            <a:endParaRPr lang="el-GR" sz="2800" b="1" dirty="0">
              <a:solidFill>
                <a:prstClr val="black"/>
              </a:solidFill>
            </a:endParaRPr>
          </a:p>
        </p:txBody>
      </p:sp>
      <p:sp>
        <p:nvSpPr>
          <p:cNvPr id="52" name="Ορθογώνιο 51"/>
          <p:cNvSpPr/>
          <p:nvPr/>
        </p:nvSpPr>
        <p:spPr>
          <a:xfrm rot="5400000">
            <a:off x="4432797" y="2398516"/>
            <a:ext cx="765085" cy="27003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prstClr val="white"/>
              </a:solidFill>
            </a:endParaRPr>
          </a:p>
        </p:txBody>
      </p:sp>
      <p:cxnSp>
        <p:nvCxnSpPr>
          <p:cNvPr id="68" name="Ευθεία γραμμή σύνδεσης 67"/>
          <p:cNvCxnSpPr/>
          <p:nvPr/>
        </p:nvCxnSpPr>
        <p:spPr>
          <a:xfrm flipV="1">
            <a:off x="2737592" y="1115330"/>
            <a:ext cx="2069661" cy="3148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Ευθεία γραμμή σύνδεσης 68"/>
          <p:cNvCxnSpPr>
            <a:endCxn id="52" idx="1"/>
          </p:cNvCxnSpPr>
          <p:nvPr/>
        </p:nvCxnSpPr>
        <p:spPr>
          <a:xfrm>
            <a:off x="4802923" y="1100102"/>
            <a:ext cx="12417" cy="105088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Ευθεία γραμμή σύνδεσης 69"/>
          <p:cNvCxnSpPr/>
          <p:nvPr/>
        </p:nvCxnSpPr>
        <p:spPr>
          <a:xfrm>
            <a:off x="4802923" y="2896701"/>
            <a:ext cx="0" cy="110495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Ευθεία γραμμή σύνδεσης 76"/>
          <p:cNvCxnSpPr>
            <a:stCxn id="30" idx="3"/>
          </p:cNvCxnSpPr>
          <p:nvPr/>
        </p:nvCxnSpPr>
        <p:spPr>
          <a:xfrm flipV="1">
            <a:off x="2772043" y="3983004"/>
            <a:ext cx="2043296" cy="2340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TextBox 84"/>
          <p:cNvSpPr txBox="1"/>
          <p:nvPr/>
        </p:nvSpPr>
        <p:spPr>
          <a:xfrm>
            <a:off x="1972507" y="1260490"/>
            <a:ext cx="6200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prstClr val="black"/>
                </a:solidFill>
              </a:rPr>
              <a:t>U</a:t>
            </a:r>
            <a:r>
              <a:rPr lang="en-US" sz="2000" b="1" dirty="0">
                <a:solidFill>
                  <a:prstClr val="black"/>
                </a:solidFill>
              </a:rPr>
              <a:t>1</a:t>
            </a:r>
            <a:endParaRPr lang="el-GR" sz="2800" b="1" dirty="0">
              <a:solidFill>
                <a:prstClr val="black"/>
              </a:solidFill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0" y="2284063"/>
            <a:ext cx="6200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prstClr val="black"/>
                </a:solidFill>
              </a:rPr>
              <a:t>U</a:t>
            </a:r>
            <a:endParaRPr lang="el-GR" sz="2800" b="1" dirty="0">
              <a:solidFill>
                <a:prstClr val="black"/>
              </a:solidFill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4138473" y="2271921"/>
            <a:ext cx="6200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prstClr val="black"/>
                </a:solidFill>
              </a:rPr>
              <a:t>U</a:t>
            </a:r>
            <a:r>
              <a:rPr lang="el-GR" sz="2000" b="1" dirty="0">
                <a:solidFill>
                  <a:prstClr val="black"/>
                </a:solidFill>
              </a:rPr>
              <a:t>σ</a:t>
            </a:r>
            <a:endParaRPr lang="el-GR" sz="2800" b="1" dirty="0">
              <a:solidFill>
                <a:prstClr val="black"/>
              </a:solidFill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2079498" y="4062019"/>
            <a:ext cx="6200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prstClr val="black"/>
                </a:solidFill>
              </a:rPr>
              <a:t>U</a:t>
            </a:r>
            <a:r>
              <a:rPr lang="el-GR" sz="2000" b="1" dirty="0">
                <a:solidFill>
                  <a:prstClr val="black"/>
                </a:solidFill>
              </a:rPr>
              <a:t>2</a:t>
            </a:r>
            <a:endParaRPr lang="el-GR" sz="2800" b="1" dirty="0">
              <a:solidFill>
                <a:prstClr val="black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5517105" y="675225"/>
                <a:ext cx="3626895" cy="32176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dirty="0">
                    <a:solidFill>
                      <a:prstClr val="black"/>
                    </a:solidFill>
                  </a:rPr>
                  <a:t>Η συσκευή τροφοδοτείται από δύο αγωγούς μήκους 400</a:t>
                </a:r>
                <a:r>
                  <a:rPr lang="en-US" dirty="0">
                    <a:solidFill>
                      <a:prstClr val="black"/>
                    </a:solidFill>
                  </a:rPr>
                  <a:t>m, </a:t>
                </a:r>
                <a:r>
                  <a:rPr lang="el-GR" dirty="0">
                    <a:solidFill>
                      <a:prstClr val="black"/>
                    </a:solidFill>
                  </a:rPr>
                  <a:t>διατομής 10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>
                            <a:solidFill>
                              <a:prstClr val="black"/>
                            </a:solidFill>
                            <a:latin typeface="Cambria Math"/>
                          </a:rPr>
                          <m:t>mm</m:t>
                        </m:r>
                      </m:e>
                      <m:sup>
                        <m:r>
                          <a:rPr lang="en-US">
                            <a:solidFill>
                              <a:prstClr val="black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l-GR" dirty="0">
                    <a:solidFill>
                      <a:prstClr val="black"/>
                    </a:solidFill>
                  </a:rPr>
                  <a:t>ο καθένας</a:t>
                </a:r>
                <a:r>
                  <a:rPr lang="en-US" dirty="0">
                    <a:solidFill>
                      <a:prstClr val="black"/>
                    </a:solidFill>
                  </a:rPr>
                  <a:t> </a:t>
                </a:r>
                <a:r>
                  <a:rPr lang="el-GR" dirty="0">
                    <a:solidFill>
                      <a:prstClr val="black"/>
                    </a:solidFill>
                  </a:rPr>
                  <a:t>από χαλκό. Διαρρέεται από ρεύμα 20</a:t>
                </a:r>
                <a:r>
                  <a:rPr lang="el-GR" baseline="30000" dirty="0">
                    <a:solidFill>
                      <a:prstClr val="black"/>
                    </a:solidFill>
                  </a:rPr>
                  <a:t>Α</a:t>
                </a:r>
                <a:r>
                  <a:rPr lang="el-GR" dirty="0">
                    <a:solidFill>
                      <a:prstClr val="black"/>
                    </a:solidFill>
                  </a:rPr>
                  <a:t>. Είναι </a:t>
                </a:r>
                <a:r>
                  <a:rPr lang="en-US" b="1" dirty="0">
                    <a:solidFill>
                      <a:prstClr val="black"/>
                    </a:solidFill>
                  </a:rPr>
                  <a:t>U = 220 V</a:t>
                </a:r>
                <a:r>
                  <a:rPr lang="el-GR" b="1" dirty="0">
                    <a:solidFill>
                      <a:prstClr val="black"/>
                    </a:solidFill>
                  </a:rPr>
                  <a:t>.</a:t>
                </a:r>
                <a:r>
                  <a:rPr lang="el-GR" dirty="0">
                    <a:solidFill>
                      <a:prstClr val="black"/>
                    </a:solidFill>
                  </a:rPr>
                  <a:t> Με τι τάση </a:t>
                </a:r>
                <a:r>
                  <a:rPr lang="en-US" b="1" dirty="0">
                    <a:solidFill>
                      <a:prstClr val="black"/>
                    </a:solidFill>
                  </a:rPr>
                  <a:t>U</a:t>
                </a:r>
                <a:r>
                  <a:rPr lang="el-GR" b="1" dirty="0">
                    <a:solidFill>
                      <a:prstClr val="black"/>
                    </a:solidFill>
                  </a:rPr>
                  <a:t>σ</a:t>
                </a:r>
                <a:r>
                  <a:rPr lang="en-US" sz="2800" b="1" dirty="0">
                    <a:solidFill>
                      <a:prstClr val="black"/>
                    </a:solidFill>
                  </a:rPr>
                  <a:t> </a:t>
                </a:r>
                <a:r>
                  <a:rPr lang="el-GR" dirty="0">
                    <a:solidFill>
                      <a:prstClr val="black"/>
                    </a:solidFill>
                  </a:rPr>
                  <a:t>θα λειτουργεί η συσκευή</a:t>
                </a:r>
                <a:r>
                  <a:rPr lang="en-US" dirty="0">
                    <a:solidFill>
                      <a:prstClr val="black"/>
                    </a:solidFill>
                  </a:rPr>
                  <a:t>; </a:t>
                </a:r>
                <a:r>
                  <a:rPr lang="el-GR" dirty="0">
                    <a:solidFill>
                      <a:prstClr val="black"/>
                    </a:solidFill>
                  </a:rPr>
                  <a:t>Αν η ονομαστική τάση λειτουργίας είναι 220 </a:t>
                </a:r>
                <a:r>
                  <a:rPr lang="en-US" dirty="0">
                    <a:solidFill>
                      <a:prstClr val="black"/>
                    </a:solidFill>
                  </a:rPr>
                  <a:t>V </a:t>
                </a:r>
                <a:r>
                  <a:rPr lang="el-GR" dirty="0">
                    <a:solidFill>
                      <a:prstClr val="black"/>
                    </a:solidFill>
                  </a:rPr>
                  <a:t>τι πρόβλημα δημιουργείται</a:t>
                </a:r>
                <a:r>
                  <a:rPr lang="en-US" dirty="0">
                    <a:solidFill>
                      <a:prstClr val="black"/>
                    </a:solidFill>
                  </a:rPr>
                  <a:t>;</a:t>
                </a:r>
              </a:p>
              <a:p>
                <a:r>
                  <a:rPr lang="el-GR" dirty="0">
                    <a:solidFill>
                      <a:prstClr val="black"/>
                    </a:solidFill>
                  </a:rPr>
                  <a:t>Ειδική αντίσταση χαλκού </a:t>
                </a:r>
                <a:endParaRPr lang="en-US" dirty="0">
                  <a:solidFill>
                    <a:prstClr val="black"/>
                  </a:solidFill>
                </a:endParaRPr>
              </a:p>
              <a:p>
                <a:r>
                  <a:rPr lang="el-GR" dirty="0">
                    <a:solidFill>
                      <a:prstClr val="black"/>
                    </a:solidFill>
                  </a:rPr>
                  <a:t>ρ = 0,0176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0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l-GR" sz="200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Ω</m:t>
                            </m:r>
                            <m:r>
                              <a:rPr lang="en-US" sz="200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∙</m:t>
                            </m:r>
                            <m:r>
                              <m:rPr>
                                <m:sty m:val="p"/>
                              </m:rPr>
                              <a:rPr lang="en-US" sz="200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mm</m:t>
                            </m:r>
                          </m:e>
                          <m:sup>
                            <m:r>
                              <a:rPr lang="en-US" sz="200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m:rPr>
                            <m:sty m:val="p"/>
                          </m:rPr>
                          <a:rPr lang="en-US" sz="200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m</m:t>
                        </m:r>
                      </m:den>
                    </m:f>
                  </m:oMath>
                </a14:m>
                <a:endParaRPr lang="en-US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17105" y="675225"/>
                <a:ext cx="3626895" cy="3217676"/>
              </a:xfrm>
              <a:prstGeom prst="rect">
                <a:avLst/>
              </a:prstGeom>
              <a:blipFill rotWithShape="1">
                <a:blip r:embed="rId2"/>
                <a:stretch>
                  <a:fillRect l="-1345" t="-947" b="-568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5" name="TextBox 94"/>
              <p:cNvSpPr txBox="1"/>
              <p:nvPr/>
            </p:nvSpPr>
            <p:spPr>
              <a:xfrm>
                <a:off x="116504" y="4370649"/>
                <a:ext cx="8865985" cy="21420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>
                    <a:solidFill>
                      <a:prstClr val="black"/>
                    </a:solidFill>
                  </a:rPr>
                  <a:t>R</a:t>
                </a:r>
                <a:r>
                  <a:rPr lang="el-GR" sz="2000" b="1" dirty="0">
                    <a:solidFill>
                      <a:prstClr val="black"/>
                    </a:solidFill>
                  </a:rPr>
                  <a:t>α</a:t>
                </a:r>
                <a:r>
                  <a:rPr lang="en-US" sz="2000" b="1" dirty="0">
                    <a:solidFill>
                      <a:prstClr val="black"/>
                    </a:solidFill>
                  </a:rPr>
                  <a:t> = </a:t>
                </a:r>
                <a:r>
                  <a:rPr lang="el-GR" sz="2000" b="1" dirty="0">
                    <a:solidFill>
                      <a:prstClr val="black"/>
                    </a:solidFill>
                  </a:rPr>
                  <a:t>η αντίσταση του ενός αγωγού = ρ</a:t>
                </a:r>
                <a14:m>
                  <m:oMath xmlns:m="http://schemas.openxmlformats.org/officeDocument/2006/math">
                    <m:r>
                      <a:rPr lang="el-GR" sz="2000" b="1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el-GR" sz="2000" b="1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sz="2000" b="1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𝒍</m:t>
                        </m:r>
                      </m:num>
                      <m:den>
                        <m:r>
                          <a:rPr lang="en-US" sz="2000" b="1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𝑺</m:t>
                        </m:r>
                      </m:den>
                    </m:f>
                  </m:oMath>
                </a14:m>
                <a:r>
                  <a:rPr lang="en-US" sz="2000" b="1" dirty="0">
                    <a:solidFill>
                      <a:prstClr val="black"/>
                    </a:solidFill>
                  </a:rPr>
                  <a:t> =</a:t>
                </a:r>
                <a:r>
                  <a:rPr lang="el-GR" sz="2000" b="1" dirty="0">
                    <a:solidFill>
                      <a:prstClr val="black"/>
                    </a:solidFill>
                  </a:rPr>
                  <a:t> </a:t>
                </a:r>
                <a:r>
                  <a:rPr lang="en-US" sz="2000" b="1" dirty="0">
                    <a:solidFill>
                      <a:prstClr val="black"/>
                    </a:solidFill>
                  </a:rPr>
                  <a:t>0,0176</a:t>
                </a:r>
                <a14:m>
                  <m:oMath xmlns:m="http://schemas.openxmlformats.org/officeDocument/2006/math">
                    <m:r>
                      <a:rPr lang="en-US" sz="2000" b="1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en-US" sz="2000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20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𝟒𝟎𝟎</m:t>
                        </m:r>
                      </m:num>
                      <m:den>
                        <m:r>
                          <a:rPr lang="en-US" sz="20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el-GR" sz="20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𝟎</m:t>
                        </m:r>
                      </m:den>
                    </m:f>
                  </m:oMath>
                </a14:m>
                <a:r>
                  <a:rPr lang="el-GR" sz="2000" b="1" dirty="0">
                    <a:solidFill>
                      <a:prstClr val="black"/>
                    </a:solidFill>
                  </a:rPr>
                  <a:t> = 0,704Ω</a:t>
                </a:r>
              </a:p>
              <a:p>
                <a:r>
                  <a:rPr lang="el-GR" sz="2000" b="1" dirty="0">
                    <a:solidFill>
                      <a:prstClr val="black"/>
                    </a:solidFill>
                  </a:rPr>
                  <a:t>Επίσης η αντίσταση του άλλου αγωγού </a:t>
                </a:r>
                <a:r>
                  <a:rPr lang="en-US" sz="2000" b="1" dirty="0">
                    <a:solidFill>
                      <a:prstClr val="black"/>
                    </a:solidFill>
                  </a:rPr>
                  <a:t>R</a:t>
                </a:r>
                <a:r>
                  <a:rPr lang="el-GR" sz="1600" b="1" dirty="0">
                    <a:solidFill>
                      <a:prstClr val="black"/>
                    </a:solidFill>
                  </a:rPr>
                  <a:t>β</a:t>
                </a:r>
                <a:r>
                  <a:rPr lang="el-GR" sz="2000" b="1" dirty="0">
                    <a:solidFill>
                      <a:prstClr val="black"/>
                    </a:solidFill>
                  </a:rPr>
                  <a:t> = 0,704Ω</a:t>
                </a:r>
              </a:p>
              <a:p>
                <a:r>
                  <a:rPr lang="en-US" sz="2400" b="1" dirty="0">
                    <a:solidFill>
                      <a:prstClr val="black"/>
                    </a:solidFill>
                  </a:rPr>
                  <a:t>U</a:t>
                </a:r>
                <a:r>
                  <a:rPr lang="en-US" sz="2000" b="1" dirty="0">
                    <a:solidFill>
                      <a:prstClr val="black"/>
                    </a:solidFill>
                  </a:rPr>
                  <a:t>1</a:t>
                </a:r>
                <a:r>
                  <a:rPr lang="el-GR" sz="2800" b="1" dirty="0">
                    <a:solidFill>
                      <a:prstClr val="black"/>
                    </a:solidFill>
                  </a:rPr>
                  <a:t> = </a:t>
                </a:r>
                <a:r>
                  <a:rPr lang="el-GR" sz="2400" b="1" dirty="0">
                    <a:solidFill>
                      <a:prstClr val="black"/>
                    </a:solidFill>
                  </a:rPr>
                  <a:t>Ι</a:t>
                </a:r>
                <a:r>
                  <a:rPr lang="en-US" sz="2000" b="1" dirty="0">
                    <a:solidFill>
                      <a:prstClr val="black"/>
                    </a:solidFill>
                    <a:ea typeface="Cambria Math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b="1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∙</m:t>
                    </m:r>
                  </m:oMath>
                </a14:m>
                <a:r>
                  <a:rPr lang="en-US" sz="2000" b="1" dirty="0">
                    <a:solidFill>
                      <a:prstClr val="black"/>
                    </a:solidFill>
                  </a:rPr>
                  <a:t>R</a:t>
                </a:r>
                <a:r>
                  <a:rPr lang="el-GR" sz="1600" b="1" dirty="0">
                    <a:solidFill>
                      <a:prstClr val="black"/>
                    </a:solidFill>
                  </a:rPr>
                  <a:t>α = </a:t>
                </a:r>
                <a:r>
                  <a:rPr lang="el-GR" sz="2000" b="1" dirty="0">
                    <a:solidFill>
                      <a:prstClr val="black"/>
                    </a:solidFill>
                  </a:rPr>
                  <a:t>20</a:t>
                </a:r>
                <a:r>
                  <a:rPr lang="en-US" sz="2000" b="1" dirty="0">
                    <a:solidFill>
                      <a:prstClr val="black"/>
                    </a:solidFill>
                    <a:ea typeface="Cambria Math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b="1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∙</m:t>
                    </m:r>
                  </m:oMath>
                </a14:m>
                <a:r>
                  <a:rPr lang="el-GR" sz="2000" b="1" dirty="0">
                    <a:solidFill>
                      <a:prstClr val="black"/>
                    </a:solidFill>
                  </a:rPr>
                  <a:t>0,704 = 14,08 </a:t>
                </a:r>
                <a:r>
                  <a:rPr lang="en-US" sz="2000" b="1" dirty="0">
                    <a:solidFill>
                      <a:prstClr val="black"/>
                    </a:solidFill>
                  </a:rPr>
                  <a:t>V, </a:t>
                </a:r>
                <a:r>
                  <a:rPr lang="en-US" sz="2400" b="1" dirty="0">
                    <a:solidFill>
                      <a:prstClr val="black"/>
                    </a:solidFill>
                  </a:rPr>
                  <a:t>U</a:t>
                </a:r>
                <a:r>
                  <a:rPr lang="en-US" sz="2000" b="1" dirty="0">
                    <a:solidFill>
                      <a:prstClr val="black"/>
                    </a:solidFill>
                  </a:rPr>
                  <a:t>2</a:t>
                </a:r>
                <a:r>
                  <a:rPr lang="el-GR" sz="2800" b="1" dirty="0">
                    <a:solidFill>
                      <a:prstClr val="black"/>
                    </a:solidFill>
                  </a:rPr>
                  <a:t> </a:t>
                </a:r>
                <a:r>
                  <a:rPr lang="el-GR" sz="2800" b="1" dirty="0">
                    <a:solidFill>
                      <a:prstClr val="black"/>
                    </a:solidFill>
                  </a:rPr>
                  <a:t>=</a:t>
                </a:r>
                <a:r>
                  <a:rPr lang="el-GR" sz="2400" b="1" dirty="0">
                    <a:solidFill>
                      <a:prstClr val="black"/>
                    </a:solidFill>
                  </a:rPr>
                  <a:t> Ι</a:t>
                </a:r>
                <a:r>
                  <a:rPr lang="en-US" b="1" dirty="0">
                    <a:solidFill>
                      <a:prstClr val="black"/>
                    </a:solidFill>
                    <a:ea typeface="Cambria Math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b="1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∙</m:t>
                    </m:r>
                  </m:oMath>
                </a14:m>
                <a:r>
                  <a:rPr lang="en-US" sz="2000" b="1" dirty="0">
                    <a:solidFill>
                      <a:prstClr val="black"/>
                    </a:solidFill>
                  </a:rPr>
                  <a:t>R</a:t>
                </a:r>
                <a:r>
                  <a:rPr lang="el-GR" sz="1600" b="1" dirty="0">
                    <a:solidFill>
                      <a:prstClr val="black"/>
                    </a:solidFill>
                  </a:rPr>
                  <a:t>β </a:t>
                </a:r>
                <a:r>
                  <a:rPr lang="el-GR" sz="1600" b="1" dirty="0">
                    <a:solidFill>
                      <a:prstClr val="black"/>
                    </a:solidFill>
                  </a:rPr>
                  <a:t>= </a:t>
                </a:r>
                <a:r>
                  <a:rPr lang="el-GR" sz="2000" b="1" dirty="0">
                    <a:solidFill>
                      <a:prstClr val="black"/>
                    </a:solidFill>
                  </a:rPr>
                  <a:t>20</a:t>
                </a:r>
                <a:r>
                  <a:rPr lang="en-US" sz="2000" b="1" dirty="0">
                    <a:solidFill>
                      <a:prstClr val="black"/>
                    </a:solidFill>
                    <a:ea typeface="Cambria Math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b="1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∙</m:t>
                    </m:r>
                  </m:oMath>
                </a14:m>
                <a:r>
                  <a:rPr lang="en-US" sz="2000" b="1" dirty="0">
                    <a:solidFill>
                      <a:prstClr val="black"/>
                    </a:solidFill>
                  </a:rPr>
                  <a:t> </a:t>
                </a:r>
                <a:r>
                  <a:rPr lang="el-GR" sz="2000" b="1" dirty="0">
                    <a:solidFill>
                      <a:prstClr val="black"/>
                    </a:solidFill>
                  </a:rPr>
                  <a:t>0,704 = 14,08 </a:t>
                </a:r>
                <a:r>
                  <a:rPr lang="en-US" sz="2000" b="1" dirty="0">
                    <a:solidFill>
                      <a:prstClr val="black"/>
                    </a:solidFill>
                  </a:rPr>
                  <a:t>V</a:t>
                </a:r>
                <a:endParaRPr lang="el-GR" sz="2000" b="1" dirty="0">
                  <a:solidFill>
                    <a:prstClr val="black"/>
                  </a:solidFill>
                </a:endParaRPr>
              </a:p>
              <a:p>
                <a:r>
                  <a:rPr lang="en-US" sz="2400" b="1" dirty="0">
                    <a:solidFill>
                      <a:prstClr val="black"/>
                    </a:solidFill>
                  </a:rPr>
                  <a:t>U</a:t>
                </a:r>
                <a:r>
                  <a:rPr lang="el-GR" sz="2000" b="1" dirty="0">
                    <a:solidFill>
                      <a:prstClr val="black"/>
                    </a:solidFill>
                  </a:rPr>
                  <a:t> = </a:t>
                </a:r>
                <a:r>
                  <a:rPr lang="en-US" sz="2400" b="1" dirty="0">
                    <a:solidFill>
                      <a:prstClr val="black"/>
                    </a:solidFill>
                  </a:rPr>
                  <a:t>U</a:t>
                </a:r>
                <a:r>
                  <a:rPr lang="en-US" sz="1600" b="1" dirty="0">
                    <a:solidFill>
                      <a:prstClr val="black"/>
                    </a:solidFill>
                  </a:rPr>
                  <a:t>1</a:t>
                </a:r>
                <a:r>
                  <a:rPr lang="el-GR" sz="1600" b="1" dirty="0">
                    <a:solidFill>
                      <a:prstClr val="black"/>
                    </a:solidFill>
                  </a:rPr>
                  <a:t> + </a:t>
                </a:r>
                <a:r>
                  <a:rPr lang="en-US" sz="2400" b="1" dirty="0">
                    <a:solidFill>
                      <a:prstClr val="black"/>
                    </a:solidFill>
                  </a:rPr>
                  <a:t>U</a:t>
                </a:r>
                <a:r>
                  <a:rPr lang="el-GR" sz="1600" b="1" dirty="0">
                    <a:solidFill>
                      <a:prstClr val="black"/>
                    </a:solidFill>
                  </a:rPr>
                  <a:t>σ </a:t>
                </a:r>
                <a:r>
                  <a:rPr lang="el-GR" sz="1600" b="1" dirty="0">
                    <a:solidFill>
                      <a:prstClr val="black"/>
                    </a:solidFill>
                  </a:rPr>
                  <a:t>+ </a:t>
                </a:r>
                <a:r>
                  <a:rPr lang="en-US" sz="2400" b="1" dirty="0">
                    <a:solidFill>
                      <a:prstClr val="black"/>
                    </a:solidFill>
                  </a:rPr>
                  <a:t>U</a:t>
                </a:r>
                <a:r>
                  <a:rPr lang="el-GR" sz="1600" b="1" dirty="0">
                    <a:solidFill>
                      <a:prstClr val="black"/>
                    </a:solidFill>
                  </a:rPr>
                  <a:t>2 </a:t>
                </a:r>
                <a14:m>
                  <m:oMath xmlns:m="http://schemas.openxmlformats.org/officeDocument/2006/math">
                    <m:r>
                      <a:rPr lang="el-GR" sz="2400" b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→</m:t>
                    </m:r>
                  </m:oMath>
                </a14:m>
                <a:r>
                  <a:rPr lang="el-GR" sz="1600" b="1" dirty="0">
                    <a:solidFill>
                      <a:prstClr val="black"/>
                    </a:solidFill>
                  </a:rPr>
                  <a:t> </a:t>
                </a:r>
                <a:r>
                  <a:rPr lang="el-GR" sz="2000" b="1" dirty="0">
                    <a:solidFill>
                      <a:prstClr val="black"/>
                    </a:solidFill>
                  </a:rPr>
                  <a:t>220 = 14,08 </a:t>
                </a:r>
                <a:r>
                  <a:rPr lang="el-GR" sz="1600" b="1" dirty="0">
                    <a:solidFill>
                      <a:prstClr val="black"/>
                    </a:solidFill>
                  </a:rPr>
                  <a:t>+ </a:t>
                </a:r>
                <a:r>
                  <a:rPr lang="en-US" sz="2400" b="1" dirty="0">
                    <a:solidFill>
                      <a:prstClr val="black"/>
                    </a:solidFill>
                  </a:rPr>
                  <a:t>U</a:t>
                </a:r>
                <a:r>
                  <a:rPr lang="el-GR" sz="1600" b="1" dirty="0">
                    <a:solidFill>
                      <a:prstClr val="black"/>
                    </a:solidFill>
                  </a:rPr>
                  <a:t>σ + </a:t>
                </a:r>
                <a:r>
                  <a:rPr lang="el-GR" sz="2000" b="1" dirty="0">
                    <a:solidFill>
                      <a:prstClr val="black"/>
                    </a:solidFill>
                  </a:rPr>
                  <a:t>14,08</a:t>
                </a:r>
                <a:r>
                  <a:rPr lang="el-GR" sz="1600" b="1" dirty="0">
                    <a:solidFill>
                      <a:prstClr val="black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l-GR" sz="2400" b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→</m:t>
                    </m:r>
                  </m:oMath>
                </a14:m>
                <a:r>
                  <a:rPr lang="el-GR" sz="2400" b="1" dirty="0">
                    <a:solidFill>
                      <a:prstClr val="black"/>
                    </a:solidFill>
                  </a:rPr>
                  <a:t> </a:t>
                </a:r>
                <a:r>
                  <a:rPr lang="en-US" sz="2400" b="1" dirty="0">
                    <a:solidFill>
                      <a:prstClr val="black"/>
                    </a:solidFill>
                  </a:rPr>
                  <a:t>U</a:t>
                </a:r>
                <a:r>
                  <a:rPr lang="el-GR" sz="1600" b="1" dirty="0">
                    <a:solidFill>
                      <a:prstClr val="black"/>
                    </a:solidFill>
                  </a:rPr>
                  <a:t>σ </a:t>
                </a:r>
                <a:r>
                  <a:rPr lang="el-GR" sz="1600" b="1" dirty="0">
                    <a:solidFill>
                      <a:prstClr val="black"/>
                    </a:solidFill>
                  </a:rPr>
                  <a:t> </a:t>
                </a:r>
                <a:r>
                  <a:rPr lang="el-GR" sz="1600" b="1" dirty="0">
                    <a:solidFill>
                      <a:prstClr val="black"/>
                    </a:solidFill>
                  </a:rPr>
                  <a:t> </a:t>
                </a:r>
                <a:r>
                  <a:rPr lang="el-GR" sz="2000" b="1" dirty="0">
                    <a:solidFill>
                      <a:prstClr val="black"/>
                    </a:solidFill>
                  </a:rPr>
                  <a:t>= </a:t>
                </a:r>
                <a:r>
                  <a:rPr lang="el-GR" sz="2000" b="1" dirty="0">
                    <a:solidFill>
                      <a:prstClr val="black"/>
                    </a:solidFill>
                  </a:rPr>
                  <a:t> 220 - 14,08 – 14,08 </a:t>
                </a:r>
                <a:endParaRPr lang="en-US" sz="2000" b="1" dirty="0">
                  <a:solidFill>
                    <a:prstClr val="black"/>
                  </a:solidFill>
                  <a:latin typeface="Cambria Math"/>
                  <a:ea typeface="Cambria Math"/>
                </a:endParaRPr>
              </a:p>
              <a:p>
                <a14:m>
                  <m:oMath xmlns:m="http://schemas.openxmlformats.org/officeDocument/2006/math">
                    <m:r>
                      <a:rPr lang="en-US" sz="2000" b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                                                 </m:t>
                    </m:r>
                    <m:r>
                      <a:rPr lang="el-GR" sz="2000" b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→</m:t>
                    </m:r>
                  </m:oMath>
                </a14:m>
                <a:r>
                  <a:rPr lang="el-GR" sz="2000" b="1" dirty="0">
                    <a:solidFill>
                      <a:prstClr val="black"/>
                    </a:solidFill>
                  </a:rPr>
                  <a:t> </a:t>
                </a:r>
                <a:r>
                  <a:rPr lang="en-US" sz="2800" b="1" dirty="0">
                    <a:solidFill>
                      <a:srgbClr val="FF0000"/>
                    </a:solidFill>
                  </a:rPr>
                  <a:t>U</a:t>
                </a:r>
                <a:r>
                  <a:rPr lang="el-GR" sz="2000" b="1" dirty="0">
                    <a:solidFill>
                      <a:srgbClr val="FF0000"/>
                    </a:solidFill>
                  </a:rPr>
                  <a:t>σ = 191,84 </a:t>
                </a:r>
                <a:r>
                  <a:rPr lang="en-US" sz="2000" b="1" dirty="0">
                    <a:solidFill>
                      <a:srgbClr val="FF0000"/>
                    </a:solidFill>
                  </a:rPr>
                  <a:t>V</a:t>
                </a:r>
                <a:r>
                  <a:rPr lang="el-GR" sz="2800" b="1" dirty="0">
                    <a:solidFill>
                      <a:srgbClr val="FF0000"/>
                    </a:solidFill>
                  </a:rPr>
                  <a:t> </a:t>
                </a:r>
                <a:r>
                  <a:rPr lang="el-GR" sz="2000" b="1" dirty="0">
                    <a:solidFill>
                      <a:srgbClr val="FF0000"/>
                    </a:solidFill>
                  </a:rPr>
                  <a:t> </a:t>
                </a:r>
                <a:endParaRPr lang="el-GR" sz="2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95" name="TextBox 9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504" y="4370649"/>
                <a:ext cx="8865985" cy="2142061"/>
              </a:xfrm>
              <a:prstGeom prst="rect">
                <a:avLst/>
              </a:prstGeom>
              <a:blipFill rotWithShape="1">
                <a:blip r:embed="rId3"/>
                <a:stretch>
                  <a:fillRect l="-1031" b="-4558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Θέση αριθμού διαφάνειας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BCD74-4CFC-4F43-9F5E-36357115D3B9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8341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95" grpId="0" build="p"/>
    </p:bldLst>
  </p:timing>
</p:sld>
</file>

<file path=ppt/theme/theme1.xml><?xml version="1.0" encoding="utf-8"?>
<a:theme xmlns:a="http://schemas.openxmlformats.org/drawingml/2006/main" name="1_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475</Words>
  <Application>Microsoft Office PowerPoint</Application>
  <PresentationFormat>Προβολή στην οθόνη (4:3)</PresentationFormat>
  <Paragraphs>82</Paragraphs>
  <Slides>6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2</vt:i4>
      </vt:variant>
      <vt:variant>
        <vt:lpstr>Τίτλοι διαφανειών</vt:lpstr>
      </vt:variant>
      <vt:variant>
        <vt:i4>6</vt:i4>
      </vt:variant>
    </vt:vector>
  </HeadingPairs>
  <TitlesOfParts>
    <vt:vector size="8" baseType="lpstr">
      <vt:lpstr>1_Θέμα του Office</vt:lpstr>
      <vt:lpstr>Θέμα του Office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ioannis</dc:creator>
  <cp:lastModifiedBy>ioannis</cp:lastModifiedBy>
  <cp:revision>2</cp:revision>
  <dcterms:created xsi:type="dcterms:W3CDTF">2021-05-04T06:51:27Z</dcterms:created>
  <dcterms:modified xsi:type="dcterms:W3CDTF">2021-05-04T07:16:23Z</dcterms:modified>
</cp:coreProperties>
</file>