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9" r:id="rId4"/>
    <p:sldId id="260" r:id="rId5"/>
    <p:sldId id="258" r:id="rId6"/>
    <p:sldId id="262" r:id="rId7"/>
    <p:sldId id="264" r:id="rId8"/>
    <p:sldId id="263" r:id="rId9"/>
    <p:sldId id="265" r:id="rId10"/>
    <p:sldId id="261" r:id="rId1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3F9"/>
    <a:srgbClr val="D7D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6EF90-E236-41C7-8E62-2A257E0EB4EF}" type="datetimeFigureOut">
              <a:rPr lang="el-GR" smtClean="0"/>
              <a:t>29/4/2021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E1383-B146-482D-8747-B7CE74D623F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4001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E1383-B146-482D-8747-B7CE74D623F2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5391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29/4/2021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29/4/2021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29/4/2021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29/4/2021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29/4/2021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29/4/2021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29/4/2021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29/4/2021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29/4/2021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29/4/2021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29/4/2021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29/4/2021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gif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3568" y="230783"/>
            <a:ext cx="7772400" cy="1470025"/>
          </a:xfrm>
        </p:spPr>
        <p:txBody>
          <a:bodyPr/>
          <a:lstStyle/>
          <a:p>
            <a:r>
              <a:rPr lang="el-GR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Ρινόκερος και κόκορας </a:t>
            </a:r>
            <a:endParaRPr lang="el-GR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47664" y="5229200"/>
            <a:ext cx="6400800" cy="766936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Β.Μ. σελ.38-39</a:t>
            </a:r>
          </a:p>
          <a:p>
            <a:r>
              <a:rPr lang="el-GR" dirty="0" smtClean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Τ.Ε. σελ. 32 </a:t>
            </a:r>
            <a:r>
              <a:rPr lang="el-GR" dirty="0" err="1" smtClean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άσκ</a:t>
            </a:r>
            <a:r>
              <a:rPr lang="el-GR" dirty="0" smtClean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a-AcidGR-DiaryGirl" panose="02000603000000000000" pitchFamily="2" charset="-95"/>
                <a:ea typeface="Aka-AcidGR-DiaryGirl" panose="02000603000000000000" pitchFamily="2" charset="-95"/>
              </a:rPr>
              <a:t>. 1</a:t>
            </a:r>
          </a:p>
          <a:p>
            <a:endParaRPr lang="el-GR" dirty="0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4" name="Picture 6" descr="Μικρών Περιπλανήσεις...: Ένα όνειρο που είδα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59632" y="1828748"/>
            <a:ext cx="3716217" cy="2568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roud Hen Vector Images (51)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33"/>
          <a:stretch/>
        </p:blipFill>
        <p:spPr bwMode="auto">
          <a:xfrm>
            <a:off x="5796136" y="2276871"/>
            <a:ext cx="1963851" cy="212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44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Σήμερα είδαμε και την Ιωάννα στο σπίτι του κυρίου με το καπέλο, που δεν ήταν άλλος από τον παππού της. Προσπαθούσε να δώσει ένα καρότο στον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782" y="116632"/>
            <a:ext cx="6688334" cy="649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69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76" b="50000"/>
          <a:stretch/>
        </p:blipFill>
        <p:spPr bwMode="auto">
          <a:xfrm>
            <a:off x="461260" y="692696"/>
            <a:ext cx="8424936" cy="5981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116632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000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Ποιους</a:t>
            </a:r>
            <a:r>
              <a:rPr lang="el-GR" sz="4000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 </a:t>
            </a:r>
            <a:r>
              <a:rPr lang="el-GR" sz="4000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βλέπουμε στην εικόνα;</a:t>
            </a:r>
            <a:endParaRPr lang="el-GR" sz="4000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7496" y="39514"/>
            <a:ext cx="792088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Βλέπουμε κάποιο ζώο;</a:t>
            </a:r>
            <a:endParaRPr lang="el-GR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3288" y="96196"/>
            <a:ext cx="792088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3200" b="1" dirty="0" smtClean="0">
                <a:ln w="18000">
                  <a:solidFill>
                    <a:srgbClr val="7030A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Ονομάστε κάποια αντικείμενα</a:t>
            </a:r>
            <a:endParaRPr lang="el-GR" sz="3200" b="1" dirty="0">
              <a:ln w="18000">
                <a:solidFill>
                  <a:srgbClr val="7030A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191011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29308" y="490445"/>
            <a:ext cx="2952328" cy="119675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l-GR" sz="60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Ά</a:t>
            </a:r>
            <a:r>
              <a:rPr lang="el-GR" sz="6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ρ</a:t>
            </a:r>
            <a:r>
              <a:rPr lang="el-GR" sz="6000" dirty="0" smtClean="0">
                <a:ln>
                  <a:solidFill>
                    <a:sysClr val="windowText" lastClr="000000"/>
                  </a:solidFill>
                </a:ln>
                <a:solidFill>
                  <a:srgbClr val="FDC3F9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η</a:t>
            </a:r>
            <a:r>
              <a:rPr lang="el-GR" sz="6000" dirty="0" smtClean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ς</a:t>
            </a:r>
            <a:endParaRPr lang="el-GR" sz="6000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</p:txBody>
      </p:sp>
      <p:pic>
        <p:nvPicPr>
          <p:cNvPr id="3074" name="Picture 2" descr="2o Δημοτικό Σχολείο » Γλώσσ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84784"/>
            <a:ext cx="2232248" cy="220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Γλώσσα A΄ Δημοτικο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257" y="1517398"/>
            <a:ext cx="2066925" cy="220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Γλώσσα A΄ Δημοτικού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148532"/>
            <a:ext cx="2515412" cy="2549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5436096" y="580990"/>
            <a:ext cx="34381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6000" dirty="0" smtClean="0">
                <a:ln>
                  <a:solidFill>
                    <a:sysClr val="windowText" lastClr="000000"/>
                  </a:solidFill>
                </a:ln>
                <a:solidFill>
                  <a:srgbClr val="92D05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Μ</a:t>
            </a:r>
            <a:r>
              <a:rPr lang="el-GR" sz="6000" dirty="0" smtClean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α</a:t>
            </a:r>
            <a:r>
              <a:rPr lang="el-GR" sz="6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ρ</a:t>
            </a:r>
            <a:r>
              <a:rPr lang="el-GR" sz="60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ί</a:t>
            </a:r>
            <a:r>
              <a:rPr lang="el-GR" sz="6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ν</a:t>
            </a:r>
            <a:r>
              <a:rPr lang="el-GR" sz="6000" dirty="0" smtClean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α</a:t>
            </a:r>
            <a:endParaRPr lang="el-GR" sz="6000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-180528" y="4869160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l-GR" sz="66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Ι</a:t>
            </a:r>
            <a:r>
              <a:rPr lang="el-GR" sz="66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ω</a:t>
            </a:r>
            <a:r>
              <a:rPr lang="el-GR" sz="6600" dirty="0" smtClean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ά</a:t>
            </a:r>
            <a:r>
              <a:rPr lang="el-GR" sz="6600" dirty="0" smtClean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ν</a:t>
            </a:r>
            <a:r>
              <a:rPr lang="el-GR" sz="6600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ν</a:t>
            </a:r>
            <a:r>
              <a:rPr lang="el-GR" sz="6600" dirty="0" smtClean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α</a:t>
            </a:r>
            <a:endParaRPr lang="el-GR" sz="6600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424884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908720"/>
            <a:ext cx="8892480" cy="56166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66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      γ</a:t>
            </a:r>
            <a:r>
              <a:rPr lang="el-GR" sz="6600" dirty="0" smtClean="0">
                <a:ln>
                  <a:solidFill>
                    <a:srgbClr val="002060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ά</a:t>
            </a:r>
            <a:r>
              <a:rPr lang="el-GR" sz="6600" dirty="0" smtClean="0">
                <a:ln>
                  <a:solidFill>
                    <a:srgbClr val="002060"/>
                  </a:solidFill>
                </a:ln>
                <a:solidFill>
                  <a:srgbClr val="FFFF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τ</a:t>
            </a:r>
            <a:r>
              <a:rPr lang="el-GR" sz="6600" dirty="0" smtClean="0">
                <a:ln>
                  <a:solidFill>
                    <a:srgbClr val="002060"/>
                  </a:solidFill>
                </a:ln>
                <a:solidFill>
                  <a:srgbClr val="00B05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α</a:t>
            </a:r>
            <a:r>
              <a:rPr lang="el-GR" sz="6600" dirty="0" smtClean="0">
                <a:ln>
                  <a:solidFill>
                    <a:srgbClr val="002060"/>
                  </a:solidFill>
                </a:ln>
                <a:latin typeface="Aka-AcidGR-DiaryGirl" panose="02000603000000000000" pitchFamily="2" charset="-95"/>
                <a:ea typeface="Aka-AcidGR-DiaryGirl" panose="02000603000000000000" pitchFamily="2" charset="-95"/>
              </a:rPr>
              <a:t>       </a:t>
            </a:r>
          </a:p>
          <a:p>
            <a:pPr marL="0" indent="0">
              <a:buNone/>
            </a:pPr>
            <a:endParaRPr lang="el-GR" sz="6600" dirty="0">
              <a:ln>
                <a:solidFill>
                  <a:srgbClr val="002060"/>
                </a:solidFill>
              </a:ln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  <a:p>
            <a:pPr marL="0" indent="0">
              <a:buNone/>
            </a:pPr>
            <a:endParaRPr lang="el-GR" sz="6600" dirty="0">
              <a:ln>
                <a:solidFill>
                  <a:srgbClr val="002060"/>
                </a:solidFill>
              </a:ln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  <a:p>
            <a:pPr marL="0" indent="0">
              <a:buNone/>
            </a:pPr>
            <a:r>
              <a:rPr lang="el-GR" sz="6600" dirty="0" smtClean="0">
                <a:ln>
                  <a:solidFill>
                    <a:srgbClr val="002060"/>
                  </a:solidFill>
                </a:ln>
                <a:solidFill>
                  <a:srgbClr val="FDC3F9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  π</a:t>
            </a:r>
            <a:r>
              <a:rPr lang="el-GR" sz="6600" dirty="0" smtClean="0">
                <a:ln>
                  <a:solidFill>
                    <a:srgbClr val="002060"/>
                  </a:solidFill>
                </a:ln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α</a:t>
            </a:r>
            <a:r>
              <a:rPr lang="el-GR" sz="6600" dirty="0" smtClean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π</a:t>
            </a:r>
            <a:r>
              <a:rPr lang="el-GR" sz="6600" dirty="0" smtClean="0">
                <a:ln>
                  <a:solidFill>
                    <a:srgbClr val="002060"/>
                  </a:solidFill>
                </a:ln>
                <a:solidFill>
                  <a:srgbClr val="92D05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α</a:t>
            </a:r>
            <a:r>
              <a:rPr lang="el-GR" sz="6600" dirty="0" smtClean="0">
                <a:ln>
                  <a:solidFill>
                    <a:srgbClr val="002060"/>
                  </a:solidFill>
                </a:ln>
                <a:solidFill>
                  <a:srgbClr val="FFFF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γ</a:t>
            </a:r>
            <a:r>
              <a:rPr lang="el-GR" sz="6600" dirty="0" smtClean="0">
                <a:ln>
                  <a:solidFill>
                    <a:srgbClr val="002060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ά</a:t>
            </a:r>
            <a:r>
              <a:rPr lang="el-GR" sz="66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λ</a:t>
            </a:r>
            <a:r>
              <a:rPr lang="el-GR" sz="6600" dirty="0" smtClean="0">
                <a:ln>
                  <a:solidFill>
                    <a:srgbClr val="002060"/>
                  </a:solidFill>
                </a:ln>
                <a:solidFill>
                  <a:srgbClr val="7030A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ο</a:t>
            </a:r>
            <a:r>
              <a:rPr lang="el-GR" sz="6600" dirty="0" smtClean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ς</a:t>
            </a:r>
            <a:endParaRPr lang="el-GR" sz="6600" dirty="0">
              <a:ln>
                <a:solidFill>
                  <a:srgbClr val="002060"/>
                </a:solidFill>
              </a:ln>
              <a:solidFill>
                <a:srgbClr val="0070C0"/>
              </a:solidFill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</p:txBody>
      </p:sp>
      <p:sp>
        <p:nvSpPr>
          <p:cNvPr id="4" name="AutoShape 2" descr="2. Η παρέα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026" name="Picture 2" descr="White Cat Walking Svg Clip Arts - Cat Walking Clipart Black And White, HD  Png Download , Transparent Png Image - PNGite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60338"/>
            <a:ext cx="3257431" cy="237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ector Parrot Colored - Vector Parrot Png, Transparent Png - kind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651" y="3645024"/>
            <a:ext cx="2771547" cy="2739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40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5796"/>
            <a:ext cx="8712968" cy="655272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l-GR" sz="66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C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π</a:t>
            </a:r>
            <a:r>
              <a:rPr lang="el-GR" sz="66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FF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ό</a:t>
            </a:r>
            <a:r>
              <a:rPr lang="el-GR" sz="66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ysClr val="windowText" lastClr="000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ρ</a:t>
            </a:r>
            <a:r>
              <a:rPr lang="el-GR" sz="66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00B0F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τ</a:t>
            </a:r>
            <a:r>
              <a:rPr lang="el-GR" sz="66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α      </a:t>
            </a:r>
            <a:r>
              <a:rPr lang="el-GR" sz="66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0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π</a:t>
            </a:r>
            <a:r>
              <a:rPr lang="el-GR" sz="66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α</a:t>
            </a:r>
            <a:r>
              <a:rPr lang="el-GR" sz="66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ysClr val="windowText" lastClr="000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ρ</a:t>
            </a:r>
            <a:r>
              <a:rPr lang="el-GR" sz="66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00B0F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ά</a:t>
            </a:r>
            <a:r>
              <a:rPr lang="el-GR" sz="66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00B05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θ</a:t>
            </a:r>
            <a:r>
              <a:rPr lang="el-GR" sz="66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92D05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υ</a:t>
            </a:r>
            <a:r>
              <a:rPr lang="el-GR" sz="66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ysClr val="windowText" lastClr="000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ρ</a:t>
            </a:r>
            <a:r>
              <a:rPr lang="el-GR" sz="66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C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ο</a:t>
            </a:r>
            <a:endParaRPr lang="el-GR" sz="6600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rgbClr val="7030A0"/>
              </a:solidFill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  <a:p>
            <a:pPr marL="0" indent="0" algn="just">
              <a:buNone/>
            </a:pPr>
            <a:endParaRPr lang="el-GR" sz="6600" dirty="0" smtClean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rgbClr val="7030A0"/>
              </a:solidFill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  <a:p>
            <a:pPr marL="0" indent="0" algn="just">
              <a:buNone/>
            </a:pPr>
            <a:r>
              <a:rPr lang="el-GR" sz="66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C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               </a:t>
            </a:r>
            <a:endParaRPr lang="el-GR" sz="6600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rgbClr val="7030A0"/>
              </a:solidFill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  <a:p>
            <a:pPr marL="0" indent="0" algn="just">
              <a:buNone/>
            </a:pPr>
            <a:r>
              <a:rPr lang="el-GR" sz="66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0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κ</a:t>
            </a:r>
            <a:r>
              <a:rPr lang="el-GR" sz="66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C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α</a:t>
            </a:r>
            <a:r>
              <a:rPr lang="el-GR" sz="66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ysClr val="windowText" lastClr="000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ρ</a:t>
            </a:r>
            <a:r>
              <a:rPr lang="el-GR" sz="66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00B05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ό</a:t>
            </a:r>
            <a:r>
              <a:rPr lang="el-GR" sz="66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0070C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τ</a:t>
            </a:r>
            <a:r>
              <a:rPr lang="el-GR" sz="66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ο      </a:t>
            </a:r>
            <a:r>
              <a:rPr lang="el-GR" sz="66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χ</a:t>
            </a:r>
            <a:r>
              <a:rPr lang="el-GR" sz="66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0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ε</a:t>
            </a:r>
            <a:r>
              <a:rPr lang="el-GR" sz="66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ysClr val="windowText" lastClr="000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ρ</a:t>
            </a:r>
            <a:r>
              <a:rPr lang="el-GR" sz="66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0070C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ο</a:t>
            </a:r>
            <a:r>
              <a:rPr lang="el-GR" sz="66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92D05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ύ</a:t>
            </a:r>
            <a:r>
              <a:rPr lang="el-GR" sz="66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FF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λ</a:t>
            </a:r>
            <a:r>
              <a:rPr lang="el-GR" sz="66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C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ι</a:t>
            </a:r>
            <a:endParaRPr lang="el-GR" sz="6600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rgbClr val="FFC000"/>
              </a:solidFill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</p:txBody>
      </p:sp>
      <p:pic>
        <p:nvPicPr>
          <p:cNvPr id="2050" name="Picture 2" descr="Cartoon Red Door, Open And Closed - Download Free Vectors, Clipart Graphics  &amp; Vector Ar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90"/>
          <a:stretch/>
        </p:blipFill>
        <p:spPr bwMode="auto">
          <a:xfrm>
            <a:off x="899592" y="1258600"/>
            <a:ext cx="1371406" cy="2433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παράθυρο κουρτινών διανυσματική απεικόνιση. εικονογραφία από κουρτινών -  1364048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268760"/>
            <a:ext cx="1775559" cy="1596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καρότο απεικόνιση αποθεμάτων. εικονογραφία από καρότο - 791170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97152"/>
            <a:ext cx="2288996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A Creative Sticker Of A Cartoon Door Knob Stock Vector - Illustration of  retro, drawing: 151142779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99" b="12518"/>
          <a:stretch/>
        </p:blipFill>
        <p:spPr bwMode="auto">
          <a:xfrm>
            <a:off x="5580112" y="4653136"/>
            <a:ext cx="2221819" cy="1757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88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188640"/>
            <a:ext cx="8496944" cy="57214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6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πο</a:t>
            </a:r>
            <a:r>
              <a:rPr lang="el-GR" sz="6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ρ</a:t>
            </a:r>
            <a:r>
              <a:rPr lang="el-GR" sz="6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τοκαλί  </a:t>
            </a:r>
            <a:r>
              <a:rPr lang="el-GR" sz="6000" dirty="0" smtClean="0">
                <a:ln>
                  <a:solidFill>
                    <a:sysClr val="windowText" lastClr="000000"/>
                  </a:solidFill>
                </a:ln>
                <a:latin typeface="Aka-AcidGR-DiaryGirl" panose="02000603000000000000" pitchFamily="2" charset="-95"/>
                <a:ea typeface="Aka-AcidGR-DiaryGirl" panose="02000603000000000000" pitchFamily="2" charset="-95"/>
              </a:rPr>
              <a:t>     </a:t>
            </a:r>
            <a:r>
              <a:rPr lang="el-GR" sz="6000" dirty="0" smtClean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κίτ</a:t>
            </a:r>
            <a:r>
              <a:rPr lang="el-GR" sz="6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ρ</a:t>
            </a:r>
            <a:r>
              <a:rPr lang="el-GR" sz="6000" dirty="0" smtClean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ινο</a:t>
            </a:r>
          </a:p>
          <a:p>
            <a:pPr marL="0" indent="0">
              <a:buNone/>
            </a:pPr>
            <a:endParaRPr lang="el-GR" sz="6000" dirty="0">
              <a:ln>
                <a:solidFill>
                  <a:sysClr val="windowText" lastClr="000000"/>
                </a:solidFill>
              </a:ln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  <a:p>
            <a:pPr marL="0" indent="0">
              <a:buNone/>
            </a:pPr>
            <a:endParaRPr lang="el-GR" sz="2000" dirty="0" smtClean="0">
              <a:ln>
                <a:solidFill>
                  <a:sysClr val="windowText" lastClr="000000"/>
                </a:solidFill>
              </a:ln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  <a:p>
            <a:pPr marL="0" indent="0">
              <a:buNone/>
            </a:pPr>
            <a:endParaRPr lang="el-GR" sz="2000" dirty="0">
              <a:ln>
                <a:solidFill>
                  <a:sysClr val="windowText" lastClr="000000"/>
                </a:solidFill>
              </a:ln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  <a:p>
            <a:pPr marL="0" indent="0">
              <a:buNone/>
            </a:pPr>
            <a:endParaRPr lang="el-GR" sz="2000" dirty="0">
              <a:ln>
                <a:solidFill>
                  <a:sysClr val="windowText" lastClr="000000"/>
                </a:solidFill>
              </a:ln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  <a:p>
            <a:pPr marL="0" indent="0">
              <a:buNone/>
            </a:pPr>
            <a:r>
              <a:rPr lang="el-GR" sz="6000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π</a:t>
            </a:r>
            <a:r>
              <a:rPr lang="el-GR" sz="6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ρ</a:t>
            </a:r>
            <a:r>
              <a:rPr lang="el-GR" sz="6000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άσινο </a:t>
            </a:r>
            <a:r>
              <a:rPr lang="el-GR" sz="6000" dirty="0" smtClean="0">
                <a:ln>
                  <a:solidFill>
                    <a:sysClr val="windowText" lastClr="000000"/>
                  </a:solidFill>
                </a:ln>
                <a:latin typeface="Aka-AcidGR-DiaryGirl" panose="02000603000000000000" pitchFamily="2" charset="-95"/>
                <a:ea typeface="Aka-AcidGR-DiaryGirl" panose="02000603000000000000" pitchFamily="2" charset="-95"/>
              </a:rPr>
              <a:t>          </a:t>
            </a:r>
            <a:r>
              <a:rPr lang="el-GR" sz="6000" dirty="0" smtClean="0">
                <a:ln w="285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άσπ</a:t>
            </a:r>
            <a:r>
              <a:rPr lang="el-GR" sz="6000" dirty="0" smtClean="0">
                <a:ln w="285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ysClr val="windowText" lastClr="000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ρ</a:t>
            </a:r>
            <a:r>
              <a:rPr lang="el-GR" sz="6000" dirty="0" smtClean="0">
                <a:ln w="285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ο</a:t>
            </a:r>
            <a:endParaRPr lang="el-GR" sz="6000" dirty="0">
              <a:ln w="28575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bg1"/>
              </a:solidFill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</p:txBody>
      </p:sp>
      <p:pic>
        <p:nvPicPr>
          <p:cNvPr id="2050" name="Picture 2" descr="Orange Color Clipart | Clipart Panda - Free Clipart Images | Clip art,  Brown paint, Paint spla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68760"/>
            <a:ext cx="2054525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40+ Splatoon party ideas | splatoon, slime party, slime birthda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340768"/>
            <a:ext cx="2200275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lasses - pitterpai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509120"/>
            <a:ext cx="2414565" cy="2253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olor PNG, Transparent Color PNG Image Free Download , Page 15 - PNGkey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484712"/>
            <a:ext cx="2857500" cy="224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533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llustration of tennis racket. - stock photo fre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61669">
            <a:off x="987849" y="50637"/>
            <a:ext cx="1416799" cy="2545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ρολόι κινούμενων σχεδίων &amp;si Διανυσματική απεικόνιση - εικονογραφία από  σχεδίων, ρολόι: 2146429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26160"/>
            <a:ext cx="2156389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3101789" y="2232798"/>
            <a:ext cx="310668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l-GR" sz="4800" dirty="0" smtClean="0">
                <a:solidFill>
                  <a:srgbClr val="FF0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ρ</a:t>
            </a:r>
            <a:r>
              <a:rPr lang="el-GR" sz="4800" dirty="0" smtClean="0"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ολόι</a:t>
            </a:r>
            <a:endParaRPr lang="el-GR" sz="4800" dirty="0"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2246536"/>
            <a:ext cx="3106688" cy="8640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4800" dirty="0" smtClean="0">
                <a:solidFill>
                  <a:srgbClr val="FF0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ρ</a:t>
            </a:r>
            <a:r>
              <a:rPr lang="el-GR" sz="4800" dirty="0" smtClean="0"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ακέτα</a:t>
            </a:r>
            <a:endParaRPr lang="el-GR" sz="4800" dirty="0"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</p:txBody>
      </p:sp>
      <p:pic>
        <p:nvPicPr>
          <p:cNvPr id="4102" name="Picture 6" descr="Μικρών Περιπλανήσεις...: Ένα όνειρο που είδα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38" y="3612205"/>
            <a:ext cx="2986869" cy="2064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6065584" y="2242384"/>
            <a:ext cx="310668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l-GR" sz="4800" dirty="0" smtClean="0">
                <a:solidFill>
                  <a:srgbClr val="FF0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ρ</a:t>
            </a:r>
            <a:r>
              <a:rPr lang="el-GR" sz="4800" dirty="0" smtClean="0"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όδα</a:t>
            </a:r>
            <a:endParaRPr lang="el-GR" sz="4800" dirty="0"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</p:txBody>
      </p:sp>
      <p:pic>
        <p:nvPicPr>
          <p:cNvPr id="4104" name="Picture 8" descr="Clipart Rad MIT Felge Bilder | Hochauflösende Premium-Bild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566" y="339345"/>
            <a:ext cx="1990725" cy="189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Θέση περιεχομένου 2"/>
          <p:cNvSpPr txBox="1">
            <a:spLocks/>
          </p:cNvSpPr>
          <p:nvPr/>
        </p:nvSpPr>
        <p:spPr>
          <a:xfrm>
            <a:off x="300729" y="5720644"/>
            <a:ext cx="3106688" cy="8640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l-GR" sz="4800" dirty="0" smtClean="0">
                <a:solidFill>
                  <a:srgbClr val="FF0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ρ</a:t>
            </a:r>
            <a:r>
              <a:rPr lang="el-GR" sz="4800" dirty="0" smtClean="0"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ινόκερος</a:t>
            </a:r>
            <a:endParaRPr lang="el-GR" sz="4800" dirty="0"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</p:txBody>
      </p:sp>
      <p:pic>
        <p:nvPicPr>
          <p:cNvPr id="4106" name="Picture 10" descr="gir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0415" y="2924944"/>
            <a:ext cx="1597854" cy="2805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Θέση περιεχομένου 2"/>
          <p:cNvSpPr txBox="1">
            <a:spLocks/>
          </p:cNvSpPr>
          <p:nvPr/>
        </p:nvSpPr>
        <p:spPr>
          <a:xfrm>
            <a:off x="3295998" y="5720644"/>
            <a:ext cx="310668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l-GR" sz="4800" dirty="0" smtClean="0">
                <a:solidFill>
                  <a:srgbClr val="FF0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Ρ</a:t>
            </a:r>
            <a:r>
              <a:rPr lang="el-GR" sz="4800" dirty="0" smtClean="0"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ένα</a:t>
            </a:r>
            <a:endParaRPr lang="el-GR" sz="4800" dirty="0"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</p:txBody>
      </p:sp>
      <p:pic>
        <p:nvPicPr>
          <p:cNvPr id="21" name="Picture 12" descr="Tree with roots clipart. Free download transparent .PNG | Creazill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583" y="3054290"/>
            <a:ext cx="1702073" cy="2547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Θέση περιεχομένου 2"/>
          <p:cNvSpPr txBox="1">
            <a:spLocks/>
          </p:cNvSpPr>
          <p:nvPr/>
        </p:nvSpPr>
        <p:spPr>
          <a:xfrm>
            <a:off x="5940152" y="5676444"/>
            <a:ext cx="3106688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l-GR" sz="4800" dirty="0" smtClean="0">
                <a:solidFill>
                  <a:srgbClr val="FF0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ρ</a:t>
            </a:r>
            <a:r>
              <a:rPr lang="el-GR" sz="4800" dirty="0" smtClean="0"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ίζες</a:t>
            </a:r>
            <a:endParaRPr lang="el-GR" sz="4800" dirty="0"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</p:txBody>
      </p:sp>
      <p:cxnSp>
        <p:nvCxnSpPr>
          <p:cNvPr id="16" name="Ευθύγραμμο βέλος σύνδεσης 15"/>
          <p:cNvCxnSpPr/>
          <p:nvPr/>
        </p:nvCxnSpPr>
        <p:spPr>
          <a:xfrm flipV="1">
            <a:off x="6804248" y="5355707"/>
            <a:ext cx="438897" cy="491444"/>
          </a:xfrm>
          <a:prstGeom prst="straightConnector1">
            <a:avLst/>
          </a:prstGeom>
          <a:ln w="5715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7643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build="p"/>
      <p:bldP spid="9" grpId="0"/>
      <p:bldP spid="11" grpId="0"/>
      <p:bldP spid="13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412175" y="1836615"/>
            <a:ext cx="3034680" cy="11129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6000" dirty="0" smtClean="0">
                <a:solidFill>
                  <a:srgbClr val="FF0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ρ</a:t>
            </a:r>
            <a:r>
              <a:rPr lang="el-GR" sz="6000" dirty="0" smtClean="0"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όδι</a:t>
            </a:r>
            <a:endParaRPr lang="el-GR" sz="6000" dirty="0"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</p:txBody>
      </p:sp>
      <p:pic>
        <p:nvPicPr>
          <p:cNvPr id="3074" name="Picture 2" descr="ρόδι Στοκ Εικονογραφήσεις, Vectors, &amp; Clipart – (386 Στοκ Εικονογραφήσεις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404" y="14460"/>
            <a:ext cx="1790076" cy="179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ρόπαλο του μπέιζμπολ διανυσματική απεικόνιση. εικονογραφία από μπέιζμπολ -  2322809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4152" y="260648"/>
            <a:ext cx="2702649" cy="154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607510" y="1628800"/>
            <a:ext cx="3034680" cy="1112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l-GR" sz="6000" dirty="0" smtClean="0">
                <a:solidFill>
                  <a:srgbClr val="FF0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ρ</a:t>
            </a:r>
            <a:r>
              <a:rPr lang="el-GR" sz="6000" dirty="0" smtClean="0"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όπαλο</a:t>
            </a:r>
            <a:endParaRPr lang="el-GR" sz="6000" dirty="0"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</p:txBody>
      </p:sp>
      <p:pic>
        <p:nvPicPr>
          <p:cNvPr id="2050" name="Picture 2" descr="Ράφι βιβλίων Βιβλιοπωλείο εσωτερικό Ράφια με τα διαφορετικά βιβλία  καθορισμένα Εσωτερικό εγχώριων βιβλιοθηκών Ανάγνωση και εκμάθη Διανυσματική  απεικόνιση - εικονογραφία από γνώση, σφαίρα: 9919249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71" t="36202" b="10976"/>
          <a:stretch/>
        </p:blipFill>
        <p:spPr bwMode="auto">
          <a:xfrm>
            <a:off x="1225387" y="3201843"/>
            <a:ext cx="1798926" cy="224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Ευθύγραμμο βέλος σύνδεσης 8"/>
          <p:cNvCxnSpPr/>
          <p:nvPr/>
        </p:nvCxnSpPr>
        <p:spPr>
          <a:xfrm flipH="1" flipV="1">
            <a:off x="2006131" y="5446716"/>
            <a:ext cx="284608" cy="430783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Θέση περιεχομένου 2"/>
          <p:cNvSpPr txBox="1">
            <a:spLocks/>
          </p:cNvSpPr>
          <p:nvPr/>
        </p:nvSpPr>
        <p:spPr>
          <a:xfrm>
            <a:off x="408136" y="5670700"/>
            <a:ext cx="3034680" cy="1112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l-GR" sz="6000" dirty="0" smtClean="0">
                <a:solidFill>
                  <a:srgbClr val="FF0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ρ</a:t>
            </a:r>
            <a:r>
              <a:rPr lang="el-GR" sz="6000" dirty="0" smtClean="0"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άφι</a:t>
            </a:r>
            <a:endParaRPr lang="el-GR" sz="6000" dirty="0"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</p:txBody>
      </p:sp>
      <p:pic>
        <p:nvPicPr>
          <p:cNvPr id="12" name="Picture 6" descr="ροδάκινο Στοκ Εικονογραφήσεις, Vectors, &amp; Clipart – (631 Στοκ  Εικονογραφήσεις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711" y="3295021"/>
            <a:ext cx="2058517" cy="205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Θέση περιεχομένου 2"/>
          <p:cNvSpPr txBox="1">
            <a:spLocks/>
          </p:cNvSpPr>
          <p:nvPr/>
        </p:nvSpPr>
        <p:spPr>
          <a:xfrm>
            <a:off x="4181346" y="5604344"/>
            <a:ext cx="5076056" cy="91968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l-GR" sz="6000" dirty="0" smtClean="0">
                <a:solidFill>
                  <a:srgbClr val="FF0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ρ</a:t>
            </a:r>
            <a:r>
              <a:rPr lang="el-GR" sz="6000" dirty="0" smtClean="0"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οδάκινο</a:t>
            </a:r>
            <a:endParaRPr lang="el-GR" sz="6000" dirty="0"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3480128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11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29739"/>
            <a:ext cx="8229600" cy="1143000"/>
          </a:xfrm>
        </p:spPr>
        <p:txBody>
          <a:bodyPr/>
          <a:lstStyle/>
          <a:p>
            <a:r>
              <a:rPr lang="el-GR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Οι </a:t>
            </a:r>
            <a:r>
              <a:rPr lang="el-GR" dirty="0" err="1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παρεούλες</a:t>
            </a:r>
            <a:r>
              <a:rPr lang="el-GR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ka-AcidGR-DiaryGirl" panose="02000603000000000000" pitchFamily="2" charset="-95"/>
                <a:ea typeface="Aka-AcidGR-DiaryGirl" panose="02000603000000000000" pitchFamily="2" charset="-95"/>
              </a:rPr>
              <a:t> του  </a:t>
            </a:r>
            <a:r>
              <a:rPr lang="el-GR" sz="5400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Ρ, ρ</a:t>
            </a:r>
            <a:endParaRPr lang="el-GR" sz="5400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87624" y="1052736"/>
            <a:ext cx="3888432" cy="53285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6000" dirty="0" smtClean="0">
                <a:ln>
                  <a:solidFill>
                    <a:sysClr val="windowText" lastClr="000000"/>
                  </a:solidFill>
                </a:ln>
                <a:latin typeface="Aka-AcidGR-DiaryGirl" panose="02000603000000000000" pitchFamily="2" charset="-95"/>
                <a:ea typeface="Aka-AcidGR-DiaryGirl" panose="02000603000000000000" pitchFamily="2" charset="-95"/>
              </a:rPr>
              <a:t>           </a:t>
            </a:r>
            <a:r>
              <a:rPr lang="el-GR" sz="60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α</a:t>
            </a:r>
            <a:endParaRPr lang="el-GR" sz="6000" dirty="0">
              <a:ln>
                <a:solidFill>
                  <a:sysClr val="windowText" lastClr="000000"/>
                </a:solidFill>
              </a:ln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  <a:p>
            <a:pPr marL="0" indent="0">
              <a:buNone/>
            </a:pPr>
            <a:r>
              <a:rPr lang="el-GR" sz="6000" dirty="0" smtClean="0">
                <a:ln>
                  <a:solidFill>
                    <a:sysClr val="windowText" lastClr="000000"/>
                  </a:solidFill>
                </a:ln>
                <a:latin typeface="Aka-AcidGR-DiaryGirl" panose="02000603000000000000" pitchFamily="2" charset="-95"/>
                <a:ea typeface="Aka-AcidGR-DiaryGirl" panose="02000603000000000000" pitchFamily="2" charset="-95"/>
              </a:rPr>
              <a:t>            </a:t>
            </a:r>
            <a:r>
              <a:rPr lang="el-GR" sz="6000" dirty="0" smtClean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ι </a:t>
            </a:r>
          </a:p>
          <a:p>
            <a:pPr marL="0" indent="0">
              <a:buNone/>
            </a:pPr>
            <a:r>
              <a:rPr lang="el-GR" sz="6000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 </a:t>
            </a:r>
            <a:r>
              <a:rPr lang="el-GR" sz="6000" dirty="0" smtClean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           </a:t>
            </a:r>
            <a:r>
              <a:rPr lang="el-GR" sz="6000" dirty="0" smtClean="0">
                <a:ln>
                  <a:solidFill>
                    <a:sysClr val="windowText" lastClr="00000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ο</a:t>
            </a:r>
            <a:endParaRPr lang="el-GR" sz="6000" dirty="0">
              <a:ln>
                <a:solidFill>
                  <a:sysClr val="windowText" lastClr="000000"/>
                </a:solidFill>
              </a:ln>
              <a:solidFill>
                <a:schemeClr val="accent3">
                  <a:lumMod val="75000"/>
                </a:schemeClr>
              </a:solidFill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  <a:p>
            <a:pPr marL="0" indent="0">
              <a:buNone/>
            </a:pPr>
            <a:r>
              <a:rPr lang="el-GR" sz="6000" dirty="0" smtClean="0">
                <a:ln>
                  <a:solidFill>
                    <a:sysClr val="windowText" lastClr="000000"/>
                  </a:solidFill>
                </a:ln>
                <a:latin typeface="Aka-AcidGR-DiaryGirl" panose="02000603000000000000" pitchFamily="2" charset="-95"/>
                <a:ea typeface="Aka-AcidGR-DiaryGirl" panose="02000603000000000000" pitchFamily="2" charset="-95"/>
              </a:rPr>
              <a:t>            </a:t>
            </a:r>
            <a:r>
              <a:rPr lang="el-GR" sz="6000" dirty="0" smtClean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ε </a:t>
            </a:r>
          </a:p>
          <a:p>
            <a:pPr marL="0" indent="0">
              <a:buNone/>
            </a:pPr>
            <a:r>
              <a:rPr lang="el-GR" sz="6000" dirty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 </a:t>
            </a:r>
            <a:r>
              <a:rPr lang="el-GR" sz="6000" dirty="0" smtClean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           </a:t>
            </a:r>
            <a:r>
              <a:rPr lang="el-GR" sz="600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η</a:t>
            </a:r>
            <a:endParaRPr lang="el-GR" sz="6000" dirty="0">
              <a:ln>
                <a:solidFill>
                  <a:sysClr val="windowText" lastClr="000000"/>
                </a:solidFill>
              </a:ln>
              <a:solidFill>
                <a:schemeClr val="accent6">
                  <a:lumMod val="75000"/>
                </a:schemeClr>
              </a:solidFill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</p:txBody>
      </p:sp>
      <p:cxnSp>
        <p:nvCxnSpPr>
          <p:cNvPr id="5" name="Ευθύγραμμο βέλος σύνδεσης 4"/>
          <p:cNvCxnSpPr/>
          <p:nvPr/>
        </p:nvCxnSpPr>
        <p:spPr>
          <a:xfrm>
            <a:off x="1403648" y="3789040"/>
            <a:ext cx="1872208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6" name="Ευθύγραμμο βέλος σύνδεσης 5"/>
          <p:cNvCxnSpPr/>
          <p:nvPr/>
        </p:nvCxnSpPr>
        <p:spPr>
          <a:xfrm flipV="1">
            <a:off x="1409831" y="2814890"/>
            <a:ext cx="2016224" cy="7920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Ευθύγραμμο βέλος σύνδεσης 7"/>
          <p:cNvCxnSpPr/>
          <p:nvPr/>
        </p:nvCxnSpPr>
        <p:spPr>
          <a:xfrm flipV="1">
            <a:off x="1403648" y="1844824"/>
            <a:ext cx="1872208" cy="158417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Ευθύγραμμο βέλος σύνδεσης 9"/>
          <p:cNvCxnSpPr/>
          <p:nvPr/>
        </p:nvCxnSpPr>
        <p:spPr>
          <a:xfrm>
            <a:off x="1403648" y="4293096"/>
            <a:ext cx="2100598" cy="165618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" name="Ευθύγραμμο βέλος σύνδεσης 10"/>
          <p:cNvCxnSpPr/>
          <p:nvPr/>
        </p:nvCxnSpPr>
        <p:spPr>
          <a:xfrm>
            <a:off x="1403648" y="4077072"/>
            <a:ext cx="1950399" cy="64807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0" name="Ορθογώνιο 19"/>
          <p:cNvSpPr/>
          <p:nvPr/>
        </p:nvSpPr>
        <p:spPr>
          <a:xfrm>
            <a:off x="526627" y="3077669"/>
            <a:ext cx="82426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80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ρ</a:t>
            </a:r>
            <a:endParaRPr lang="el-GR" sz="8000" dirty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Θέση περιεχομένου 2"/>
          <p:cNvSpPr txBox="1">
            <a:spLocks/>
          </p:cNvSpPr>
          <p:nvPr/>
        </p:nvSpPr>
        <p:spPr>
          <a:xfrm>
            <a:off x="5364088" y="1124744"/>
            <a:ext cx="2164222" cy="5328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6000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=  ρα</a:t>
            </a:r>
            <a:r>
              <a:rPr lang="el-GR" sz="6000" dirty="0" smtClean="0">
                <a:ln>
                  <a:solidFill>
                    <a:schemeClr val="tx1"/>
                  </a:solidFill>
                </a:ln>
                <a:latin typeface="Aka-AcidGR-DiaryGirl" panose="02000603000000000000" pitchFamily="2" charset="-95"/>
                <a:ea typeface="Aka-AcidGR-DiaryGirl" panose="02000603000000000000" pitchFamily="2" charset="-95"/>
              </a:rPr>
              <a:t> </a:t>
            </a:r>
          </a:p>
          <a:p>
            <a:pPr marL="0" indent="0">
              <a:buFont typeface="Arial" pitchFamily="34" charset="0"/>
              <a:buNone/>
            </a:pPr>
            <a:r>
              <a:rPr lang="el-GR" sz="6000" dirty="0" smtClean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=  ρι</a:t>
            </a:r>
          </a:p>
          <a:p>
            <a:pPr marL="0" indent="0">
              <a:buFont typeface="Arial" pitchFamily="34" charset="0"/>
              <a:buNone/>
            </a:pPr>
            <a:r>
              <a:rPr lang="el-GR" sz="6000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=  ρο </a:t>
            </a:r>
          </a:p>
          <a:p>
            <a:pPr marL="0" indent="0">
              <a:buFont typeface="Arial" pitchFamily="34" charset="0"/>
              <a:buNone/>
            </a:pPr>
            <a:r>
              <a:rPr lang="el-GR" sz="6000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=  ρε</a:t>
            </a:r>
          </a:p>
          <a:p>
            <a:pPr marL="0" indent="0">
              <a:buFont typeface="Arial" pitchFamily="34" charset="0"/>
              <a:buNone/>
            </a:pPr>
            <a:r>
              <a:rPr lang="el-GR" sz="60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ka-AcidGR-DiaryGirl" panose="02000603000000000000" pitchFamily="2" charset="-95"/>
                <a:ea typeface="Aka-AcidGR-DiaryGirl" panose="02000603000000000000" pitchFamily="2" charset="-95"/>
              </a:rPr>
              <a:t>=  ρη</a:t>
            </a:r>
            <a:endParaRPr lang="el-GR" sz="6000" dirty="0">
              <a:ln>
                <a:solidFill>
                  <a:schemeClr val="tx1"/>
                </a:solidFill>
              </a:ln>
              <a:solidFill>
                <a:schemeClr val="accent6">
                  <a:lumMod val="75000"/>
                </a:schemeClr>
              </a:solidFill>
              <a:latin typeface="Aka-AcidGR-DiaryGirl" panose="02000603000000000000" pitchFamily="2" charset="-95"/>
              <a:ea typeface="Aka-AcidGR-DiaryGirl" panose="02000603000000000000" pitchFamily="2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251905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80</Words>
  <Application>Microsoft Office PowerPoint</Application>
  <PresentationFormat>Προβολή στην οθόνη (4:3)</PresentationFormat>
  <Paragraphs>46</Paragraphs>
  <Slides>10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1" baseType="lpstr">
      <vt:lpstr>Θέμα του Office</vt:lpstr>
      <vt:lpstr>Ρινόκερος και κόκορας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Οι παρεούλες του  Ρ, ρ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Ρινόκερος και κόκορας 1</dc:title>
  <dc:creator>ΓΙΑΝΝΑ</dc:creator>
  <cp:lastModifiedBy>ΓΙΑΝΝΑ</cp:lastModifiedBy>
  <cp:revision>25</cp:revision>
  <dcterms:created xsi:type="dcterms:W3CDTF">2020-11-17T10:44:55Z</dcterms:created>
  <dcterms:modified xsi:type="dcterms:W3CDTF">2021-04-29T09:10:10Z</dcterms:modified>
</cp:coreProperties>
</file>